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58" r:id="rId5"/>
    <p:sldId id="288" r:id="rId6"/>
    <p:sldId id="264" r:id="rId7"/>
    <p:sldId id="290" r:id="rId8"/>
    <p:sldId id="289" r:id="rId9"/>
    <p:sldId id="295" r:id="rId10"/>
    <p:sldId id="260" r:id="rId11"/>
    <p:sldId id="262" r:id="rId12"/>
    <p:sldId id="263" r:id="rId13"/>
    <p:sldId id="265" r:id="rId14"/>
    <p:sldId id="274" r:id="rId15"/>
    <p:sldId id="269" r:id="rId16"/>
    <p:sldId id="298" r:id="rId17"/>
    <p:sldId id="297" r:id="rId18"/>
    <p:sldId id="296" r:id="rId19"/>
    <p:sldId id="299" r:id="rId20"/>
    <p:sldId id="270" r:id="rId21"/>
    <p:sldId id="271" r:id="rId22"/>
    <p:sldId id="279" r:id="rId23"/>
    <p:sldId id="284" r:id="rId24"/>
    <p:sldId id="287" r:id="rId25"/>
    <p:sldId id="286" r:id="rId26"/>
    <p:sldId id="280" r:id="rId27"/>
    <p:sldId id="282" r:id="rId28"/>
    <p:sldId id="259" r:id="rId2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0" autoAdjust="0"/>
  </p:normalViewPr>
  <p:slideViewPr>
    <p:cSldViewPr snapToGrid="0" showGuides="1">
      <p:cViewPr varScale="1">
        <p:scale>
          <a:sx n="95" d="100"/>
          <a:sy n="95" d="100"/>
        </p:scale>
        <p:origin x="396" y="9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Źródła wapnia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762699"/>
            <a:ext cx="10516518" cy="44142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naturalne źródła wapnia w glebie: węglany, krzemiany, glinokrzemiany i siarczany,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nawozy naturalne, zwłaszcza obornik,</a:t>
            </a:r>
            <a:endParaRPr lang="pl-PL" sz="2400" dirty="0">
              <a:highlight>
                <a:srgbClr val="FFFF00"/>
              </a:highligh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nawozy mineralne: nawozy wapniowe i wapniowo-magnezowe (stosowane głównie dla podwyższenia </a:t>
            </a:r>
            <a:r>
              <a:rPr lang="pl-PL" sz="2400" dirty="0" err="1"/>
              <a:t>pH</a:t>
            </a:r>
            <a:r>
              <a:rPr lang="pl-PL" sz="2400" dirty="0"/>
              <a:t> gleby), saletra wapniowa, saletrzak, superfosfaty,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opady atmosferyczne (ok. 10 kg </a:t>
            </a:r>
            <a:r>
              <a:rPr lang="pl-PL" sz="2400" dirty="0" err="1"/>
              <a:t>CaO</a:t>
            </a:r>
            <a:r>
              <a:rPr lang="pl-PL" sz="2400" dirty="0"/>
              <a:t> na hektar).</a:t>
            </a:r>
          </a:p>
        </p:txBody>
      </p:sp>
    </p:spTree>
    <p:extLst>
      <p:ext uri="{BB962C8B-B14F-4D97-AF65-F5344CB8AC3E}">
        <p14:creationId xmlns:p14="http://schemas.microsoft.com/office/powerpoint/2010/main" val="3878571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Dynamika przemian wapnia w glebie: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4"/>
            <a:ext cx="10516518" cy="1832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Do głównych procesów którym podlega wapń w glebie zaliczamy: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sorpcja,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wymywanie.</a:t>
            </a:r>
          </a:p>
        </p:txBody>
      </p:sp>
    </p:spTree>
    <p:extLst>
      <p:ext uri="{BB962C8B-B14F-4D97-AF65-F5344CB8AC3E}">
        <p14:creationId xmlns:p14="http://schemas.microsoft.com/office/powerpoint/2010/main" val="2098822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900" dirty="0"/>
              <a:t>3. Wapń – pierwiastek niezbędny i zagrożenie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288"/>
            <a:ext cx="10515600" cy="3033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Wapń należy do grupy 14 pierwiastków niezbędnych. Ze względu na duże zapotrzebowanie jest klasyfikowany jako makroskładnik. </a:t>
            </a:r>
          </a:p>
          <a:p>
            <a:pPr marL="0" indent="0">
              <a:buNone/>
            </a:pPr>
            <a:r>
              <a:rPr lang="pl-PL" dirty="0"/>
              <a:t>Najintensywniejsze pobranie wapnia przez rośliny ma miejsce w strefie włośnikowej korzenia. Transport wapnia z korzeni do nadziemnych części roślin odbywa się </a:t>
            </a:r>
            <a:r>
              <a:rPr lang="pl-PL" dirty="0" err="1"/>
              <a:t>apoplastycznie</a:t>
            </a:r>
            <a:r>
              <a:rPr lang="pl-PL" dirty="0"/>
              <a:t> (głównie) lub </a:t>
            </a:r>
            <a:r>
              <a:rPr lang="pl-PL" dirty="0" err="1"/>
              <a:t>symplastycznie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57287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26" y="737658"/>
            <a:ext cx="11142134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3. Wapń – pierwiastek niezbędny i zagrożenie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5688"/>
            <a:ext cx="10515600" cy="2949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Wpływ wapnia na środowisko glebowe: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na właściwości fizyczne gleb (struktura gleby, stosunki powietrzno-wodne),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na właściwości chemiczne gleb (odczyn, sorpcja, przyswajalność składników pokarmowych).</a:t>
            </a:r>
          </a:p>
        </p:txBody>
      </p:sp>
    </p:spTree>
    <p:extLst>
      <p:ext uri="{BB962C8B-B14F-4D97-AF65-F5344CB8AC3E}">
        <p14:creationId xmlns:p14="http://schemas.microsoft.com/office/powerpoint/2010/main" val="2888159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5232D-79E8-4B30-B7F4-E247B2D2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893"/>
            <a:ext cx="11201400" cy="1325563"/>
          </a:xfrm>
        </p:spPr>
        <p:txBody>
          <a:bodyPr>
            <a:normAutofit fontScale="90000"/>
          </a:bodyPr>
          <a:lstStyle/>
          <a:p>
            <a:r>
              <a:rPr lang="pl-PL" sz="4900" dirty="0"/>
              <a:t>3. Wapń – pierwiastek niezbędny i zagrożenie cd.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7B796E-D3F3-4CEA-BBDF-DB40FAB1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833"/>
            <a:ext cx="10515600" cy="2288567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l-PL" sz="2400" dirty="0"/>
              <a:t>Nadmiar wapnia prowadzi do: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pl-PL" sz="2400" dirty="0"/>
              <a:t>niewłaściwych relacji między składnikami w roślinie,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pl-PL" sz="2400" dirty="0"/>
              <a:t>obniżenia jakości plonu (jego wartości biologicznej).</a:t>
            </a:r>
          </a:p>
        </p:txBody>
      </p:sp>
    </p:spTree>
    <p:extLst>
      <p:ext uri="{BB962C8B-B14F-4D97-AF65-F5344CB8AC3E}">
        <p14:creationId xmlns:p14="http://schemas.microsoft.com/office/powerpoint/2010/main" val="187167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B2415-4E93-18C1-CA29-B39761C80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CAF0D6-B5DF-E5B2-C46D-0AF0CF18F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4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3. Wapń – pierwiastek niezbędny i zagrożenie, objawy jego niedoboru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DC2589-0C8C-74AF-F1E3-D23A229F6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078" y="1562868"/>
            <a:ext cx="10895497" cy="460195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pl-PL" sz="4400" dirty="0"/>
              <a:t>Objawy niedoboru Ca występują na młodszych częściach roślin: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łodyżki liściowe przybierają pokrój haczykowaty, a żyłki przybierają barwę jasnobrązową,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zła jakość owoców,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korzenie są słabo wykształcone, cienkie, zniekształcone, śluzowate,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4400" dirty="0"/>
              <a:t>choroby fizjologiczne: sucha zgnilizna wierzchołków u pomidora i papryki (wiele czynników wywołuje chorobę), zamieranie liści sercowych u buraka, skorkowacenie i brunatnienie miąższu u ziemniaka, pęknięcia i różnego rodzaju rozpad bulw ziemniaka oraz korzenia buraka cukrowego, zgorzel </a:t>
            </a:r>
            <a:r>
              <a:rPr lang="pl-PL" sz="4400" dirty="0" err="1"/>
              <a:t>powschodowa</a:t>
            </a:r>
            <a:r>
              <a:rPr lang="pl-PL" sz="4400" dirty="0"/>
              <a:t> u buraka cukrowego oraz gorzka plamistość podskórna u jabłek.</a:t>
            </a:r>
          </a:p>
        </p:txBody>
      </p:sp>
    </p:spTree>
    <p:extLst>
      <p:ext uri="{BB962C8B-B14F-4D97-AF65-F5344CB8AC3E}">
        <p14:creationId xmlns:p14="http://schemas.microsoft.com/office/powerpoint/2010/main" val="542512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B2415-4E93-18C1-CA29-B39761C80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CAF0D6-B5DF-E5B2-C46D-0AF0CF18F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Objawy niedoboru wapnia u pomidora</a:t>
            </a:r>
          </a:p>
        </p:txBody>
      </p:sp>
      <p:pic>
        <p:nvPicPr>
          <p:cNvPr id="6" name="Obraz 5" descr="Ciemne, suche plamy na owocach pomidora, zlokalizowane po przeciwnej stronie szypułki.">
            <a:extLst>
              <a:ext uri="{FF2B5EF4-FFF2-40B4-BE49-F238E27FC236}">
                <a16:creationId xmlns:a16="http://schemas.microsoft.com/office/drawing/2014/main" id="{E91DC8E1-7115-4290-9F6C-460BB8291B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365" y="1981035"/>
            <a:ext cx="2853175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714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F4A59-9973-48D4-A861-6DD316EC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4. Podstawy kontrolowanego żywienia roślin wapniem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210D00-A2B6-4424-A73A-07FA9DF2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0072"/>
            <a:ext cx="10515600" cy="331548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gleb, podłoży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wody i pożywek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Analiza chemiczna roślin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Lustracja i zbieranie danych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Znaczenie liczb granicznych i zawartości wskaźnikowych</a:t>
            </a:r>
          </a:p>
        </p:txBody>
      </p:sp>
    </p:spTree>
    <p:extLst>
      <p:ext uri="{BB962C8B-B14F-4D97-AF65-F5344CB8AC3E}">
        <p14:creationId xmlns:p14="http://schemas.microsoft.com/office/powerpoint/2010/main" val="3661169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5. Żywienie wapniem w odniesieniu do warunków i metod uprawy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0756"/>
            <a:ext cx="10515600" cy="22024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Uprawy polowe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Uprawy pod osłonami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Żywienie roślin sadowniczych</a:t>
            </a:r>
          </a:p>
        </p:txBody>
      </p:sp>
    </p:spTree>
    <p:extLst>
      <p:ext uri="{BB962C8B-B14F-4D97-AF65-F5344CB8AC3E}">
        <p14:creationId xmlns:p14="http://schemas.microsoft.com/office/powerpoint/2010/main" val="1879288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844"/>
            <a:ext cx="107442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wapniem w odniesieniu do warunków i metod uprawy –  UPRAWY POLOWE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7320"/>
            <a:ext cx="10515600" cy="368304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/>
              <a:t>Potrzeby nawozowe roślin w stosunku do wapnia zależą: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od ich wymagań dotyczących odczynu,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kategorii gleby i zawartości substancji organicznej,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zasobności gleby w dostępne składniki pokarmowe (metoda uniwersalna),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przedplonu w zmianowaniu,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historii nawożenia. </a:t>
            </a:r>
          </a:p>
        </p:txBody>
      </p:sp>
    </p:spTree>
    <p:extLst>
      <p:ext uri="{BB962C8B-B14F-4D97-AF65-F5344CB8AC3E}">
        <p14:creationId xmlns:p14="http://schemas.microsoft.com/office/powerpoint/2010/main" val="23496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59019"/>
            <a:ext cx="9144000" cy="1873381"/>
          </a:xfrm>
        </p:spPr>
        <p:txBody>
          <a:bodyPr>
            <a:normAutofit fontScale="77500" lnSpcReduction="20000"/>
          </a:bodyPr>
          <a:lstStyle/>
          <a:p>
            <a:r>
              <a:rPr lang="pl-PL" sz="2600" dirty="0"/>
              <a:t>Wykład</a:t>
            </a:r>
          </a:p>
          <a:p>
            <a:pPr>
              <a:spcAft>
                <a:spcPts val="1800"/>
              </a:spcAft>
            </a:pPr>
            <a:r>
              <a:rPr lang="pl-PL" sz="2600" dirty="0"/>
              <a:t>Wapń w żywieniu roślin</a:t>
            </a:r>
          </a:p>
          <a:p>
            <a:pPr>
              <a:spcBef>
                <a:spcPts val="1800"/>
              </a:spcBef>
            </a:pPr>
            <a:r>
              <a:rPr lang="pl-PL" sz="2600" dirty="0"/>
              <a:t>Dr hab. Marzena Wińska-Krysiak</a:t>
            </a:r>
          </a:p>
          <a:p>
            <a:r>
              <a:rPr lang="pl-PL" sz="2600" dirty="0"/>
              <a:t>Katedra Ochrony Roślin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3895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662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wapniem w odniesieniu do warunków i metod uprawy – UPRAWY POLOWE cd.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C47A367F-F3FF-4B3D-936B-AFC869DF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3762"/>
            <a:ext cx="10515600" cy="415953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/>
              <a:t>W przypadku warzyw zapotrzebowanie na wapń można określić na podstawie: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opracowanych doświadczalnie wymagań pokarmowych roślin,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obliczenia niedosytu wapnia w glebie na podstawie zalecanych standardowo zawartości dla uprawianego gatunku i jego aktualnej zawartości w glebie. Należy zwrócić uwagę na optymalne zakresy odczynu dla roślin warzywnych w uprawie polowej.</a:t>
            </a:r>
          </a:p>
        </p:txBody>
      </p:sp>
    </p:spTree>
    <p:extLst>
      <p:ext uri="{BB962C8B-B14F-4D97-AF65-F5344CB8AC3E}">
        <p14:creationId xmlns:p14="http://schemas.microsoft.com/office/powerpoint/2010/main" val="1963935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157"/>
            <a:ext cx="1061869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wapniem – podstawowe reguły i zalecenia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106" y="1582536"/>
            <a:ext cx="10721788" cy="246829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600" dirty="0"/>
              <a:t>Podstawowe reguły stosowania nawozów wapniowych: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rodzaj nawozów wapniowych powinien być dobrany do rodzaju gleby, zawartości części </a:t>
            </a:r>
            <a:r>
              <a:rPr lang="pl-PL" sz="2600" dirty="0" err="1"/>
              <a:t>spławialnych</a:t>
            </a:r>
            <a:r>
              <a:rPr lang="pl-PL" sz="2600" dirty="0"/>
              <a:t>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dawka nawozów wapniowych zależy od aktualnego odczynu, wymagań uprawianych roślin (metody wyznaczania dawek nawozów wapniowych),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termin wapnowania.</a:t>
            </a:r>
          </a:p>
        </p:txBody>
      </p:sp>
    </p:spTree>
    <p:extLst>
      <p:ext uri="{BB962C8B-B14F-4D97-AF65-F5344CB8AC3E}">
        <p14:creationId xmlns:p14="http://schemas.microsoft.com/office/powerpoint/2010/main" val="997648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3662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wapniem – podstawowe reguły i zalecenia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712" y="2257425"/>
            <a:ext cx="10515600" cy="30519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600" dirty="0"/>
              <a:t>Podstawowe reguły stosowania nawozów wapniowych: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600" dirty="0"/>
              <a:t>nawożenie interwencyjne wapniem,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600" dirty="0"/>
              <a:t>plonotwórcze działanie wapnia jest związane z polepszeniem przyswajalności innych składników przez rośliny.</a:t>
            </a:r>
          </a:p>
        </p:txBody>
      </p:sp>
    </p:spTree>
    <p:extLst>
      <p:ext uri="{BB962C8B-B14F-4D97-AF65-F5344CB8AC3E}">
        <p14:creationId xmlns:p14="http://schemas.microsoft.com/office/powerpoint/2010/main" val="548516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729" y="81288"/>
            <a:ext cx="1063662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5. Żywienie wapniem w odniesieniu do warunków i metod uprawy – UPRAWY POD OSŁONAMI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729" y="1582995"/>
            <a:ext cx="10515600" cy="442278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/>
              <a:t>W uprawach pod osłonami nawozy są dostarczane najczęściej w postaci pożywki (</a:t>
            </a:r>
            <a:r>
              <a:rPr lang="pl-PL" dirty="0" err="1"/>
              <a:t>fertygacja</a:t>
            </a:r>
            <a:r>
              <a:rPr lang="pl-PL" dirty="0"/>
              <a:t>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Skład pożywki jest uzależniony od właściwości podłoża (sorpcja lub brak sorpcji), technologii nawożenia  (otwarty bądź zamknięty system krążenia pożywki) składu chemicznego wody oraz potrzeby uprawianego gatunku.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dirty="0"/>
              <a:t>Wapń jest bilansowany na podstawie wymagań roślin i jego zawartości w wodzie. Stosowane nawozy powinny być wysokiej jakości, </a:t>
            </a:r>
            <a:r>
              <a:rPr lang="pl-PL" dirty="0" err="1"/>
              <a:t>bezbalastowe</a:t>
            </a:r>
            <a:r>
              <a:rPr lang="pl-PL" dirty="0"/>
              <a:t>, bardzo dobrze rozpuszczalne w wodzie. Najczęściej stosowany w postaci saletry wapniowej.</a:t>
            </a:r>
          </a:p>
        </p:txBody>
      </p:sp>
    </p:spTree>
    <p:extLst>
      <p:ext uri="{BB962C8B-B14F-4D97-AF65-F5344CB8AC3E}">
        <p14:creationId xmlns:p14="http://schemas.microsoft.com/office/powerpoint/2010/main" val="3287513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/>
              <a:t>LITERATURA UZUPEŁNIAJĄCA: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963" y="1303596"/>
            <a:ext cx="10515600" cy="343773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1800" dirty="0"/>
              <a:t>Feng, D., </a:t>
            </a:r>
            <a:r>
              <a:rPr lang="pl-PL" sz="1800" dirty="0" err="1"/>
              <a:t>Wang</a:t>
            </a:r>
            <a:r>
              <a:rPr lang="pl-PL" sz="1800" dirty="0"/>
              <a:t>, X., </a:t>
            </a:r>
            <a:r>
              <a:rPr lang="pl-PL" sz="1800" dirty="0" err="1"/>
              <a:t>Gao</a:t>
            </a:r>
            <a:r>
              <a:rPr lang="pl-PL" sz="1800" dirty="0"/>
              <a:t>, J., </a:t>
            </a:r>
            <a:r>
              <a:rPr lang="pl-PL" sz="1800" dirty="0" err="1"/>
              <a:t>Zhang</a:t>
            </a:r>
            <a:r>
              <a:rPr lang="pl-PL" sz="1800" dirty="0"/>
              <a:t>, C., </a:t>
            </a:r>
            <a:r>
              <a:rPr lang="pl-PL" sz="1800" dirty="0" err="1"/>
              <a:t>Liu</a:t>
            </a:r>
            <a:r>
              <a:rPr lang="pl-PL" sz="1800" dirty="0"/>
              <a:t>, H., </a:t>
            </a:r>
            <a:r>
              <a:rPr lang="pl-PL" sz="1800" dirty="0" err="1"/>
              <a:t>Liu</a:t>
            </a:r>
            <a:r>
              <a:rPr lang="pl-PL" sz="1800" dirty="0"/>
              <a:t>, P., Sun, X. 2023. </a:t>
            </a:r>
            <a:r>
              <a:rPr lang="pl-PL" sz="1800" dirty="0" err="1"/>
              <a:t>Exogenous</a:t>
            </a:r>
            <a:r>
              <a:rPr lang="pl-PL" sz="1800" dirty="0"/>
              <a:t> </a:t>
            </a:r>
            <a:r>
              <a:rPr lang="pl-PL" sz="1800" dirty="0" err="1"/>
              <a:t>calcium</a:t>
            </a:r>
            <a:r>
              <a:rPr lang="pl-PL" sz="1800" dirty="0"/>
              <a:t>: </a:t>
            </a:r>
            <a:r>
              <a:rPr lang="pl-PL" sz="1800" dirty="0" err="1"/>
              <a:t>Its</a:t>
            </a:r>
            <a:r>
              <a:rPr lang="pl-PL" sz="1800" dirty="0"/>
              <a:t> </a:t>
            </a:r>
            <a:r>
              <a:rPr lang="pl-PL" sz="1800" dirty="0" err="1"/>
              <a:t>mechanisms</a:t>
            </a:r>
            <a:r>
              <a:rPr lang="pl-PL" sz="1800" dirty="0"/>
              <a:t> and </a:t>
            </a:r>
            <a:r>
              <a:rPr lang="pl-PL" sz="1800" dirty="0" err="1"/>
              <a:t>research</a:t>
            </a:r>
            <a:r>
              <a:rPr lang="pl-PL" sz="1800" dirty="0"/>
              <a:t> </a:t>
            </a:r>
            <a:r>
              <a:rPr lang="pl-PL" sz="1800" dirty="0" err="1"/>
              <a:t>advances</a:t>
            </a:r>
            <a:r>
              <a:rPr lang="pl-PL" sz="1800" dirty="0"/>
              <a:t> </a:t>
            </a:r>
            <a:r>
              <a:rPr lang="pl-PL" sz="1800" dirty="0" err="1"/>
              <a:t>involved</a:t>
            </a:r>
            <a:r>
              <a:rPr lang="pl-PL" sz="1800" dirty="0"/>
              <a:t> in plant </a:t>
            </a:r>
            <a:r>
              <a:rPr lang="pl-PL" sz="1800" dirty="0" err="1"/>
              <a:t>stress</a:t>
            </a:r>
            <a:r>
              <a:rPr lang="pl-PL" sz="1800" dirty="0"/>
              <a:t> </a:t>
            </a:r>
            <a:r>
              <a:rPr lang="pl-PL" sz="1800" dirty="0" err="1"/>
              <a:t>tolerance</a:t>
            </a:r>
            <a:r>
              <a:rPr lang="pl-PL" sz="1800" dirty="0"/>
              <a:t>. </a:t>
            </a:r>
            <a:r>
              <a:rPr lang="pl-PL" sz="1800" dirty="0" err="1"/>
              <a:t>Frontiers</a:t>
            </a:r>
            <a:r>
              <a:rPr lang="pl-PL" sz="1800" dirty="0"/>
              <a:t> in Plant Science, 14: 1143963. https://doi.org/10.3389/fpls.2023.1143963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/>
              <a:t>Hadi</a:t>
            </a:r>
            <a:r>
              <a:rPr lang="en-US" sz="1800" dirty="0"/>
              <a:t> M.R., Karimi N. 2012. The role of calcium in plants’</a:t>
            </a:r>
            <a:r>
              <a:rPr lang="pl-PL" sz="1800" dirty="0"/>
              <a:t> </a:t>
            </a:r>
            <a:r>
              <a:rPr lang="en-US" sz="1800" dirty="0"/>
              <a:t>salt tolerance. Journal of </a:t>
            </a:r>
            <a:r>
              <a:rPr lang="pl-PL" sz="1800" dirty="0"/>
              <a:t>P</a:t>
            </a:r>
            <a:r>
              <a:rPr lang="en-US" sz="1800" dirty="0"/>
              <a:t>lant </a:t>
            </a:r>
            <a:r>
              <a:rPr lang="pl-PL" sz="1800" dirty="0"/>
              <a:t>N</a:t>
            </a:r>
            <a:r>
              <a:rPr lang="en-US" sz="1800" dirty="0" err="1"/>
              <a:t>utrition</a:t>
            </a:r>
            <a:r>
              <a:rPr lang="pl-PL" sz="1800" dirty="0"/>
              <a:t>,</a:t>
            </a:r>
            <a:r>
              <a:rPr lang="en-US" sz="1800" dirty="0"/>
              <a:t> 35(13), 2037-2054.</a:t>
            </a:r>
            <a:endParaRPr lang="pl-PL" sz="1800" dirty="0"/>
          </a:p>
          <a:p>
            <a:pPr marL="514350" indent="-514350">
              <a:buFont typeface="+mj-lt"/>
              <a:buAutoNum type="arabicPeriod"/>
            </a:pPr>
            <a:r>
              <a:rPr lang="en-US" sz="1800" dirty="0" err="1"/>
              <a:t>Hagassou</a:t>
            </a:r>
            <a:r>
              <a:rPr lang="en-US" sz="1800" dirty="0"/>
              <a:t> D</a:t>
            </a:r>
            <a:r>
              <a:rPr lang="pl-PL" sz="1800" dirty="0"/>
              <a:t>.</a:t>
            </a:r>
            <a:r>
              <a:rPr lang="en-US" sz="1800" dirty="0"/>
              <a:t>, Francia E</a:t>
            </a:r>
            <a:r>
              <a:rPr lang="pl-PL" sz="1800" dirty="0"/>
              <a:t>.</a:t>
            </a:r>
            <a:r>
              <a:rPr lang="en-US" sz="1800" dirty="0"/>
              <a:t>, </a:t>
            </a:r>
            <a:r>
              <a:rPr lang="en-US" sz="1800" dirty="0" err="1"/>
              <a:t>Ronga</a:t>
            </a:r>
            <a:r>
              <a:rPr lang="en-US" sz="1800" dirty="0"/>
              <a:t> D</a:t>
            </a:r>
            <a:r>
              <a:rPr lang="pl-PL" sz="1800" dirty="0"/>
              <a:t>.</a:t>
            </a:r>
            <a:r>
              <a:rPr lang="en-US" sz="1800" dirty="0"/>
              <a:t>, Buti M</a:t>
            </a:r>
            <a:r>
              <a:rPr lang="pl-PL" sz="1800" dirty="0"/>
              <a:t>. 2019. </a:t>
            </a:r>
            <a:r>
              <a:rPr lang="en-US" sz="1800" dirty="0"/>
              <a:t>Blossom end-rot in tomato (</a:t>
            </a:r>
            <a:r>
              <a:rPr lang="en-US" sz="1800" i="1" dirty="0"/>
              <a:t>Solanum </a:t>
            </a:r>
            <a:r>
              <a:rPr lang="en-US" sz="1800" i="1" dirty="0" err="1"/>
              <a:t>lycopersicum</a:t>
            </a:r>
            <a:r>
              <a:rPr lang="en-US" sz="1800" i="1" dirty="0"/>
              <a:t> </a:t>
            </a:r>
            <a:r>
              <a:rPr lang="en-US" sz="1800" dirty="0"/>
              <a:t>L.): A multi-disciplinary overview of inducing factors and control strategies</a:t>
            </a:r>
            <a:r>
              <a:rPr lang="pl-PL" sz="1800" dirty="0"/>
              <a:t>. </a:t>
            </a:r>
            <a:r>
              <a:rPr lang="fr-FR" sz="1800" dirty="0"/>
              <a:t>Scientia Horticulturae</a:t>
            </a:r>
            <a:r>
              <a:rPr lang="pl-PL" sz="1800" dirty="0"/>
              <a:t>,</a:t>
            </a:r>
            <a:r>
              <a:rPr lang="fr-FR" sz="1800" dirty="0"/>
              <a:t> 249</a:t>
            </a:r>
            <a:r>
              <a:rPr lang="pl-PL" sz="1800" dirty="0"/>
              <a:t>: </a:t>
            </a:r>
            <a:r>
              <a:rPr lang="fr-FR" sz="1800" dirty="0"/>
              <a:t>49-58</a:t>
            </a:r>
            <a:r>
              <a:rPr lang="pl-PL" sz="1800" dirty="0"/>
              <a:t>.</a:t>
            </a:r>
            <a:endParaRPr lang="en-US" sz="1800" dirty="0"/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 err="1"/>
              <a:t>Medaj</a:t>
            </a:r>
            <a:r>
              <a:rPr lang="pl-PL" sz="1800" dirty="0"/>
              <a:t> A., Piechura K., </a:t>
            </a:r>
            <a:r>
              <a:rPr lang="pl-PL" sz="1800" dirty="0" err="1"/>
              <a:t>Skrobot</a:t>
            </a:r>
            <a:r>
              <a:rPr lang="pl-PL" sz="1800" dirty="0"/>
              <a:t> K., Sokulski S. 2017. Oznaczanie zawartości przyswajalnego dla roślin wapnia w glebie w Dolinie </a:t>
            </a:r>
            <a:r>
              <a:rPr lang="pl-PL" sz="1800" dirty="0" err="1"/>
              <a:t>Kluczwody</a:t>
            </a:r>
            <a:r>
              <a:rPr lang="pl-PL" sz="1800" dirty="0"/>
              <a:t> metodą ASA. </a:t>
            </a:r>
            <a:r>
              <a:rPr lang="pl-PL" sz="1800" dirty="0" err="1"/>
              <a:t>Analit</a:t>
            </a:r>
            <a:r>
              <a:rPr lang="pl-PL" sz="1800" dirty="0"/>
              <a:t>., 3: 50-55.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/>
              <a:t>Saure</a:t>
            </a:r>
            <a:r>
              <a:rPr lang="en-US" sz="1800" dirty="0"/>
              <a:t> </a:t>
            </a:r>
            <a:r>
              <a:rPr lang="pl-PL" sz="1800" dirty="0"/>
              <a:t>M.C. 2014. </a:t>
            </a:r>
            <a:r>
              <a:rPr lang="en-US" sz="1800" dirty="0"/>
              <a:t>Why calcium deficiency is not the cause of blossom-end rot in tomato</a:t>
            </a:r>
            <a:r>
              <a:rPr lang="pl-PL" sz="1800" dirty="0"/>
              <a:t> </a:t>
            </a:r>
            <a:r>
              <a:rPr lang="en-US" sz="1800" dirty="0"/>
              <a:t>and pepper fruit – a reappraisal</a:t>
            </a:r>
            <a:r>
              <a:rPr lang="pl-PL" sz="1800" dirty="0"/>
              <a:t>.</a:t>
            </a:r>
            <a:r>
              <a:rPr lang="en-US" sz="1800" dirty="0"/>
              <a:t> Scientia </a:t>
            </a:r>
            <a:r>
              <a:rPr lang="en-US" sz="1800" dirty="0" err="1"/>
              <a:t>Horticulturae</a:t>
            </a:r>
            <a:r>
              <a:rPr lang="pl-PL" sz="1800" dirty="0"/>
              <a:t> ,</a:t>
            </a:r>
            <a:r>
              <a:rPr lang="en-US" sz="1800" dirty="0"/>
              <a:t>174</a:t>
            </a:r>
            <a:r>
              <a:rPr lang="pl-PL" sz="1800" dirty="0"/>
              <a:t>:</a:t>
            </a:r>
            <a:r>
              <a:rPr lang="en-US" sz="1800" dirty="0"/>
              <a:t> 151-154</a:t>
            </a:r>
            <a:r>
              <a:rPr lang="pl-PL" sz="18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White P. J., Broadley M.R. 2003. Calcium in plants. Annals of </a:t>
            </a:r>
            <a:r>
              <a:rPr lang="pl-PL" sz="1800" dirty="0"/>
              <a:t>B</a:t>
            </a:r>
            <a:r>
              <a:rPr lang="en-US" sz="1800" dirty="0" err="1"/>
              <a:t>otany</a:t>
            </a:r>
            <a:r>
              <a:rPr lang="en-US" sz="1800" dirty="0"/>
              <a:t>, 92(4), 487-511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Marzena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Wińska-Krysiak  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Wapń w żywieniu roślin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762699"/>
            <a:ext cx="10516518" cy="3596701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Wapń w roślinie - zawartość i rola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Wapń w glebie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Wapń - pierwiastek niezbędny i zagrożenie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Podstawy kontrolowanego żywienia roślin wapniem, diagnostyka stanu odżywienia roślin w wapń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pl-PL" sz="2400" dirty="0"/>
              <a:t>Żywienie wapniem w zależności od metod uprawy - podstawowe reguły i zalecenia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82" y="0"/>
            <a:ext cx="10515600" cy="1325563"/>
          </a:xfrm>
        </p:spPr>
        <p:txBody>
          <a:bodyPr/>
          <a:lstStyle/>
          <a:p>
            <a:r>
              <a:rPr lang="pl-PL" dirty="0"/>
              <a:t>1. Zawartość wapnia w roślinie</a:t>
            </a:r>
            <a:r>
              <a:rPr lang="pl-PL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444881"/>
            <a:ext cx="10516518" cy="473208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0,1 do 5% suchej masy, zawartość w poszczególnych gatunkach roślin jest bardzo zróżnicowana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niskim zapotrzebowaniu na wapń (gatunki rosnące na glebach kwaśnych, ubogich w wapń)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Rośliny o wysokim zapotrzebowaniu na wapń (rosnące na glebach wapiennych), gatunki szczególnie wapniolubne to: rzepak, lucerna, pszenica, len, kukurydza, ziemniaki, koniczyna i tytoń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dużej zawartości Ca: migdały, sezam, mak, fasola, soja, brokuł, jarmuż, kapusta włoska, pekińska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Rośliny o niskiej zawartości Ca: jabłka, gruszki, winogrona, owoce cytrusowe, bakłażan, cukinia, ogórek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Zawartość wapnia zależy od fazy rozwoju rośliny</a:t>
            </a:r>
          </a:p>
        </p:txBody>
      </p:sp>
    </p:spTree>
    <p:extLst>
      <p:ext uri="{BB962C8B-B14F-4D97-AF65-F5344CB8AC3E}">
        <p14:creationId xmlns:p14="http://schemas.microsoft.com/office/powerpoint/2010/main" val="80531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1144"/>
            <a:ext cx="10515600" cy="1325563"/>
          </a:xfrm>
        </p:spPr>
        <p:txBody>
          <a:bodyPr/>
          <a:lstStyle/>
          <a:p>
            <a:r>
              <a:rPr lang="pl-PL" dirty="0"/>
              <a:t>1. Rola wapnia w roślinie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514" y="1244420"/>
            <a:ext cx="10516518" cy="484186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Stabilizacja struktur ścian komórkowych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Zwiększenie lepkości cytoplazmy, zmniejszenie hydrofilności cytoplazmy, co powoduje zmniejszenie przepuszczalności błon cytoplazmatycznych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Tworzenie kompleksów z różnymi białkami oraz regulacja aktywności wielu enzymów, tj. </a:t>
            </a:r>
            <a:r>
              <a:rPr lang="pl-PL" sz="2400" dirty="0" err="1"/>
              <a:t>ATPazy</a:t>
            </a:r>
            <a:r>
              <a:rPr lang="pl-PL" sz="2400" dirty="0"/>
              <a:t>, fosfolipazy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Udział w formowaniu wapniowych kanałów jonowych, przekazywaniu sygnałów pomiędzy komórkami, wtórny przekaźnik informacji (</a:t>
            </a:r>
            <a:r>
              <a:rPr lang="pl-PL" sz="2400" dirty="0" err="1"/>
              <a:t>kalmodulina</a:t>
            </a:r>
            <a:r>
              <a:rPr lang="pl-PL" sz="2400" dirty="0"/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Wpływ na selektywne pobieranie jonów i ich magazynowanie w tkankach roślinnych </a:t>
            </a:r>
          </a:p>
        </p:txBody>
      </p:sp>
    </p:spTree>
    <p:extLst>
      <p:ext uri="{BB962C8B-B14F-4D97-AF65-F5344CB8AC3E}">
        <p14:creationId xmlns:p14="http://schemas.microsoft.com/office/powerpoint/2010/main" val="199854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27CF1-05E5-99EE-DCBA-0F04148B5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C3D031-1574-9E5E-916A-4790CDA29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38865"/>
          </a:xfrm>
        </p:spPr>
        <p:txBody>
          <a:bodyPr/>
          <a:lstStyle/>
          <a:p>
            <a:r>
              <a:rPr lang="pl-PL" dirty="0"/>
              <a:t>1. Rola wapnia w roślinie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99B42C-863B-F52A-0354-E911BC4C9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238866"/>
            <a:ext cx="10516518" cy="435569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Wpływ na prawidłowe działanie aparatu </a:t>
            </a:r>
            <a:r>
              <a:rPr lang="pl-PL" sz="2400" dirty="0" err="1"/>
              <a:t>fotosyntetycznego</a:t>
            </a:r>
            <a:r>
              <a:rPr lang="pl-PL" sz="2400" dirty="0"/>
              <a:t>, transpirację, oddychanie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Udział w kiełkowaniu pyłku i wzroście łagiewki pyłkowej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Regulacja metabolizmu owoców, spowalnianie dojrzewania, a także zmniejszanie występowanie takich chorób jak: gorzka plamistość podskórna, oparzelizna powierzchniowa i rozpad wewnętrzny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Zwiększenie odporności roślin na patogeny, wyleganie oraz niesprzyjające warunki klimatyczne, np. suszę, wysoką temperaturę</a:t>
            </a: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Tolerancja roślin na metale ciężkie</a:t>
            </a:r>
          </a:p>
        </p:txBody>
      </p:sp>
    </p:spTree>
    <p:extLst>
      <p:ext uri="{BB962C8B-B14F-4D97-AF65-F5344CB8AC3E}">
        <p14:creationId xmlns:p14="http://schemas.microsoft.com/office/powerpoint/2010/main" val="263546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2. Wapń w glebie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364" y="2014626"/>
            <a:ext cx="10516518" cy="234277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Zawartość i formy występowania wapnia w glebie 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Czynniki glebowe i poza-glebowe a pobieranie wapnia z gleby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Źródła wapnia w glebie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 Przemiany wapnia w glebie</a:t>
            </a: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Zawartość i formy występowania wapnia w glebie: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1858297"/>
            <a:ext cx="10516518" cy="346948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wapń ogólny (całkowity) w zakresie 0,1-3,7% (w glebach wapiennych dużo więcej),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nawet w glebach kwaśnych udział wapnia w kompleksie sorpcyjnym jest duży i przewyższa potrzeby pokarmowe roślin,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formy wapnia - składnik materii organicznej, minerałów, soli (o różnym stopniu rozpuszczalności) i w postaci jonów wapnia.</a:t>
            </a:r>
          </a:p>
        </p:txBody>
      </p:sp>
    </p:spTree>
    <p:extLst>
      <p:ext uri="{BB962C8B-B14F-4D97-AF65-F5344CB8AC3E}">
        <p14:creationId xmlns:p14="http://schemas.microsoft.com/office/powerpoint/2010/main" val="630444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Czynniki glebowe i poza-glebowe a pobieranie wapnia z gleby: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6518" cy="44142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jonów wapnia w roztworze glebowym,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odczyn gleby,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właściwości fizyko-chemiczne gleby (zawartość substancji organicznej, kompleks sorpcyjny, wilgotność, warunki tlenowe, temperatura gleby),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poziom nawożenia wapniem, zawartość pozostałych makro- i  mikroskładników w glebie,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synergistyczne i antagonistyczne relacje z innymi składnikami,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czynniki fizjologiczne i genetyczne uprawianego gatunku,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zapotrzebowanie rośliny na wapń rośnie w fazie intensywnego przyrostu biomasy.</a:t>
            </a:r>
          </a:p>
        </p:txBody>
      </p:sp>
    </p:spTree>
    <p:extLst>
      <p:ext uri="{BB962C8B-B14F-4D97-AF65-F5344CB8AC3E}">
        <p14:creationId xmlns:p14="http://schemas.microsoft.com/office/powerpoint/2010/main" val="125766468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2ACD6F-0090-4B98-A176-A360119E513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1674ba1-e637-49a1-9acf-be75e179f9e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2169</TotalTime>
  <Words>1513</Words>
  <Application>Microsoft Office PowerPoint</Application>
  <PresentationFormat>Panoramiczny</PresentationFormat>
  <Paragraphs>128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Zrównoważony Kampus SGGW –  - kształcenie na rzecz branż kluczowych</vt:lpstr>
      <vt:lpstr>Żywienie mineralne roślin</vt:lpstr>
      <vt:lpstr>Wapń w żywieniu roślin</vt:lpstr>
      <vt:lpstr>1. Zawartość wapnia w roślinie </vt:lpstr>
      <vt:lpstr>1. Rola wapnia w roślinie</vt:lpstr>
      <vt:lpstr>1. Rola wapnia w roślinie cd.</vt:lpstr>
      <vt:lpstr>2. Wapń w glebie</vt:lpstr>
      <vt:lpstr>Zawartość i formy występowania wapnia w glebie: </vt:lpstr>
      <vt:lpstr>Czynniki glebowe i poza-glebowe a pobieranie wapnia z gleby:</vt:lpstr>
      <vt:lpstr>Źródła wapnia w glebie:</vt:lpstr>
      <vt:lpstr>Dynamika przemian wapnia w glebie:</vt:lpstr>
      <vt:lpstr>3. Wapń – pierwiastek niezbędny i zagrożenie</vt:lpstr>
      <vt:lpstr>3. Wapń – pierwiastek niezbędny i zagrożenie cd.</vt:lpstr>
      <vt:lpstr>3. Wapń – pierwiastek niezbędny i zagrożenie cd.</vt:lpstr>
      <vt:lpstr>3. Wapń – pierwiastek niezbędny i zagrożenie, objawy jego niedoboru</vt:lpstr>
      <vt:lpstr>Objawy niedoboru wapnia u pomidora</vt:lpstr>
      <vt:lpstr>4. Podstawy kontrolowanego żywienia roślin wapniem </vt:lpstr>
      <vt:lpstr>5. Żywienie wapniem w odniesieniu do warunków i metod uprawy – podstawowe reguły i zalecenia</vt:lpstr>
      <vt:lpstr>5. Żywienie wapniem w odniesieniu do warunków i metod uprawy –  UPRAWY POLOWE</vt:lpstr>
      <vt:lpstr>5. Żywienie wapniem w odniesieniu do warunków i metod uprawy – UPRAWY POLOWE cd.</vt:lpstr>
      <vt:lpstr>5. Żywienie wapniem – podstawowe reguły i zalecenia</vt:lpstr>
      <vt:lpstr>5. Żywienie wapniem – podstawowe reguły i zalecenia cd.</vt:lpstr>
      <vt:lpstr>5. Żywienie wapniem w odniesieniu do warunków i metod uprawy – UPRAWY POD OSŁONAMI</vt:lpstr>
      <vt:lpstr>LITERATURA UZUPEŁNIAJĄCA:</vt:lpstr>
      <vt:lpstr>Autor utworu: Marzena Wińska-Krysiak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139</cp:revision>
  <cp:lastPrinted>2024-05-21T11:11:19Z</cp:lastPrinted>
  <dcterms:created xsi:type="dcterms:W3CDTF">2025-11-06T12:52:43Z</dcterms:created>
  <dcterms:modified xsi:type="dcterms:W3CDTF">2026-03-19T14:56:02Z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