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8" r:id="rId5"/>
    <p:sldId id="288" r:id="rId6"/>
    <p:sldId id="264" r:id="rId7"/>
    <p:sldId id="290" r:id="rId8"/>
    <p:sldId id="289" r:id="rId9"/>
    <p:sldId id="260" r:id="rId10"/>
    <p:sldId id="262" r:id="rId11"/>
    <p:sldId id="263" r:id="rId12"/>
    <p:sldId id="265" r:id="rId13"/>
    <p:sldId id="274" r:id="rId14"/>
    <p:sldId id="269" r:id="rId15"/>
    <p:sldId id="298" r:id="rId16"/>
    <p:sldId id="302" r:id="rId17"/>
    <p:sldId id="303" r:id="rId18"/>
    <p:sldId id="299" r:id="rId19"/>
    <p:sldId id="300" r:id="rId20"/>
    <p:sldId id="270" r:id="rId21"/>
    <p:sldId id="271" r:id="rId22"/>
    <p:sldId id="279" r:id="rId23"/>
    <p:sldId id="284" r:id="rId24"/>
    <p:sldId id="280" r:id="rId25"/>
    <p:sldId id="281" r:id="rId26"/>
    <p:sldId id="282" r:id="rId27"/>
    <p:sldId id="259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 showGuides="1">
      <p:cViewPr varScale="1">
        <p:scale>
          <a:sx n="95" d="100"/>
          <a:sy n="95" d="100"/>
        </p:scale>
        <p:origin x="396" y="9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119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0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piorin/metodyki-ip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Dynamika przemian magnezu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4"/>
            <a:ext cx="10516518" cy="23665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Do głównych procesów którym podlega magnez w glebie zaliczamy: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sorpcja,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wymywanie.</a:t>
            </a:r>
          </a:p>
        </p:txBody>
      </p:sp>
    </p:spTree>
    <p:extLst>
      <p:ext uri="{BB962C8B-B14F-4D97-AF65-F5344CB8AC3E}">
        <p14:creationId xmlns:p14="http://schemas.microsoft.com/office/powerpoint/2010/main" val="209882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900" dirty="0"/>
              <a:t>3. Magnez – pierwiastek niezbędny i zagrożenie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2184"/>
            <a:ext cx="10515600" cy="362373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Magnez należy do grupy 14 pierwiastków niezbędnych. Ze względu na duże zapotrzebowanie jest klasyfikowany jako makroskładnik.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Magnez dociera do powierzchni korzenia przeważnie na drodze przepływu masowego i częściowo wymiany jonowej. Najintensywniejsze pobranie magnezu przez rośliny ma miejsce w strefie </a:t>
            </a:r>
            <a:r>
              <a:rPr lang="pl-PL" dirty="0" err="1"/>
              <a:t>merystematycznej</a:t>
            </a:r>
            <a:r>
              <a:rPr lang="pl-PL" dirty="0"/>
              <a:t>. Transport magnezu z korzeni do nadziemnych części roślin odbywa się ksylemem i floemem. </a:t>
            </a:r>
          </a:p>
        </p:txBody>
      </p:sp>
    </p:spTree>
    <p:extLst>
      <p:ext uri="{BB962C8B-B14F-4D97-AF65-F5344CB8AC3E}">
        <p14:creationId xmlns:p14="http://schemas.microsoft.com/office/powerpoint/2010/main" val="2557287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26" y="580346"/>
            <a:ext cx="11142134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3. Magnez – pierwiastek niezbędny i zagrożenie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5688"/>
            <a:ext cx="10515600" cy="294904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Wpływ magnezu na środowisko glebowe: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 właściwości fizyczne gleb (wpływa na poprawę struktura gleby, stosunki powietrzno-wodne, poprawia retencję wody),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 właściwości chemiczne gleb (odczyn, sorpcja, przyswajalność składników pokarmowych).</a:t>
            </a:r>
          </a:p>
        </p:txBody>
      </p:sp>
    </p:spTree>
    <p:extLst>
      <p:ext uri="{BB962C8B-B14F-4D97-AF65-F5344CB8AC3E}">
        <p14:creationId xmlns:p14="http://schemas.microsoft.com/office/powerpoint/2010/main" val="2888159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62324-8723-8404-8854-72D1F85E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13C8A-8900-B9FE-B0A3-7EC7806F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3. Magnez – pierwiastek niezbędny i zagrożenie, objawy jego niedoboru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6D8E40-992C-E91D-1B4B-429DBD356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35" y="1589088"/>
            <a:ext cx="105156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Objawy niedoboru Mg występują na starszych częściach roślin:</a:t>
            </a:r>
            <a:endParaRPr lang="pl-PL" sz="2000" dirty="0">
              <a:highlight>
                <a:srgbClr val="FFFF00"/>
              </a:highlight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chlorozy </a:t>
            </a:r>
            <a:r>
              <a:rPr lang="pl-PL" sz="2000" dirty="0" err="1"/>
              <a:t>międzyżyłkowe</a:t>
            </a:r>
            <a:r>
              <a:rPr lang="pl-PL" sz="2000" dirty="0"/>
              <a:t> na liściach, objawy powstają najpierw u podstawy pędu, u roślin jednoliściennych charakterystyczna pasiastość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przy długotrwałym niedoborze magnezu chlorozy przekształcają się w brunatne i nekrotyczne plamy od brzegów liści,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czerwone lub fioletowe przebarwienia na liściach (np. u zbóż),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przedwczesne opadanie liści,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pędy mają obniżoną wytrzymałość na niskie temperatury,</a:t>
            </a:r>
          </a:p>
        </p:txBody>
      </p:sp>
    </p:spTree>
    <p:extLst>
      <p:ext uri="{BB962C8B-B14F-4D97-AF65-F5344CB8AC3E}">
        <p14:creationId xmlns:p14="http://schemas.microsoft.com/office/powerpoint/2010/main" val="1940365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18A14-36A1-68BD-13CB-09B85455C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107091-0D0D-E290-4A39-27ACA2C16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65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3. Magnez – pierwiastek niezbędny i zagrożenie, objawy jego niedoboru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31072C-A917-8F31-C4E8-C5A882A21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168" y="1732290"/>
            <a:ext cx="10515600" cy="432007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sz="4400" dirty="0"/>
              <a:t>Objawy niedoboru Mg występują na starszych częściach roślin:</a:t>
            </a:r>
            <a:endParaRPr lang="pl-PL" sz="4400" dirty="0">
              <a:highlight>
                <a:srgbClr val="FFFF00"/>
              </a:highlight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zahamowany wzrost, karłowatość roślin,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słaby rozwój systemu korzeniowego,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niższe plony i pogorszenie ich jakości, owoce są drobne, mało smaczne, słabo wybarwione (jabłka) oraz mają niską zdolność przechowalniczą, owoce mają tendencję do wcześniejszego opadania,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zmniejszona odporność na choroby i szkodniki.</a:t>
            </a:r>
          </a:p>
        </p:txBody>
      </p:sp>
    </p:spTree>
    <p:extLst>
      <p:ext uri="{BB962C8B-B14F-4D97-AF65-F5344CB8AC3E}">
        <p14:creationId xmlns:p14="http://schemas.microsoft.com/office/powerpoint/2010/main" val="2274511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B2415-4E93-18C1-CA29-B39761C80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CAF0D6-B5DF-E5B2-C46D-0AF0CF18F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553" y="572514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Objawy niedoboru magnezu u ogórka</a:t>
            </a:r>
          </a:p>
        </p:txBody>
      </p:sp>
      <p:pic>
        <p:nvPicPr>
          <p:cNvPr id="3" name="Obraz 2" descr="Dwa pierwsze liście ogórka bez oznak niedoboru magnezu. Kolejne trzy liście z chlorozami międzyżyłkowymi (liczne jasne plamy pomiędzy wiązkami przewodzącymi). Wiązki przewodzące ciemne.">
            <a:extLst>
              <a:ext uri="{FF2B5EF4-FFF2-40B4-BE49-F238E27FC236}">
                <a16:creationId xmlns:a16="http://schemas.microsoft.com/office/drawing/2014/main" id="{97A01FA3-EBCA-EB96-47AE-59E05B1D9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8016" y="2291157"/>
            <a:ext cx="4340728" cy="288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14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269B2-D518-2A4D-1652-981D7AB79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404AF8-3A6C-47FE-6E58-321F8C2DC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3. Magnez – pierwiastek niezbędny i zagrożenie, objawy jego nadmiaru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4FA123-74F3-30CA-8A00-E5B56A722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6" y="2054941"/>
            <a:ext cx="10515600" cy="3716593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Wysoka zawartość Mg może powodować niewłaściwe relacje między składnikami w roślinie, prowadzić do ograniczenia pobierania K i Ca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Nadmiar Mg w jabłkach zwiększa podatność na gorzką plamistość podskórną, obniżenie jakości plonu (jego wartości biologicznej)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Nadmiar magnezu u roślin ozdobnych może ujawniać się jako zamieranie nerwów na liściach</a:t>
            </a:r>
          </a:p>
        </p:txBody>
      </p:sp>
    </p:spTree>
    <p:extLst>
      <p:ext uri="{BB962C8B-B14F-4D97-AF65-F5344CB8AC3E}">
        <p14:creationId xmlns:p14="http://schemas.microsoft.com/office/powerpoint/2010/main" val="1296129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F4A59-9973-48D4-A861-6DD316EC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4. Podstawy kontrolowanego żywienia roślin magnezem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210D00-A2B6-4424-A73A-07FA9DF2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828799"/>
            <a:ext cx="10515600" cy="36281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gleb, podłoży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wody i pożywek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roślin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Lustracja i zbieranie danych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Znaczenie liczb granicznych i zawartości wskaźnikowych</a:t>
            </a:r>
          </a:p>
        </p:txBody>
      </p:sp>
    </p:spTree>
    <p:extLst>
      <p:ext uri="{BB962C8B-B14F-4D97-AF65-F5344CB8AC3E}">
        <p14:creationId xmlns:p14="http://schemas.microsoft.com/office/powerpoint/2010/main" val="3661169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322" y="5913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magnezem w odniesieniu do warunków i metod uprawy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322" y="2781134"/>
            <a:ext cx="10515600" cy="244962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Uprawy polowe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Uprawy pod osłonami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Żywienie roślin sadowniczych</a:t>
            </a:r>
          </a:p>
        </p:txBody>
      </p:sp>
    </p:spTree>
    <p:extLst>
      <p:ext uri="{BB962C8B-B14F-4D97-AF65-F5344CB8AC3E}">
        <p14:creationId xmlns:p14="http://schemas.microsoft.com/office/powerpoint/2010/main" val="1879288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0467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magnezem w uprawach polowych – podstawowe reguły i zalecenia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1CB0144A-C1DE-4E6C-A749-AB20C1C9C968}"/>
              </a:ext>
            </a:extLst>
          </p:cNvPr>
          <p:cNvSpPr txBox="1">
            <a:spLocks/>
          </p:cNvSpPr>
          <p:nvPr/>
        </p:nvSpPr>
        <p:spPr>
          <a:xfrm>
            <a:off x="838200" y="2078630"/>
            <a:ext cx="10515600" cy="3580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l-PL" sz="2400" dirty="0"/>
              <a:t>Potrzeby nawozowe roślin w stosunku do magnezu zależą: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kategorii gleby,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zasobności gleby w dostępne składniki pokarmowe (metoda uniwersalna),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przedplonu w zmianowaniu,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historii nawożenia. </a:t>
            </a:r>
          </a:p>
        </p:txBody>
      </p:sp>
    </p:spTree>
    <p:extLst>
      <p:ext uri="{BB962C8B-B14F-4D97-AF65-F5344CB8AC3E}">
        <p14:creationId xmlns:p14="http://schemas.microsoft.com/office/powerpoint/2010/main" val="23496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4267"/>
            <a:ext cx="9144000" cy="1904999"/>
          </a:xfrm>
        </p:spPr>
        <p:txBody>
          <a:bodyPr>
            <a:normAutofit fontScale="55000" lnSpcReduction="20000"/>
          </a:bodyPr>
          <a:lstStyle/>
          <a:p>
            <a:r>
              <a:rPr lang="pl-PL" sz="3600" dirty="0"/>
              <a:t>Wykład</a:t>
            </a:r>
          </a:p>
          <a:p>
            <a:pPr>
              <a:spcAft>
                <a:spcPts val="1800"/>
              </a:spcAft>
            </a:pPr>
            <a:r>
              <a:rPr lang="pl-PL" sz="3600" dirty="0"/>
              <a:t>Magnez w żywieniu roślin</a:t>
            </a:r>
          </a:p>
          <a:p>
            <a:pPr>
              <a:spcBef>
                <a:spcPts val="1800"/>
              </a:spcBef>
            </a:pPr>
            <a:r>
              <a:rPr lang="pl-PL" sz="3600" dirty="0"/>
              <a:t>Dr hab. Marzena Wińska-Krysiak</a:t>
            </a:r>
          </a:p>
          <a:p>
            <a:r>
              <a:rPr lang="pl-PL" sz="3600" dirty="0"/>
              <a:t>Katedra Ochrony Roślin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3895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365125"/>
            <a:ext cx="10856757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magnezem w uprawach polowych – podstawowe reguły i zalecenia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4523"/>
            <a:ext cx="10515600" cy="378628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 </a:t>
            </a:r>
            <a:r>
              <a:rPr lang="pl-PL" sz="2400" dirty="0"/>
              <a:t>W przypadku warzyw zapotrzebowanie na magnez można określić na podstawie: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opracowanych doświadczalnie wymagań pokarmowych roślin,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obliczenia niedosytu magnezu w glebie na podstawie zalecanych standardowo zawartości dla uprawianego gatunku i jego aktualnej zawartości w glebie. Należy zwrócić uwagę na optymalne zakresy odczynu dla roślin warzywnych w uprawie polowej.</a:t>
            </a:r>
          </a:p>
        </p:txBody>
      </p:sp>
    </p:spTree>
    <p:extLst>
      <p:ext uri="{BB962C8B-B14F-4D97-AF65-F5344CB8AC3E}">
        <p14:creationId xmlns:p14="http://schemas.microsoft.com/office/powerpoint/2010/main" val="1963935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3" y="129152"/>
            <a:ext cx="10899091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magnezem w uprawach pod osłonami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78" y="1740310"/>
            <a:ext cx="10899090" cy="430652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 uprawach pod osłonami nawozy są dostarczane najczęściej w postaci pożywki (</a:t>
            </a:r>
            <a:r>
              <a:rPr lang="pl-PL" sz="2400" dirty="0" err="1"/>
              <a:t>fertygacja</a:t>
            </a:r>
            <a:r>
              <a:rPr lang="pl-PL" sz="2400" dirty="0"/>
              <a:t>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Skład pożywki jest uzależniony od właściwości podłoża (sorpcja lub brak sorpcji), technologii nawożenia  (otwarty bądź zamknięty system krążenia pożywki) składu chemicznego wody oraz potrzeby uprawianego gatunku.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Magnez jest bilansowany na podstawie wymagań roślin i jego zawartości w wodzie. Stosowane nawozy powinny być wysokiej jakości, </a:t>
            </a:r>
            <a:r>
              <a:rPr lang="pl-PL" sz="2400" dirty="0" err="1"/>
              <a:t>bezbalastowe</a:t>
            </a:r>
            <a:r>
              <a:rPr lang="pl-PL" sz="2400" dirty="0"/>
              <a:t>, bardzo dobrze rozpuszczalne w wodzie. Najczęściej stosowany w postaci saletry magnezowej, soli gorzkiej 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7513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365125"/>
            <a:ext cx="10855761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magnezem w uprawach sadowniczych – podstawowe reguły i zalecenia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2142D78F-62EE-40C1-BAA5-211F4F1D537E}"/>
              </a:ext>
            </a:extLst>
          </p:cNvPr>
          <p:cNvSpPr txBox="1">
            <a:spLocks/>
          </p:cNvSpPr>
          <p:nvPr/>
        </p:nvSpPr>
        <p:spPr>
          <a:xfrm>
            <a:off x="771213" y="2078305"/>
            <a:ext cx="10515600" cy="37128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Dawki nawozów wapniowo-magnezowych regulujących odczyn wyliczane z wykorzystaniem tabel empirycznych, gdzie należy uwzględnić odczyn gleby, jej skład granulometryczny oraz wymagania rośliny uprawnej względem odczynu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Uwzględnienie zapotrzebowania na magnez w oparciu o zawartość tego składnika w glebie (METODA </a:t>
            </a:r>
            <a:r>
              <a:rPr lang="pl-PL" sz="2600" dirty="0" err="1"/>
              <a:t>Schachtschabela</a:t>
            </a:r>
            <a:r>
              <a:rPr lang="pl-PL" sz="2600" dirty="0"/>
              <a:t>), w materiale roślinnym i ogólnym wyglądzie roślin w sadzie, na plantacji.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24770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LITERATURA UZUPEŁNIAJĄCA: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963" y="1484662"/>
            <a:ext cx="10515600" cy="343773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1800" dirty="0" err="1"/>
              <a:t>Dyśko</a:t>
            </a:r>
            <a:r>
              <a:rPr lang="pl-PL" sz="1800" dirty="0"/>
              <a:t> J., </a:t>
            </a:r>
            <a:r>
              <a:rPr lang="pl-PL" sz="1800" dirty="0" err="1"/>
              <a:t>Kaniszewski</a:t>
            </a:r>
            <a:r>
              <a:rPr lang="pl-PL" sz="1800" dirty="0"/>
              <a:t> S., Kowalczyk W., Nowak J., Wójcik P. 2014. Zrównoważone nawożenie roślin ogrodniczych, ISBN 978-83-89800-57-2, Instytut Ogrodnictwa, Skierniewice.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>
                <a:solidFill>
                  <a:prstClr val="black"/>
                </a:solidFill>
                <a:hlinkClick r:id="rId2"/>
              </a:rPr>
              <a:t>Metodyki IP – Państwowa Inspekcja Ochrony Roślin i Nasiennictwa – Portal Gov.pl </a:t>
            </a:r>
            <a:endParaRPr lang="pl-PL" sz="1800" dirty="0">
              <a:solidFill>
                <a:prstClr val="black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Rutkowska B., Szulc W., Łabętowicz. 2006. Skład granulometryczny gleby jako czynnik determinujący stężenie jonów w roztworze glebowym. J. </a:t>
            </a:r>
            <a:r>
              <a:rPr lang="pl-PL" sz="1800" dirty="0" err="1"/>
              <a:t>Elementol</a:t>
            </a:r>
            <a:r>
              <a:rPr lang="pl-PL" sz="1800" dirty="0"/>
              <a:t>., 11(1): 89–98. 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Wójcik P. 2020. Oferta wdrożeniowa. Nowe liczby graniczne zawartości przyswajalnego magnezu w glebie oraz potrzeby nawozowe tym składnikiem w intensywnych sadach. https://www.inhort.pl › </a:t>
            </a:r>
            <a:r>
              <a:rPr lang="pl-PL" sz="1800" dirty="0" err="1"/>
              <a:t>files</a:t>
            </a:r>
            <a:r>
              <a:rPr lang="pl-PL" sz="1800" dirty="0"/>
              <a:t> › wdrozenia_2020</a:t>
            </a:r>
          </a:p>
          <a:p>
            <a:pPr marL="514350" indent="-514350">
              <a:buFont typeface="+mj-lt"/>
              <a:buAutoNum type="arabicPeriod"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Marzena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Wińska-Krysiak  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Magnez w żywieniu roślin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762699"/>
            <a:ext cx="10516518" cy="359670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Magnez w roślinie - zawartość i rola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Magnez w glebie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Magnez - pierwiastek niezbędny i zagrożenie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Podstawy kontrolowanego żywienia roślin magnezem, diagnostyka stanu odżywienia roślin w magnez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Żywienie magnezem w zależności od metod uprawy - podstawowe reguły i zalecenia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886" y="109487"/>
            <a:ext cx="10515600" cy="1325563"/>
          </a:xfrm>
        </p:spPr>
        <p:txBody>
          <a:bodyPr/>
          <a:lstStyle/>
          <a:p>
            <a:r>
              <a:rPr lang="pl-PL" dirty="0"/>
              <a:t>1. Zawartość magnezu w roślinie</a:t>
            </a:r>
            <a:r>
              <a:rPr lang="pl-PL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968" y="1425681"/>
            <a:ext cx="10516518" cy="46604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0,1 do 0,8% suchej masy, zawartość w poszczególnych gatunkach roślin jest bardzo zróżnicowana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dużej zawartości Mg: pestki dyni, sezamu, siemię lniane, orzechy nerkowca orzechy laskowe, migdały, sezam, czarna fasola, soja, ciecierzyca, ziemniaki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niskiej zawartości Mg: jabłka, gruszki, maliny, pomarańcze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Najmniejszą zdolność pobierania magnezu z gleby mają rośliny młode, ze słabo rozwiniętym, płytkim systemem korzeniowym</a:t>
            </a:r>
          </a:p>
        </p:txBody>
      </p:sp>
    </p:spTree>
    <p:extLst>
      <p:ext uri="{BB962C8B-B14F-4D97-AF65-F5344CB8AC3E}">
        <p14:creationId xmlns:p14="http://schemas.microsoft.com/office/powerpoint/2010/main" val="80531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33"/>
            <a:ext cx="10515600" cy="1325563"/>
          </a:xfrm>
        </p:spPr>
        <p:txBody>
          <a:bodyPr/>
          <a:lstStyle/>
          <a:p>
            <a:r>
              <a:rPr lang="pl-PL" dirty="0"/>
              <a:t>Rola magnezu w roślinie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011" y="1434496"/>
            <a:ext cx="10516518" cy="441426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Wpływ na przebieg procesów fotosyntezy (składnik chlorofilu)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Wpływ na gospodarkę wodną rośliny, utrzymywanie turgoru komórek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Aktywacja enzymów biorących udział w oddychaniu komórkowym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Regulacja transportu składników pokarmowych we floemie, wspieranie lepszego wykorzystania podstawowych makroelementów - azotu, potasu i fosforu (np. transport i gromadzenie fosforu w nasionach roślin)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Wpływ na syntezę węglowodanów, tłuszczów i białek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Udział w podziale komórek i wzroście organów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Zwiększanie odporności roślin na stresy abiotyczne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Stabilizacja struktur komórkowych, ścian komórkowych</a:t>
            </a:r>
          </a:p>
        </p:txBody>
      </p:sp>
    </p:spTree>
    <p:extLst>
      <p:ext uri="{BB962C8B-B14F-4D97-AF65-F5344CB8AC3E}">
        <p14:creationId xmlns:p14="http://schemas.microsoft.com/office/powerpoint/2010/main" val="199854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Magnez w glebie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257615"/>
            <a:ext cx="10516518" cy="23427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Zawartość i formy występowania magnezu w glebie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Czynniki glebowe i poza-glebowe a pobieranie magnezu z gleby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Źródła magnezu w glebie</a:t>
            </a: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Zawartość i formy występowania magnezu w glebie: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41" y="2022792"/>
            <a:ext cx="10516518" cy="36110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Magnez ogólny (całkowity) w zakresie 0,4-1,3%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Przeważającą część magnezu ogólnego stanowi magnez zawarty w minerałach (węglanach: dolomit, magnezyt; krzemianach: biotyt, </a:t>
            </a:r>
            <a:r>
              <a:rPr lang="pl-PL" sz="2400" dirty="0" err="1"/>
              <a:t>olwin</a:t>
            </a:r>
            <a:r>
              <a:rPr lang="pl-PL" sz="2400" dirty="0"/>
              <a:t>; a także w wermikulicie, montmorylonicie i serpentynicie)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Magnez wymienny zawarty w kompleksie sorpcyjnym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Magnez rozpuszczony w roztworze glebowym</a:t>
            </a:r>
          </a:p>
        </p:txBody>
      </p:sp>
    </p:spTree>
    <p:extLst>
      <p:ext uri="{BB962C8B-B14F-4D97-AF65-F5344CB8AC3E}">
        <p14:creationId xmlns:p14="http://schemas.microsoft.com/office/powerpoint/2010/main" val="63044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82" y="10905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Czynniki glebowe i poza-glebowe a pobieranie magnezu z gleby: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573164"/>
            <a:ext cx="10656628" cy="44245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jonów magnezu w roztworze glebowym,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odczyn gleby,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właściwości fizyko-chemiczne gleby,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poziom nawożenia magnezem, zawartość pozostałych makro- i  mikroskładników w glebie,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synergistyczne (jon azotanowy) i antagonistyczne (jony potasu, amonu, wapnia, manganu, sodu) relacje z innymi składnikami.</a:t>
            </a:r>
          </a:p>
        </p:txBody>
      </p:sp>
    </p:spTree>
    <p:extLst>
      <p:ext uri="{BB962C8B-B14F-4D97-AF65-F5344CB8AC3E}">
        <p14:creationId xmlns:p14="http://schemas.microsoft.com/office/powerpoint/2010/main" val="125766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Źródła magnezu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495"/>
            <a:ext cx="10516518" cy="471195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naturalne źródła magnezu w glebie: węglany, krzemiany, glinokrzemiany i siarczany,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naturalne – obornik,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materia organiczna,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mineralne: wapniowo-magnezowe (stosowane głównie dla podwyższenia </a:t>
            </a:r>
            <a:r>
              <a:rPr lang="pl-PL" sz="2400" dirty="0" err="1"/>
              <a:t>pH</a:t>
            </a:r>
            <a:r>
              <a:rPr lang="pl-PL" sz="2400" dirty="0"/>
              <a:t> gleby), nawozy magnezowe tj. saletra magnezowa, saletrzak z magnezem, siarczany magnezu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opady atmosferyczne (2-20 kg Mg/ha/rok)</a:t>
            </a:r>
          </a:p>
        </p:txBody>
      </p:sp>
    </p:spTree>
    <p:extLst>
      <p:ext uri="{BB962C8B-B14F-4D97-AF65-F5344CB8AC3E}">
        <p14:creationId xmlns:p14="http://schemas.microsoft.com/office/powerpoint/2010/main" val="38785715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2ACD6F-0090-4B98-A176-A360119E513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1674ba1-e637-49a1-9acf-be75e179f9e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2875</TotalTime>
  <Words>1350</Words>
  <Application>Microsoft Office PowerPoint</Application>
  <PresentationFormat>Panoramiczny</PresentationFormat>
  <Paragraphs>120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Zrównoważony Kampus SGGW –  - kształcenie na rzecz branż kluczowych</vt:lpstr>
      <vt:lpstr>Żywienie mineralne roślin</vt:lpstr>
      <vt:lpstr>Magnez w żywieniu roślin</vt:lpstr>
      <vt:lpstr>1. Zawartość magnezu w roślinie </vt:lpstr>
      <vt:lpstr>Rola magnezu w roślinie</vt:lpstr>
      <vt:lpstr>2. Magnez w glebie</vt:lpstr>
      <vt:lpstr>Zawartość i formy występowania magnezu w glebie: </vt:lpstr>
      <vt:lpstr>Czynniki glebowe i poza-glebowe a pobieranie magnezu z gleby:</vt:lpstr>
      <vt:lpstr>Źródła magnezu w glebie:</vt:lpstr>
      <vt:lpstr>Dynamika przemian magnezu w glebie:</vt:lpstr>
      <vt:lpstr>3. Magnez – pierwiastek niezbędny i zagrożenie</vt:lpstr>
      <vt:lpstr>3. Magnez – pierwiastek niezbędny i zagrożenie cd.</vt:lpstr>
      <vt:lpstr>3. Magnez – pierwiastek niezbędny i zagrożenie, objawy jego niedoboru</vt:lpstr>
      <vt:lpstr>3. Magnez – pierwiastek niezbędny i zagrożenie, objawy jego niedoboru cd.</vt:lpstr>
      <vt:lpstr>Objawy niedoboru magnezu u ogórka</vt:lpstr>
      <vt:lpstr>3. Magnez – pierwiastek niezbędny i zagrożenie, objawy jego nadmiaru</vt:lpstr>
      <vt:lpstr>4. Podstawy kontrolowanego żywienia roślin magnezem </vt:lpstr>
      <vt:lpstr>5. Żywienie magnezem w odniesieniu do warunków i metod uprawy – podstawowe reguły i zalecenia</vt:lpstr>
      <vt:lpstr>5. Żywienie magnezem w uprawach polowych – podstawowe reguły i zalecenia</vt:lpstr>
      <vt:lpstr>5. Żywienie magnezem w uprawach polowych – podstawowe reguły i zalecenia cd.</vt:lpstr>
      <vt:lpstr>5. Żywienie magnezem w uprawach pod osłonami – podstawowe reguły i zalecenia</vt:lpstr>
      <vt:lpstr>5. Żywienie magnezem w uprawach sadowniczych – podstawowe reguły i zalecenia</vt:lpstr>
      <vt:lpstr>LITERATURA UZUPEŁNIAJĄCA:</vt:lpstr>
      <vt:lpstr>Autor utworu: Marzena Wińska-Krysiak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166</cp:revision>
  <cp:lastPrinted>2024-05-21T11:11:19Z</cp:lastPrinted>
  <dcterms:created xsi:type="dcterms:W3CDTF">2025-11-06T12:52:43Z</dcterms:created>
  <dcterms:modified xsi:type="dcterms:W3CDTF">2026-03-19T15:04:58Z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