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2" r:id="rId4"/>
    <p:sldId id="260" r:id="rId5"/>
    <p:sldId id="261" r:id="rId6"/>
    <p:sldId id="263" r:id="rId7"/>
    <p:sldId id="265" r:id="rId8"/>
    <p:sldId id="257" r:id="rId9"/>
    <p:sldId id="258" r:id="rId10"/>
    <p:sldId id="264" r:id="rId11"/>
    <p:sldId id="259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D0C6B1-A46C-440F-B948-1718D92F67A7}" v="38" dt="2025-06-27T13:43:3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D579B-1A95-E40E-AEAD-0E57E71FA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2600CB8-4C57-A79E-E94E-A672797D0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4FF0B4-BFBD-60BC-AD0E-8F45B8428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F86542-9CA0-18B9-CF5D-4113814C8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18F44F-4EEF-4402-576A-19789878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4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C025A0-AE58-3D86-A121-3F1B5424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B3DEA6-4358-75C0-A161-0CE34F132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B90799-DFD0-B74F-6B91-167142DC4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EEF786C-99D6-10E4-7135-31E3A181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CB63EF-F1C7-B985-1E08-B2860C18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0018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6EEC33-96D9-D1D2-AB29-F6F5E13E3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E5F82E-266F-1E14-953F-8CA5A44F1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2D2800-C942-FC97-6AF7-255E95AD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72892A-1E65-ED6B-1AEB-CCF5E02B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BFCC41C-6C81-0ECB-5701-8164DB48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067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E205A6-7980-DA8F-6B2B-F7204524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1B89D9-3539-1A4C-D011-43B34F4C6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FECE91-54DA-613F-BE9B-21B09FD47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2709F94-E529-BBA8-F100-405CB5068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9B9DA7-840B-BBAB-5FD6-187F05A4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8F5DAD6-324F-C607-323A-20CA46AA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723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FA4254-34A5-7009-D745-BE86804F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7869E57-90CD-588A-1EBC-B0DA3EDEA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3272A0-6A93-A589-1E1A-20D4CAE9F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FC60F04-DD0E-8215-099A-7133AC7DA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D778AE1-12EB-9D41-EB09-B11C8CB72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F8DD91-96FB-DB7F-6836-E578E746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0F62E08-4FC6-8DBE-FD24-60BE3BA5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DBAFEBF-3731-FB0C-2C5D-41E096FE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132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5A75B1-9F00-D00D-AB20-75466C3F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1F2C875-893E-0C0C-C6F2-3DDC7643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B74E998-7B84-454E-6FF8-C576BE96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EC67C84-CB0E-50BF-F127-055B46BF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2557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3F0918B-3323-4E38-43BF-0ABF0CCE4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15258E3-F162-FDCA-8E40-01C1B896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031A09-6E6D-7F00-19F9-F4F184E10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01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7DFEEA-EA1F-05B3-BD4D-589A67EEA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984A7F-2D39-CD18-28C8-1BD5A2B2C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AB71870-5E50-3CB7-2B42-B2D202BA8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A8BF0F-7859-661F-5B34-BFF6DA45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43A15F6-D603-D61D-B9FA-39556D4CF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8AA3048-66FA-840D-97E8-4B4F24E1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587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0120C0-50E8-E462-5C28-07350940E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8F6243A-173F-542C-7F5E-07B3F6BD2F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96CDCC0-4F85-BBA7-F86F-CB18D6C60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B70DDB2-A730-85FF-76A0-280879A7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0837DCF-B848-7275-63A8-29FF0FA7F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226FAB-C65D-2D81-A4F3-A23FEA6D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48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BF901-18AE-EC8D-B053-DD87F27F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EC2198B-2BE1-0E17-7B2C-B002040E9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816FDCB-56F0-6996-BC60-717CF3FE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24F60B-D7A0-EDB5-0E52-451FE42B7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6F149C5-CB2E-A2E0-944B-3B030571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986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1D25B06-B689-3F84-98EA-F1F78E667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640A913-4671-B0F5-A838-DF5A1445C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747C0B-0F42-2CB9-146C-D1DAF0ABC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C0C8E4A-1EC6-589B-FA01-AE8A5FC0A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00300D-20ED-89B4-30D6-B40984F8A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0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38F3E11-8AEE-73E1-D0B2-0DC73A76C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B312C94-1103-33FC-19E5-D82AD58D9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9B154C-09A1-F42D-8E46-E3D1BB9C0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0D306F-284B-493B-B8DF-FECE15A6C2CE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2B4F79D-D19E-6717-8D21-05839167A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C2693B-D7DB-0584-D330-BBDB8CB9F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9CEAC6-A70D-4ADC-8E6B-39010FE13C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98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6717" y="0"/>
            <a:ext cx="9144000" cy="2387600"/>
          </a:xfrm>
        </p:spPr>
        <p:txBody>
          <a:bodyPr/>
          <a:lstStyle/>
          <a:p>
            <a:r>
              <a:rPr lang="pl-PL" dirty="0"/>
              <a:t>Publikacje naukowe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6717" y="2387600"/>
            <a:ext cx="9144000" cy="1655762"/>
          </a:xfrm>
        </p:spPr>
        <p:txBody>
          <a:bodyPr/>
          <a:lstStyle/>
          <a:p>
            <a:r>
              <a:rPr lang="pl-PL" dirty="0"/>
              <a:t>Wyszukiwanie, cytowanie, bibliografia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3A6435-D533-4641-A281-2BB605D0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4891BE6-6C34-0DD0-EA37-2B93D759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3" y="1120638"/>
            <a:ext cx="3985275" cy="46167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D02A24-9306-1331-C3B6-8FA417BEE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warto umieć szukać artykułów naukowych?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EFCF9A-4D13-CD5A-38EC-3F3A5A344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557" y="2328196"/>
            <a:ext cx="10515600" cy="4351338"/>
          </a:xfrm>
        </p:spPr>
        <p:txBody>
          <a:bodyPr/>
          <a:lstStyle/>
          <a:p>
            <a:r>
              <a:rPr lang="pl-PL" dirty="0"/>
              <a:t>Dostęp do rzetelnej, aktualnej wiedzy</a:t>
            </a:r>
          </a:p>
          <a:p>
            <a:endParaRPr lang="pl-PL" dirty="0"/>
          </a:p>
          <a:p>
            <a:r>
              <a:rPr lang="pl-PL" dirty="0"/>
              <a:t>Podstawa pisania prac zaliczeniowych, magisterskich, doktoranckich</a:t>
            </a:r>
          </a:p>
          <a:p>
            <a:endParaRPr lang="pl-PL" dirty="0"/>
          </a:p>
          <a:p>
            <a:r>
              <a:rPr lang="pl-PL" dirty="0"/>
              <a:t>Unikanie dezinformacji z niezweryfikowanych źródeł</a:t>
            </a:r>
          </a:p>
        </p:txBody>
      </p:sp>
    </p:spTree>
    <p:extLst>
      <p:ext uri="{BB962C8B-B14F-4D97-AF65-F5344CB8AC3E}">
        <p14:creationId xmlns:p14="http://schemas.microsoft.com/office/powerpoint/2010/main" val="2598107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39E01A-1C79-521B-3D9C-3726C062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Układ artykułu naukowego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39141E-2C64-4E6A-E7A9-54CF03147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Tytuł – powinien jasno wskazywać, czego dotyczy badanie.</a:t>
            </a:r>
          </a:p>
          <a:p>
            <a:r>
              <a:rPr lang="pl-PL" dirty="0"/>
              <a:t>Abstrakt (streszczenie) – krótki opis celu, metod, wyników i wniosków.</a:t>
            </a:r>
          </a:p>
          <a:p>
            <a:r>
              <a:rPr lang="pl-PL" dirty="0"/>
              <a:t>Wstęp (</a:t>
            </a:r>
            <a:r>
              <a:rPr lang="pl-PL" dirty="0" err="1"/>
              <a:t>Introduction</a:t>
            </a:r>
            <a:r>
              <a:rPr lang="pl-PL" dirty="0"/>
              <a:t>) – uzasadnienie badań, pytania badawcze, przegląd literatury.</a:t>
            </a:r>
          </a:p>
          <a:p>
            <a:r>
              <a:rPr lang="pl-PL" dirty="0"/>
              <a:t>Metody (</a:t>
            </a:r>
            <a:r>
              <a:rPr lang="pl-PL" dirty="0" err="1"/>
              <a:t>Methods</a:t>
            </a:r>
            <a:r>
              <a:rPr lang="pl-PL" dirty="0"/>
              <a:t>) – jak przeprowadzono badanie.</a:t>
            </a:r>
          </a:p>
          <a:p>
            <a:r>
              <a:rPr lang="pl-PL" dirty="0"/>
              <a:t>Wyniki (</a:t>
            </a:r>
            <a:r>
              <a:rPr lang="pl-PL" dirty="0" err="1"/>
              <a:t>Results</a:t>
            </a:r>
            <a:r>
              <a:rPr lang="pl-PL" dirty="0"/>
              <a:t>) – co wykazały badania.</a:t>
            </a:r>
          </a:p>
          <a:p>
            <a:r>
              <a:rPr lang="pl-PL" dirty="0"/>
              <a:t>Dyskusja (</a:t>
            </a:r>
            <a:r>
              <a:rPr lang="pl-PL" dirty="0" err="1"/>
              <a:t>Discussion</a:t>
            </a:r>
            <a:r>
              <a:rPr lang="pl-PL" dirty="0"/>
              <a:t>) – interpretacja wyników, ich znaczenie, ograniczenia.</a:t>
            </a:r>
          </a:p>
          <a:p>
            <a:r>
              <a:rPr lang="pl-PL" dirty="0"/>
              <a:t>Wnioski (</a:t>
            </a:r>
            <a:r>
              <a:rPr lang="pl-PL" dirty="0" err="1"/>
              <a:t>Conclusions</a:t>
            </a:r>
            <a:r>
              <a:rPr lang="pl-PL" dirty="0"/>
              <a:t>)</a:t>
            </a:r>
          </a:p>
          <a:p>
            <a:r>
              <a:rPr lang="pl-PL" dirty="0"/>
              <a:t>Bibliografia (</a:t>
            </a:r>
            <a:r>
              <a:rPr lang="pl-PL" dirty="0" err="1"/>
              <a:t>References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182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DEC998-0FEB-5011-EE88-C944727C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Gdzie szukać artykułów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A1C79D-6F7E-11BF-5AC7-740A705EF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Scholar</a:t>
            </a:r>
          </a:p>
          <a:p>
            <a:endParaRPr lang="en-US" dirty="0"/>
          </a:p>
          <a:p>
            <a:r>
              <a:rPr lang="en-US" dirty="0"/>
              <a:t>PubMed (</a:t>
            </a:r>
            <a:r>
              <a:rPr lang="en-US" dirty="0" err="1"/>
              <a:t>medycyna</a:t>
            </a:r>
            <a:r>
              <a:rPr lang="en-US" dirty="0"/>
              <a:t>, </a:t>
            </a:r>
            <a:r>
              <a:rPr lang="en-US" dirty="0" err="1"/>
              <a:t>biologia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Scopus, Web of Science</a:t>
            </a:r>
          </a:p>
          <a:p>
            <a:endParaRPr lang="en-US" dirty="0"/>
          </a:p>
          <a:p>
            <a:r>
              <a:rPr lang="en-US" dirty="0"/>
              <a:t>JSTOR, ScienceDirect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4906CCA-C95F-32B1-A89C-5FCA4B74B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121" y="2102517"/>
            <a:ext cx="5635879" cy="322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02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C6686A-A735-DC1D-DEA5-18307AAB9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szukać artykułów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33E94B-50D7-0417-31CA-0D65A9582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93" y="1439257"/>
            <a:ext cx="5590964" cy="547025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l-PL" dirty="0"/>
              <a:t>Operatory logiczne :</a:t>
            </a:r>
          </a:p>
          <a:p>
            <a:r>
              <a:rPr lang="pl-PL" dirty="0"/>
              <a:t>AND – zawęża wyniki, np. </a:t>
            </a:r>
            <a:r>
              <a:rPr lang="pl-PL" dirty="0" err="1"/>
              <a:t>climate</a:t>
            </a:r>
            <a:r>
              <a:rPr lang="pl-PL" dirty="0"/>
              <a:t> </a:t>
            </a:r>
            <a:r>
              <a:rPr lang="pl-PL" dirty="0" err="1"/>
              <a:t>change</a:t>
            </a:r>
            <a:r>
              <a:rPr lang="pl-PL" dirty="0"/>
              <a:t> AND </a:t>
            </a:r>
            <a:r>
              <a:rPr lang="pl-PL" dirty="0" err="1"/>
              <a:t>agriculture</a:t>
            </a:r>
            <a:r>
              <a:rPr lang="pl-PL" dirty="0"/>
              <a:t> (artykuły zawierające oba terminy).</a:t>
            </a:r>
          </a:p>
          <a:p>
            <a:r>
              <a:rPr lang="pl-PL" dirty="0"/>
              <a:t>OR – poszerza wyniki, np. </a:t>
            </a:r>
            <a:r>
              <a:rPr lang="pl-PL" dirty="0" err="1"/>
              <a:t>teenagers</a:t>
            </a:r>
            <a:r>
              <a:rPr lang="pl-PL" dirty="0"/>
              <a:t> OR </a:t>
            </a:r>
            <a:r>
              <a:rPr lang="pl-PL" dirty="0" err="1"/>
              <a:t>adolescents</a:t>
            </a:r>
            <a:r>
              <a:rPr lang="pl-PL" dirty="0"/>
              <a:t> (artykuły zawierające którykolwiek termin).</a:t>
            </a:r>
          </a:p>
          <a:p>
            <a:r>
              <a:rPr lang="pl-PL" dirty="0"/>
              <a:t>NOT – wyklucza wyniki, np. </a:t>
            </a:r>
            <a:r>
              <a:rPr lang="pl-PL" dirty="0" err="1"/>
              <a:t>dementia</a:t>
            </a:r>
            <a:r>
              <a:rPr lang="pl-PL" dirty="0"/>
              <a:t> NOT Alzheimer (artykuły o demencji, ale nie o chorobie Alzheimera)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Cudzysłowy („”) do wyszukiwania fraz:</a:t>
            </a:r>
          </a:p>
          <a:p>
            <a:r>
              <a:rPr lang="pl-PL" dirty="0"/>
              <a:t>Wpisując "</a:t>
            </a:r>
            <a:r>
              <a:rPr lang="pl-PL" dirty="0" err="1"/>
              <a:t>machine</a:t>
            </a:r>
            <a:r>
              <a:rPr lang="pl-PL" dirty="0"/>
              <a:t> learning </a:t>
            </a:r>
            <a:r>
              <a:rPr lang="pl-PL" dirty="0" err="1"/>
              <a:t>applications</a:t>
            </a:r>
            <a:r>
              <a:rPr lang="pl-PL" dirty="0"/>
              <a:t>" znajdziesz tylko artykuły z tym dokładnym wyrażeniem.</a:t>
            </a:r>
          </a:p>
          <a:p>
            <a:r>
              <a:rPr lang="pl-PL" dirty="0"/>
              <a:t>Przydatne przy wyszukiwaniu tytułów, nazw teorii, czy specyficznych zwrotów.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Znaki specjalne i symbole:</a:t>
            </a:r>
          </a:p>
          <a:p>
            <a:r>
              <a:rPr lang="pl-PL" dirty="0"/>
              <a:t>Znak gwiazdki (*) działa jako tzw. </a:t>
            </a:r>
            <a:r>
              <a:rPr lang="pl-PL" dirty="0" err="1"/>
              <a:t>wildcard</a:t>
            </a:r>
            <a:r>
              <a:rPr lang="pl-PL" dirty="0"/>
              <a:t> w wielu bazach: np. </a:t>
            </a:r>
            <a:r>
              <a:rPr lang="pl-PL" dirty="0" err="1"/>
              <a:t>educat</a:t>
            </a:r>
            <a:r>
              <a:rPr lang="pl-PL" dirty="0"/>
              <a:t>* znajdzie </a:t>
            </a:r>
            <a:r>
              <a:rPr lang="pl-PL" dirty="0" err="1"/>
              <a:t>education</a:t>
            </a:r>
            <a:r>
              <a:rPr lang="pl-PL" dirty="0"/>
              <a:t>, </a:t>
            </a:r>
            <a:r>
              <a:rPr lang="pl-PL" dirty="0" err="1"/>
              <a:t>educating</a:t>
            </a:r>
            <a:r>
              <a:rPr lang="pl-PL" dirty="0"/>
              <a:t>, </a:t>
            </a:r>
            <a:r>
              <a:rPr lang="pl-PL" dirty="0" err="1"/>
              <a:t>educator</a:t>
            </a:r>
            <a:r>
              <a:rPr lang="pl-PL" dirty="0"/>
              <a:t> itd.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Ogranicz wyniki według:</a:t>
            </a:r>
          </a:p>
          <a:p>
            <a:r>
              <a:rPr lang="pl-PL" dirty="0"/>
              <a:t>Daty publikacji – np. ostatnie 5 lat.</a:t>
            </a:r>
          </a:p>
          <a:p>
            <a:r>
              <a:rPr lang="pl-PL" dirty="0"/>
              <a:t>Typu dokumentu – artykuły recenzowane, przeglądy systematyczne, książki.</a:t>
            </a:r>
          </a:p>
          <a:p>
            <a:r>
              <a:rPr lang="pl-PL" dirty="0"/>
              <a:t>Języka – publikacje tylko w języku angielskim/polskim.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Wyszukiwanie w polach specjalnych:</a:t>
            </a:r>
          </a:p>
          <a:p>
            <a:r>
              <a:rPr lang="pl-PL" dirty="0"/>
              <a:t>W niektórych bazach można szukać w konkretnych polach, np. tylko w tytule (</a:t>
            </a:r>
            <a:r>
              <a:rPr lang="pl-PL" dirty="0" err="1"/>
              <a:t>Title</a:t>
            </a:r>
            <a:r>
              <a:rPr lang="pl-PL" dirty="0"/>
              <a:t>), streszczeniu (</a:t>
            </a:r>
            <a:r>
              <a:rPr lang="pl-PL" dirty="0" err="1"/>
              <a:t>Abstract</a:t>
            </a:r>
            <a:r>
              <a:rPr lang="pl-PL" dirty="0"/>
              <a:t>) lub nazwisku autora (Author).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D2C577B-9150-1DA7-54EA-4CA02222F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857" y="0"/>
            <a:ext cx="6368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23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C38B7E-6965-7EA2-5E2D-52606B24D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artykułów naukowych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C30C44-2EE2-DA79-84BC-4B434D4F2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Artykuły oryginalne (</a:t>
            </a:r>
            <a:r>
              <a:rPr lang="pl-PL" dirty="0" err="1"/>
              <a:t>research</a:t>
            </a:r>
            <a:r>
              <a:rPr lang="pl-PL" dirty="0"/>
              <a:t> </a:t>
            </a:r>
            <a:r>
              <a:rPr lang="pl-PL" dirty="0" err="1"/>
              <a:t>articles</a:t>
            </a:r>
            <a:r>
              <a:rPr lang="pl-PL" dirty="0"/>
              <a:t>) – przedstawiają wyniki nowych badań.</a:t>
            </a:r>
          </a:p>
          <a:p>
            <a:endParaRPr lang="pl-PL" dirty="0"/>
          </a:p>
          <a:p>
            <a:r>
              <a:rPr lang="pl-PL" dirty="0"/>
              <a:t>Przeglądy literatury (</a:t>
            </a:r>
            <a:r>
              <a:rPr lang="pl-PL" dirty="0" err="1"/>
              <a:t>reviews</a:t>
            </a:r>
            <a:r>
              <a:rPr lang="pl-PL" dirty="0"/>
              <a:t>) – podsumowują i analizują dotychczasowe badania.</a:t>
            </a:r>
          </a:p>
          <a:p>
            <a:endParaRPr lang="pl-PL" dirty="0"/>
          </a:p>
          <a:p>
            <a:r>
              <a:rPr lang="pl-PL" dirty="0"/>
              <a:t>Meta-analizy/systematyczne przeglądy – łączą wyniki wielu badań, by wyciągnąć wspólne wnioski.</a:t>
            </a:r>
          </a:p>
          <a:p>
            <a:endParaRPr lang="pl-PL" dirty="0"/>
          </a:p>
          <a:p>
            <a:r>
              <a:rPr lang="pl-PL" dirty="0"/>
              <a:t>Studia przypadków (</a:t>
            </a:r>
            <a:r>
              <a:rPr lang="pl-PL" dirty="0" err="1"/>
              <a:t>case</a:t>
            </a:r>
            <a:r>
              <a:rPr lang="pl-PL" dirty="0"/>
              <a:t> </a:t>
            </a:r>
            <a:r>
              <a:rPr lang="pl-PL" dirty="0" err="1"/>
              <a:t>studies</a:t>
            </a:r>
            <a:r>
              <a:rPr lang="pl-PL" dirty="0"/>
              <a:t>) – opisują szczegółowo pojedyncze sytuacje, pacjentów, wydarzenia.</a:t>
            </a:r>
          </a:p>
          <a:p>
            <a:endParaRPr lang="pl-PL" dirty="0"/>
          </a:p>
          <a:p>
            <a:r>
              <a:rPr lang="pl-PL" dirty="0"/>
              <a:t>Artykuły teoretyczne (</a:t>
            </a:r>
            <a:r>
              <a:rPr lang="pl-PL" dirty="0" err="1"/>
              <a:t>theoretical</a:t>
            </a:r>
            <a:r>
              <a:rPr lang="pl-PL" dirty="0"/>
              <a:t> </a:t>
            </a:r>
            <a:r>
              <a:rPr lang="pl-PL" dirty="0" err="1"/>
              <a:t>papers</a:t>
            </a:r>
            <a:r>
              <a:rPr lang="pl-PL" dirty="0"/>
              <a:t>) – rozwijają nowe koncepcje, modele.</a:t>
            </a:r>
          </a:p>
        </p:txBody>
      </p:sp>
    </p:spTree>
    <p:extLst>
      <p:ext uri="{BB962C8B-B14F-4D97-AF65-F5344CB8AC3E}">
        <p14:creationId xmlns:p14="http://schemas.microsoft.com/office/powerpoint/2010/main" val="2752967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517FAB-96F9-4012-A245-250E8D24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Cytowania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AD5820-A808-1195-1A9C-CC9D755D3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Pokazuje, na czym opierasz swoją pracę i skąd czerpiesz wiedzę.</a:t>
            </a:r>
          </a:p>
          <a:p>
            <a:endParaRPr lang="pl-PL" dirty="0"/>
          </a:p>
          <a:p>
            <a:r>
              <a:rPr lang="pl-PL" dirty="0"/>
              <a:t>Umożliwia weryfikację źródeł przez czytelników.</a:t>
            </a:r>
          </a:p>
          <a:p>
            <a:endParaRPr lang="pl-PL" dirty="0"/>
          </a:p>
          <a:p>
            <a:r>
              <a:rPr lang="pl-PL" dirty="0"/>
              <a:t>Unikasz plagiatu, przestrzegasz zasad etyki akademickiej.</a:t>
            </a:r>
          </a:p>
        </p:txBody>
      </p:sp>
    </p:spTree>
    <p:extLst>
      <p:ext uri="{BB962C8B-B14F-4D97-AF65-F5344CB8AC3E}">
        <p14:creationId xmlns:p14="http://schemas.microsoft.com/office/powerpoint/2010/main" val="239394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04F75-EFFE-6C80-6D43-9F916F0D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Najpopularniejsze style cytowania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E079C3-50E4-8174-0FA3-95791D7A0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APA (American </a:t>
            </a:r>
            <a:r>
              <a:rPr lang="pl-PL" dirty="0" err="1"/>
              <a:t>Psychological</a:t>
            </a:r>
            <a:r>
              <a:rPr lang="pl-PL" dirty="0"/>
              <a:t> </a:t>
            </a:r>
            <a:r>
              <a:rPr lang="pl-PL" dirty="0" err="1"/>
              <a:t>Association</a:t>
            </a:r>
            <a:r>
              <a:rPr lang="pl-PL" dirty="0"/>
              <a:t>) – często w naukach społecznych.</a:t>
            </a:r>
          </a:p>
          <a:p>
            <a:r>
              <a:rPr lang="pl-PL" dirty="0"/>
              <a:t>MLA (Modern Language </a:t>
            </a:r>
            <a:r>
              <a:rPr lang="pl-PL" dirty="0" err="1"/>
              <a:t>Association</a:t>
            </a:r>
            <a:r>
              <a:rPr lang="pl-PL" dirty="0"/>
              <a:t>) – literatura, humanistyka.</a:t>
            </a:r>
          </a:p>
          <a:p>
            <a:r>
              <a:rPr lang="pl-PL" dirty="0"/>
              <a:t>Chicago/</a:t>
            </a:r>
            <a:r>
              <a:rPr lang="pl-PL" dirty="0" err="1"/>
              <a:t>Turabian</a:t>
            </a:r>
            <a:r>
              <a:rPr lang="pl-PL" dirty="0"/>
              <a:t> – historia, sztuka, prace humanistyczne.</a:t>
            </a:r>
          </a:p>
          <a:p>
            <a:r>
              <a:rPr lang="pl-PL" dirty="0"/>
              <a:t>Harvard – powszechny w wielu dziedzinach, zwłaszcza w Europie.</a:t>
            </a:r>
          </a:p>
          <a:p>
            <a:r>
              <a:rPr lang="pl-PL" dirty="0"/>
              <a:t>Vancouver – medycyna, nauki przyrodnicze.</a:t>
            </a:r>
          </a:p>
        </p:txBody>
      </p:sp>
    </p:spTree>
    <p:extLst>
      <p:ext uri="{BB962C8B-B14F-4D97-AF65-F5344CB8AC3E}">
        <p14:creationId xmlns:p14="http://schemas.microsoft.com/office/powerpoint/2010/main" val="2003908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C214A4-B8BB-C9A5-01F3-5C2CDA45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musisz uwzględnić w cytowaniu artykułu?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CB2C4B-F072-6825-195A-2DE1CFBEB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32" y="1530050"/>
            <a:ext cx="5130114" cy="4351338"/>
          </a:xfrm>
        </p:spPr>
        <p:txBody>
          <a:bodyPr>
            <a:normAutofit/>
          </a:bodyPr>
          <a:lstStyle/>
          <a:p>
            <a:r>
              <a:rPr lang="pl-PL" dirty="0"/>
              <a:t>Autorzy (nazwiska i inicjały)</a:t>
            </a:r>
          </a:p>
          <a:p>
            <a:r>
              <a:rPr lang="pl-PL" dirty="0"/>
              <a:t>Rok publikacji</a:t>
            </a:r>
          </a:p>
          <a:p>
            <a:r>
              <a:rPr lang="pl-PL" dirty="0"/>
              <a:t>Tytuł artykułu</a:t>
            </a:r>
          </a:p>
          <a:p>
            <a:r>
              <a:rPr lang="pl-PL" dirty="0"/>
              <a:t>Tytuł czasopisma</a:t>
            </a:r>
          </a:p>
          <a:p>
            <a:r>
              <a:rPr lang="pl-PL" dirty="0"/>
              <a:t>Numer tomu i numer wydania (jeśli jest)</a:t>
            </a:r>
          </a:p>
          <a:p>
            <a:r>
              <a:rPr lang="pl-PL" dirty="0"/>
              <a:t>Numery stron</a:t>
            </a:r>
          </a:p>
          <a:p>
            <a:r>
              <a:rPr lang="pl-PL" dirty="0"/>
              <a:t>DOI (Digital Object </a:t>
            </a:r>
            <a:r>
              <a:rPr lang="pl-PL" dirty="0" err="1"/>
              <a:t>Identifier</a:t>
            </a:r>
            <a:r>
              <a:rPr lang="pl-PL" dirty="0"/>
              <a:t>), jeśli dostępny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439CFF6-5299-AF18-954A-A775EADED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712" y="1838541"/>
            <a:ext cx="6748288" cy="40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1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B65CC-92C9-1759-A66B-10C46909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Bibliografia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1F91FF-5A2A-B1F7-2896-5C75EE50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Do bibliografii wpisz każde źródło, które cytujesz w pracy (lub na które się powołujesz).</a:t>
            </a:r>
          </a:p>
          <a:p>
            <a:r>
              <a:rPr lang="pl-PL" dirty="0"/>
              <a:t>Jeśli raz podajesz nazwiska w formie: „Kowalski, A. B.”, to w całej bibliografii trzymaj ten sam schemat.</a:t>
            </a:r>
          </a:p>
          <a:p>
            <a:r>
              <a:rPr lang="pl-PL" dirty="0"/>
              <a:t>Stosuj jednolitą interpunkcję (kropki, przecinki, nawiasy).</a:t>
            </a:r>
          </a:p>
          <a:p>
            <a:r>
              <a:rPr lang="pl-PL" dirty="0"/>
              <a:t>Każde źródło, które pojawia się w pracy (np. w nawiasach), musi znaleźć się w bibliografii – i odwrotnie.</a:t>
            </a:r>
          </a:p>
          <a:p>
            <a:r>
              <a:rPr lang="pl-PL" dirty="0"/>
              <a:t>Zwykle bibliografię układa się alfabetycznie według nazwisk pierwszych autorów.</a:t>
            </a:r>
          </a:p>
        </p:txBody>
      </p:sp>
    </p:spTree>
    <p:extLst>
      <p:ext uri="{BB962C8B-B14F-4D97-AF65-F5344CB8AC3E}">
        <p14:creationId xmlns:p14="http://schemas.microsoft.com/office/powerpoint/2010/main" val="137701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366962-76B8-91D8-8607-74C500EC2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1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D42421-48A4-1C10-C3D8-FC7E93AD8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632"/>
            <a:ext cx="10515600" cy="5293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Każda osoba w parze zajmuje się jednym tekstem.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przesłanym tekście znajdują się różne cytowania. </a:t>
            </a:r>
          </a:p>
          <a:p>
            <a:r>
              <a:rPr lang="pl-PL" dirty="0"/>
              <a:t>Sprawdź ich poprawność zarówno pod kątem istnienia tych artykułów jak i poprawności cytowania.</a:t>
            </a:r>
          </a:p>
          <a:p>
            <a:r>
              <a:rPr lang="pl-PL" dirty="0"/>
              <a:t>Wykryte błędy oznacz komentarzami wraz z opisem co jest błędem.</a:t>
            </a:r>
          </a:p>
          <a:p>
            <a:endParaRPr lang="pl-PL" dirty="0"/>
          </a:p>
          <a:p>
            <a:r>
              <a:rPr lang="pl-PL" dirty="0"/>
              <a:t>Po wykonaniu ćwiczenia </a:t>
            </a:r>
            <a:r>
              <a:rPr lang="pl-PL"/>
              <a:t>przejdź do </a:t>
            </a:r>
            <a:r>
              <a:rPr lang="pl-PL" dirty="0"/>
              <a:t>tekstu którym zajmował się kolega/ koleżanka z grupy. </a:t>
            </a:r>
          </a:p>
          <a:p>
            <a:r>
              <a:rPr lang="pl-PL" dirty="0"/>
              <a:t>W trybie recenzji postaraj się poprawić (jeśli to możliwe) wykryte błędy.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4773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006989-7B7B-A6E4-A448-0B1F0F7D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7B6427-4E4A-8DE1-C2DE-0B9F7A615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>
                <a:solidFill>
                  <a:srgbClr val="FF0000"/>
                </a:solidFill>
              </a:rPr>
              <a:t>Każda osoba w parze zajmuje się jednym tekstem.</a:t>
            </a:r>
          </a:p>
          <a:p>
            <a:endParaRPr lang="pl-PL"/>
          </a:p>
          <a:p>
            <a:r>
              <a:rPr lang="pl-PL" dirty="0"/>
              <a:t>W przesłanym tekście ujednolić bibliografię </a:t>
            </a:r>
          </a:p>
          <a:p>
            <a:endParaRPr lang="pl-PL" dirty="0"/>
          </a:p>
          <a:p>
            <a:r>
              <a:rPr lang="pl-PL" dirty="0"/>
              <a:t>Sprawdź czy druga osoba z grupy nie popełniła błędu w swoim tekście. Jeśli tak się stało oznacz go komentarzem i popraw w trybie recenzji </a:t>
            </a:r>
          </a:p>
        </p:txBody>
      </p:sp>
    </p:spTree>
    <p:extLst>
      <p:ext uri="{BB962C8B-B14F-4D97-AF65-F5344CB8AC3E}">
        <p14:creationId xmlns:p14="http://schemas.microsoft.com/office/powerpoint/2010/main" val="295133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35320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Grzegorz Grodkowski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813</Words>
  <Application>Microsoft Office PowerPoint</Application>
  <PresentationFormat>Panoramiczny</PresentationFormat>
  <Paragraphs>108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Times New Roman</vt:lpstr>
      <vt:lpstr>Verdana</vt:lpstr>
      <vt:lpstr>Motyw pakietu Office</vt:lpstr>
      <vt:lpstr>Zrównoważony Kampus SGGW –  - kształcenie na rzecz branż kluczowych</vt:lpstr>
      <vt:lpstr>Publikacje naukowe</vt:lpstr>
      <vt:lpstr>Dlaczego warto umieć szukać artykułów naukowych?</vt:lpstr>
      <vt:lpstr>Układ artykułu naukowego </vt:lpstr>
      <vt:lpstr>Gdzie szukać artykułów</vt:lpstr>
      <vt:lpstr>Jak szukać artykułów</vt:lpstr>
      <vt:lpstr>Rodzaje artykułów naukowych</vt:lpstr>
      <vt:lpstr>Cytowania </vt:lpstr>
      <vt:lpstr>Najpopularniejsze style cytowania</vt:lpstr>
      <vt:lpstr>Co musisz uwzględnić w cytowaniu artykułu?</vt:lpstr>
      <vt:lpstr>Bibliografia </vt:lpstr>
      <vt:lpstr>Ćwiczenie 1 </vt:lpstr>
      <vt:lpstr>Ćwiczenie 2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Grzegorz Grodkowski</dc:creator>
  <cp:lastModifiedBy>Beata Grzesiak</cp:lastModifiedBy>
  <cp:revision>2</cp:revision>
  <dcterms:created xsi:type="dcterms:W3CDTF">2025-06-27T07:55:11Z</dcterms:created>
  <dcterms:modified xsi:type="dcterms:W3CDTF">2025-12-19T10:52:27Z</dcterms:modified>
</cp:coreProperties>
</file>