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3"/>
  </p:notesMasterIdLst>
  <p:sldIdLst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8" r:id="rId28"/>
    <p:sldId id="289" r:id="rId29"/>
    <p:sldId id="290" r:id="rId30"/>
    <p:sldId id="291" r:id="rId31"/>
    <p:sldId id="292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259" r:id="rId4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2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2153DD-8250-479F-ACD8-137E5EBB9CB9}" v="5" dt="2025-11-19T20:39:19.3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303" autoAdjust="0"/>
    <p:restoredTop sz="92113"/>
  </p:normalViewPr>
  <p:slideViewPr>
    <p:cSldViewPr snapToGrid="0" showGuides="1">
      <p:cViewPr varScale="1">
        <p:scale>
          <a:sx n="102" d="100"/>
          <a:sy n="102" d="100"/>
        </p:scale>
        <p:origin x="156" y="10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2025-12-19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/4.0/deed.pl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0DE3A-525E-E353-0603-D0A3EB543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797FDD54-E7A1-9155-DC94-40F16CA33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46E3688-1BDA-2F85-8832-BECB64ED5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055"/>
            <a:ext cx="9144000" cy="1514908"/>
          </a:xfrm>
        </p:spPr>
        <p:txBody>
          <a:bodyPr>
            <a:normAutofit fontScale="90000"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Bezpieczeństwo i ergonomia w pracy ze zwierzętami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3F18421-181E-9FAD-7047-64FD067591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68800"/>
            <a:ext cx="9144000" cy="889000"/>
          </a:xfrm>
        </p:spPr>
        <p:txBody>
          <a:bodyPr/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Dr inż. Małgorzata Kunowska-Slósarz</a:t>
            </a: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Instytut Nauk o Zwierzętach</a:t>
            </a:r>
          </a:p>
        </p:txBody>
      </p:sp>
    </p:spTree>
    <p:extLst>
      <p:ext uri="{BB962C8B-B14F-4D97-AF65-F5344CB8AC3E}">
        <p14:creationId xmlns:p14="http://schemas.microsoft.com/office/powerpoint/2010/main" val="3333824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3110F-0CF3-E7CD-7CE7-2AE265339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65DA9DD0-5E8F-B303-1E57-586F881B9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C911B08-6D12-787D-A3D1-7FCD9DEF4F5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Praca ze zwierzętami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6F0B39-114A-6AFA-77E1-9132E7B98181}"/>
              </a:ext>
            </a:extLst>
          </p:cNvPr>
          <p:cNvSpPr txBox="1">
            <a:spLocks/>
          </p:cNvSpPr>
          <p:nvPr/>
        </p:nvSpPr>
        <p:spPr>
          <a:xfrm>
            <a:off x="838200" y="2375555"/>
            <a:ext cx="10515600" cy="3801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Codzienna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Ciężka fizyczna praca</a:t>
            </a:r>
          </a:p>
        </p:txBody>
      </p:sp>
    </p:spTree>
    <p:extLst>
      <p:ext uri="{BB962C8B-B14F-4D97-AF65-F5344CB8AC3E}">
        <p14:creationId xmlns:p14="http://schemas.microsoft.com/office/powerpoint/2010/main" val="2702140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A6C11-E84C-34AB-15D0-27D14F71A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14BE22F0-DC82-9859-B121-5A6F204EF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A0E35FA-031E-926A-0EDB-6F05B50EC0F8}"/>
              </a:ext>
            </a:extLst>
          </p:cNvPr>
          <p:cNvSpPr txBox="1">
            <a:spLocks/>
          </p:cNvSpPr>
          <p:nvPr/>
        </p:nvSpPr>
        <p:spPr>
          <a:xfrm>
            <a:off x="838200" y="18256"/>
            <a:ext cx="10515600" cy="7641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Kto powinien pracować ze zwierzętami?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4EA590-9056-2405-C0F6-A36C16FCD455}"/>
              </a:ext>
            </a:extLst>
          </p:cNvPr>
          <p:cNvSpPr txBox="1">
            <a:spLocks/>
          </p:cNvSpPr>
          <p:nvPr/>
        </p:nvSpPr>
        <p:spPr>
          <a:xfrm>
            <a:off x="838200" y="917791"/>
            <a:ext cx="10515600" cy="50224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Osoby dorosłe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Zdrowe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Sprawne fizycznie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Zrównoważone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Znane zwierzętom, przyjaźnie do nich nastawione.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 niebezpiecznymi zwierzętami (np. buhajami, ogierami, knurami itp. mogą pracować wyłącznie silni mężczyźni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Praca ze zwierzętami może być niebezpieczna dla dzieci, osób starszych, słabych fizycznie, niepełnosprawnych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Osoby chore lub nosiciele chorób zakaźnych np. gruźlicy nie mogą pracować ze zwierzętami</a:t>
            </a: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Każdego roku giną co najmniej 3 osoby</a:t>
            </a: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wg statystyk KRUS, średnio każdego roku ~ 12% wszystkich wypadków, za które wypłacono odszkodowania wiąże się z obsługą zwierząt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160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BC116-7F2E-1E39-F08C-CE4C43AA2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EDC26A28-7D19-2EB3-20F0-46FA3731D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13F3D2B-EB1F-C937-68BD-4472162BB878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9404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Najczęstsze przyczyny wypadków przy pracy ze zwierzętami: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BB28EF-D3BB-09D8-004A-90A1D8BAC56E}"/>
              </a:ext>
            </a:extLst>
          </p:cNvPr>
          <p:cNvSpPr txBox="1">
            <a:spLocks/>
          </p:cNvSpPr>
          <p:nvPr/>
        </p:nvSpPr>
        <p:spPr>
          <a:xfrm>
            <a:off x="838200" y="1453133"/>
            <a:ext cx="10515600" cy="4871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Zły stan pomieszczeń inwentarskich (ciasnota, nieprawidłowe usytuowanie żłobów i koryt) albo infrastruktura nieprzystosowana do profilu produkcji i obsady zwierząt (brak korytarzy paszowych, ogrodzeń, ciasnota)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Stosowane technologie chowu (np. wypas na uwięzi)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Nieliczenie się z agresją zwierząt, szczególnie rozpłodników, zwierząt w okresie rui, karmienia potomstwa i sytuacji stresowych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Reakcja zwierząt na nieznane bodźce (hałas, ból, strach)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Niewłaściwy sposób obsługi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Powierzanie obsługi, przepędzania, pomocy przy załadunku osobom starszym, niepełnosprawnym czy dzieciom</a:t>
            </a:r>
          </a:p>
        </p:txBody>
      </p:sp>
    </p:spTree>
    <p:extLst>
      <p:ext uri="{BB962C8B-B14F-4D97-AF65-F5344CB8AC3E}">
        <p14:creationId xmlns:p14="http://schemas.microsoft.com/office/powerpoint/2010/main" val="3285022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A7441-A337-3FA6-0028-FFAE63585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9B23489-B351-1CB9-AE2F-0588B38A7B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8E2097E-7D73-E8D1-6CA3-791E9A03922F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9404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Dzieci w gospodarstwie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BF4AF1-2F00-3AE9-A41F-F5E82272EDF4}"/>
              </a:ext>
            </a:extLst>
          </p:cNvPr>
          <p:cNvSpPr txBox="1">
            <a:spLocks/>
          </p:cNvSpPr>
          <p:nvPr/>
        </p:nvSpPr>
        <p:spPr>
          <a:xfrm>
            <a:off x="838200" y="2155563"/>
            <a:ext cx="10515600" cy="2916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Kontakt ze zwierzętami kształtuje wrażliwość i empatię</a:t>
            </a:r>
          </a:p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Rodzaje czynności powinny być dostosowane do ich możliwości fizycznych i psychicznych</a:t>
            </a:r>
          </a:p>
        </p:txBody>
      </p:sp>
    </p:spTree>
    <p:extLst>
      <p:ext uri="{BB962C8B-B14F-4D97-AF65-F5344CB8AC3E}">
        <p14:creationId xmlns:p14="http://schemas.microsoft.com/office/powerpoint/2010/main" val="1212168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9846F-6313-7794-8F64-F217C5F33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D55CD43B-DA7A-7CAD-33FD-46B1DB704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5BB453C-5167-3540-B43F-1998659C1A3E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226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Zasady bezpiecznej pracy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B4EB55-B2F4-5CF2-998D-149CF277ACA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Zapewnienie dobrostanu sprawia, że obsługa zwierząt jest bezpieczniejsza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Dbanie o higienę osobistą – częste mycie rąk i całego ciała po pracy, opatrywanie drobnych ran i skaleczeń, regularna zmiana odzieży, pranie odzieży roboczej – zmniejsza ryzyko zarażenia się chorobami odzwierzęcymi</a:t>
            </a:r>
          </a:p>
        </p:txBody>
      </p:sp>
    </p:spTree>
    <p:extLst>
      <p:ext uri="{BB962C8B-B14F-4D97-AF65-F5344CB8AC3E}">
        <p14:creationId xmlns:p14="http://schemas.microsoft.com/office/powerpoint/2010/main" val="3161819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4B186-28EA-CDD5-A280-4C25936A0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E0C3E179-26CC-97DF-D636-8A1269CD7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F03FE99-251C-85A1-F2E5-17F592374340}"/>
              </a:ext>
            </a:extLst>
          </p:cNvPr>
          <p:cNvSpPr txBox="1">
            <a:spLocks/>
          </p:cNvSpPr>
          <p:nvPr/>
        </p:nvSpPr>
        <p:spPr>
          <a:xfrm>
            <a:off x="621383" y="383979"/>
            <a:ext cx="10515600" cy="7920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Odzież robocza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A44B48F-1466-121A-B7C3-6E0E3F4E6FA7}"/>
              </a:ext>
            </a:extLst>
          </p:cNvPr>
          <p:cNvSpPr txBox="1"/>
          <p:nvPr/>
        </p:nvSpPr>
        <p:spPr>
          <a:xfrm>
            <a:off x="976853" y="1249392"/>
            <a:ext cx="1023829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Ubranie ochronne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Obuwie - powyżej kostki, wkładka ochronna na palce i </a:t>
            </a:r>
            <a:r>
              <a:rPr lang="pl-PL" sz="2400" dirty="0" err="1">
                <a:latin typeface="Arial" panose="020B0604020202020204" pitchFamily="34" charset="0"/>
                <a:cs typeface="Arial" panose="020B0604020202020204" pitchFamily="34" charset="0"/>
              </a:rPr>
              <a:t>zapiętek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, antypoślizgowy, nie wytarty protektor - takie obuwie chroni przed urazami w wyniku nadepnięcia przez zwierzę lub upadku ciężkiego przedmiotu na nogę, zapobiega poślizgnięciu się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Środki ochrony indywidualnej - pomagają zachować zdrowie chroniąc układ oddechowy, wzrok czy słuch</a:t>
            </a:r>
          </a:p>
          <a:p>
            <a:pPr algn="just">
              <a:lnSpc>
                <a:spcPct val="150000"/>
              </a:lnSpc>
            </a:pP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625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AA775-83EF-A718-D443-3A097001B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506A6249-B2CF-6AF6-10DD-5A97BE354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16BA01A-2268-FC06-405C-E6578EED2637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9974344" cy="7472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Bezpieczne podwórze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0059E5-2D84-8661-2057-AD3D232B65AC}"/>
              </a:ext>
            </a:extLst>
          </p:cNvPr>
          <p:cNvSpPr txBox="1">
            <a:spLocks/>
          </p:cNvSpPr>
          <p:nvPr/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Część przydomowa gospodarstwa powinna być oddzielona od części produkcyjnej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Zadbane ciągi komunikacyjne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Utwardzone podwórze (brak kałuż i błota)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Porządek – sprzyja bezpiecznemu przemieszczaniu się pomiędzy budynkami inwentarskimi (bez złomu, kabli, niepotrzebnych rzeczy, dobrze oświetlone)</a:t>
            </a:r>
          </a:p>
        </p:txBody>
      </p:sp>
    </p:spTree>
    <p:extLst>
      <p:ext uri="{BB962C8B-B14F-4D97-AF65-F5344CB8AC3E}">
        <p14:creationId xmlns:p14="http://schemas.microsoft.com/office/powerpoint/2010/main" val="44493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D23B7-DB78-E24D-2B5E-B799CC3F7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4863EA2D-426A-9A97-7390-1A5279137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7586DC5-D921-FEF9-15A8-D7EDB0AAA70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Bezpieczne podwórze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288C553-6F1F-B5C0-60B9-CE01F4850095}"/>
              </a:ext>
            </a:extLst>
          </p:cNvPr>
          <p:cNvSpPr txBox="1">
            <a:spLocks/>
          </p:cNvSpPr>
          <p:nvPr/>
        </p:nvSpPr>
        <p:spPr>
          <a:xfrm>
            <a:off x="838200" y="2309567"/>
            <a:ext cx="10515600" cy="3867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Otwarte zbiorniki na gnojowicę – płot o wys. 2m.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Liczne utonięcia z powodu źle zabezpieczonych zbiorników (brak pokryw, klap lub zły ich stan techniczny)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Trujące gazy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Pies w gospodarstwie</a:t>
            </a:r>
          </a:p>
        </p:txBody>
      </p:sp>
    </p:spTree>
    <p:extLst>
      <p:ext uri="{BB962C8B-B14F-4D97-AF65-F5344CB8AC3E}">
        <p14:creationId xmlns:p14="http://schemas.microsoft.com/office/powerpoint/2010/main" val="3293263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EB894-7E81-2D5F-A120-F9190C1CF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8D49B116-8986-0BCA-5E45-76924F598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F32FABA-0F23-0993-8A49-8451D959C5AF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603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Budynki inwentarskie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4ABCB9-C7C9-DA6F-1005-DB380FA1FF43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2925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Instalacja odgromowa – piorunochrony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Drzwi, wrota, progi, stopnie, schody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Pomieszczenia socjalne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Pomieszczenia higieniczno-sanitarne</a:t>
            </a:r>
          </a:p>
        </p:txBody>
      </p:sp>
    </p:spTree>
    <p:extLst>
      <p:ext uri="{BB962C8B-B14F-4D97-AF65-F5344CB8AC3E}">
        <p14:creationId xmlns:p14="http://schemas.microsoft.com/office/powerpoint/2010/main" val="2189473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5FEA1-E800-A824-54D7-AC52159E5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962D44F5-01C9-9333-8287-0E4ADB856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681842C-155A-2792-E427-8B04237DB94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Bezpieczne  i ergonomiczne rozwiązania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CBD1E4E2-5AF9-3B55-1126-000AC4A1632B}"/>
              </a:ext>
            </a:extLst>
          </p:cNvPr>
          <p:cNvSpPr txBox="1">
            <a:spLocks/>
          </p:cNvSpPr>
          <p:nvPr/>
        </p:nvSpPr>
        <p:spPr>
          <a:xfrm>
            <a:off x="990600" y="2079209"/>
            <a:ext cx="10515600" cy="3437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dirty="0"/>
              <a:t>Mechanizacja żywienia</a:t>
            </a:r>
          </a:p>
          <a:p>
            <a:pPr algn="l"/>
            <a:r>
              <a:rPr lang="pl-PL" dirty="0"/>
              <a:t>Korytarze paszowe szerokie – swobodne zadawanie paszy zarówno ręczne jak i mechaniczne, ułatwiają użytkowanie taczek lub wózków ręcznych</a:t>
            </a:r>
          </a:p>
          <a:p>
            <a:pPr algn="l"/>
            <a:r>
              <a:rPr lang="pl-PL" dirty="0"/>
              <a:t>W oborach na tyle szerokie, aby można było zadawać paszę z </a:t>
            </a:r>
            <a:r>
              <a:rPr lang="pl-PL" dirty="0" err="1"/>
              <a:t>paszowozu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97576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64DCB-721D-8F81-356E-F6E2A6AE5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D75CACC1-3F4E-1E07-BDF6-1AB710E33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696C1E-6DF4-256C-77C9-C8EA08175022}"/>
              </a:ext>
            </a:extLst>
          </p:cNvPr>
          <p:cNvSpPr txBox="1">
            <a:spLocks/>
          </p:cNvSpPr>
          <p:nvPr/>
        </p:nvSpPr>
        <p:spPr>
          <a:xfrm>
            <a:off x="490193" y="772998"/>
            <a:ext cx="11029361" cy="525073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Wąskie i pozastawiane workami korytarze są powodem wielu potknięć i upadków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Wystające bolce, haki czy ostre krawędzie ścian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Progi, stopnie, nierówności – przyczyna potknięć, a dodatkowo utrudniają korzystanie z wózków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Kanały gnojowe zabezpieczone pomostami umożliwiającymi swobodne przejście, pomosty powinny być zrównane z podłogą. Pomosty powinny odpowiadać szerokości korytarzy, a ich poziom powinien być zrównany z poziomem posadzki.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Schody zabezpieczone barierkami czy poręczami, bo one niwelują ryzyko upadku z wysokości.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Sprawna instalacja elektryczna –duża wilgotność i zapylenie –izolowane przewody i sprawny system zapobiegający porażeniu. Prowizorki i przeróbki są niebezpieczne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Lampy bez kloszy, bez obudowy są często przyczyną pożaru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67B3015-077D-E4DB-6B2E-A7F0F1EE8AFA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634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Niebezpieczeństwo stwarzają:</a:t>
            </a:r>
          </a:p>
        </p:txBody>
      </p:sp>
    </p:spTree>
    <p:extLst>
      <p:ext uri="{BB962C8B-B14F-4D97-AF65-F5344CB8AC3E}">
        <p14:creationId xmlns:p14="http://schemas.microsoft.com/office/powerpoint/2010/main" val="3408346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D8108-D728-3DB2-EBF7-54E70C84D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1F759A11-003F-7F3D-F1DB-93DFFBAB1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EE697FA6-64AA-B0F5-01C0-F0851AF79E71}"/>
              </a:ext>
            </a:extLst>
          </p:cNvPr>
          <p:cNvSpPr txBox="1">
            <a:spLocks/>
          </p:cNvSpPr>
          <p:nvPr/>
        </p:nvSpPr>
        <p:spPr>
          <a:xfrm>
            <a:off x="838200" y="2111603"/>
            <a:ext cx="10515600" cy="4065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Środki do dezynfekcji i mycia sprzętu dojarskiego powinny być zabezpieczone i przechowywane w miejscu niedostępnym dla osób postronnych</a:t>
            </a:r>
          </a:p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Drabiny bez atestu</a:t>
            </a:r>
          </a:p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Rozrzucone narzędzia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2B8DB73D-88B8-4E06-5BDC-807ECB583280}"/>
              </a:ext>
            </a:extLst>
          </p:cNvPr>
          <p:cNvSpPr txBox="1">
            <a:spLocks/>
          </p:cNvSpPr>
          <p:nvPr/>
        </p:nvSpPr>
        <p:spPr>
          <a:xfrm>
            <a:off x="838200" y="593889"/>
            <a:ext cx="10515600" cy="634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Niebezpieczeństwo stwarzają:</a:t>
            </a:r>
          </a:p>
        </p:txBody>
      </p:sp>
    </p:spTree>
    <p:extLst>
      <p:ext uri="{BB962C8B-B14F-4D97-AF65-F5344CB8AC3E}">
        <p14:creationId xmlns:p14="http://schemas.microsoft.com/office/powerpoint/2010/main" val="3479125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5C3E2-EB9C-D70C-AC51-65854A3E9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8F41D99B-6F2D-B0C0-9B10-1E39EA7BBB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E292E939-1914-DA40-6D95-EFBEF9647978}"/>
              </a:ext>
            </a:extLst>
          </p:cNvPr>
          <p:cNvSpPr txBox="1">
            <a:spLocks/>
          </p:cNvSpPr>
          <p:nvPr/>
        </p:nvSpPr>
        <p:spPr>
          <a:xfrm>
            <a:off x="838200" y="2029787"/>
            <a:ext cx="10515600" cy="466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Parniki elektryczne</a:t>
            </a: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Promienniki na wys. co najmniej 60cm od zwierząt, osłonięta żarówka i sprawna instalacja elektryczna</a:t>
            </a: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Koryta, żłoby od strony ścian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118A6360-7885-E284-8AEA-37997AC202D2}"/>
              </a:ext>
            </a:extLst>
          </p:cNvPr>
          <p:cNvSpPr txBox="1">
            <a:spLocks/>
          </p:cNvSpPr>
          <p:nvPr/>
        </p:nvSpPr>
        <p:spPr>
          <a:xfrm>
            <a:off x="838200" y="318847"/>
            <a:ext cx="10515600" cy="634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Niebezpieczeństwo stwarzają:</a:t>
            </a:r>
          </a:p>
        </p:txBody>
      </p:sp>
    </p:spTree>
    <p:extLst>
      <p:ext uri="{BB962C8B-B14F-4D97-AF65-F5344CB8AC3E}">
        <p14:creationId xmlns:p14="http://schemas.microsoft.com/office/powerpoint/2010/main" val="3432215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BFD6-6645-CFB4-6D65-C63A8CE97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316B8476-601E-8C32-D049-E49619A92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40DB736-4173-6308-8003-4138B8D12A8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6550891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Dój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7DF3AD6-546F-6C49-A23C-D619594AC878}"/>
              </a:ext>
            </a:extLst>
          </p:cNvPr>
          <p:cNvSpPr txBox="1"/>
          <p:nvPr/>
        </p:nvSpPr>
        <p:spPr>
          <a:xfrm>
            <a:off x="1373076" y="2353368"/>
            <a:ext cx="76955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Dój ręczny - 8-9 krów/h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Dojarnia karuzelowa, trzech dojarzy, 400 krów/h</a:t>
            </a:r>
          </a:p>
          <a:p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934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1DBCE-4C61-6532-DB6C-E32BF94DA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CF4803A7-90B0-0385-DB7E-5FCFB1F56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7E63A44-3A26-CC47-D658-5724D07008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Urządzenia do usuwania odchodów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B3AC27-3006-412E-6D7B-62EA9CAF51A6}"/>
              </a:ext>
            </a:extLst>
          </p:cNvPr>
          <p:cNvSpPr txBox="1">
            <a:spLocks/>
          </p:cNvSpPr>
          <p:nvPr/>
        </p:nvSpPr>
        <p:spPr>
          <a:xfrm>
            <a:off x="838200" y="2686639"/>
            <a:ext cx="10515600" cy="3490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Ładowacze czołowe</a:t>
            </a:r>
          </a:p>
          <a:p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Szufla mechaniczna</a:t>
            </a:r>
          </a:p>
        </p:txBody>
      </p:sp>
    </p:spTree>
    <p:extLst>
      <p:ext uri="{BB962C8B-B14F-4D97-AF65-F5344CB8AC3E}">
        <p14:creationId xmlns:p14="http://schemas.microsoft.com/office/powerpoint/2010/main" val="275868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E0CD2-0DBF-C28C-D832-04AD21CBE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9FC44157-57A7-8EE3-E067-A5230C935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FB85D15-A1CB-7A82-10F8-C340B33491A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Zabiegi pielęgnacyjne: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DBAD8B-C838-198A-E7F5-762B157532F2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Czyszczenie skóry – usuwa martwy naskórek, pasożyty, wyliniałą sierść, zaschnięte odchody, pozwala na utrzymanie zwierząt w dobrej kondycji i utrzymanie higieny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Szczotki, zgrzebła, grzebienie, nożyczki, maszynki elektryczne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Dekornizacja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Korekcja racic</a:t>
            </a:r>
          </a:p>
        </p:txBody>
      </p:sp>
    </p:spTree>
    <p:extLst>
      <p:ext uri="{BB962C8B-B14F-4D97-AF65-F5344CB8AC3E}">
        <p14:creationId xmlns:p14="http://schemas.microsoft.com/office/powerpoint/2010/main" val="182675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F3729-6E94-E93A-D548-C7EB602A3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1FDD3BAE-9BE2-8351-C31E-6730E4D59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FD79873-09A7-74AF-69C4-395C767CED9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095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Bezpieczne pomieszczenia inwentarskie: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B367B3F-6F96-36EA-1047-D1B1BF236C78}"/>
              </a:ext>
            </a:extLst>
          </p:cNvPr>
          <p:cNvSpPr txBox="1">
            <a:spLocks/>
          </p:cNvSpPr>
          <p:nvPr/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Przestronne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 wydzielonymi stanowiskami i korytarzem paszowym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 bieżącą wodą i poidłami automatycznymi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 bezpieczną instalacją elektryczną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Czyste i okresowo dezynfekowane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Pozbawione progów w przejściach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 dobrym mikroklimatem (możliwością regulacji temperatury, wentylacji, oświetlenia dziennego i sztucznego)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 włazami i otworami zrzutowymi zabezpieczonymi barierkami i listwami zaporowymi.</a:t>
            </a:r>
          </a:p>
        </p:txBody>
      </p:sp>
    </p:spTree>
    <p:extLst>
      <p:ext uri="{BB962C8B-B14F-4D97-AF65-F5344CB8AC3E}">
        <p14:creationId xmlns:p14="http://schemas.microsoft.com/office/powerpoint/2010/main" val="1396184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53699-6CA5-D7D1-7BC4-A40573AAF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98614AEF-976A-4CDD-81EC-EDDC2ABAAD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F78B7DB-CD9F-E382-49FE-EB38FE87C2A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Czynniki zwierzęce: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80484F-BD4D-A685-689E-B0AF951B8723}"/>
              </a:ext>
            </a:extLst>
          </p:cNvPr>
          <p:cNvSpPr txBox="1">
            <a:spLocks/>
          </p:cNvSpPr>
          <p:nvPr/>
        </p:nvSpPr>
        <p:spPr>
          <a:xfrm>
            <a:off x="838200" y="2724345"/>
            <a:ext cx="10515600" cy="3452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Zwierzęta agresywne i złośliwe powinny być poddawane ubojowi</a:t>
            </a:r>
          </a:p>
        </p:txBody>
      </p:sp>
    </p:spTree>
    <p:extLst>
      <p:ext uri="{BB962C8B-B14F-4D97-AF65-F5344CB8AC3E}">
        <p14:creationId xmlns:p14="http://schemas.microsoft.com/office/powerpoint/2010/main" val="1464022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B21C0-03B2-3BE3-CA8D-9FF50ED9D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ED2D32F3-A627-3A1F-4D2F-9C47DA0CD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CE4EE2D-D8F4-0195-DBBE-B6544170C4F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Bezpieczna obsługa zwierząt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2E7458-2112-DE27-CD09-98763235A139}"/>
              </a:ext>
            </a:extLst>
          </p:cNvPr>
          <p:cNvSpPr txBox="1">
            <a:spLocks/>
          </p:cNvSpPr>
          <p:nvPr/>
        </p:nvSpPr>
        <p:spPr>
          <a:xfrm>
            <a:off x="838200" y="2337847"/>
            <a:ext cx="10515600" cy="3839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Zwierzę przestraszone albo agresywne lub złośliwe może: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Ugryźć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Kopnąć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Przewrócić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Przygnieść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Stratować</a:t>
            </a:r>
          </a:p>
        </p:txBody>
      </p:sp>
    </p:spTree>
    <p:extLst>
      <p:ext uri="{BB962C8B-B14F-4D97-AF65-F5344CB8AC3E}">
        <p14:creationId xmlns:p14="http://schemas.microsoft.com/office/powerpoint/2010/main" val="1606023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B7995-CB25-351F-7A9F-40C8B9EB4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93166DD8-4D26-D628-FB4B-97A8D3AF6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29B4D97-5AF2-4B97-0572-8B95A854EF4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849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Bydło domowe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41C2AB-5054-1ECF-48C3-136B54FED422}"/>
              </a:ext>
            </a:extLst>
          </p:cNvPr>
          <p:cNvSpPr txBox="1">
            <a:spLocks/>
          </p:cNvSpPr>
          <p:nvPr/>
        </p:nvSpPr>
        <p:spPr>
          <a:xfrm>
            <a:off x="838200" y="115007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Nagła i niespodziewana reakcja zwierząt – kopnięcie, przygniecenie, uderzenie rogiem lub ogonem. </a:t>
            </a:r>
          </a:p>
          <a:p>
            <a:pPr>
              <a:lnSpc>
                <a:spcPct val="150000"/>
              </a:lnSpc>
            </a:pP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Są to reakcje na bodźce: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Stres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Zaskoczenie zwierzęcia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Owady w oborze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Bolesność gruczołu mlecznego spowodowana stanem zapalnym bądź pokąsaniem przez owady</a:t>
            </a:r>
          </a:p>
        </p:txBody>
      </p:sp>
    </p:spTree>
    <p:extLst>
      <p:ext uri="{BB962C8B-B14F-4D97-AF65-F5344CB8AC3E}">
        <p14:creationId xmlns:p14="http://schemas.microsoft.com/office/powerpoint/2010/main" val="1408016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A2D82-98A7-B21C-2F3F-82D121634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486855D5-3547-505D-DEB4-BAC0CFD10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325237E-3090-5924-559D-32D095F9960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849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Niebezpieczne czynności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A34D35-437B-489C-B41B-2D776EE6A60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 oborze najczęściej dochodzi do wypadków podczas: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Zadawania paszy – 30%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Usuwanie obornika – 27%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Udoju – 8%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Przepędzanie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Ruja</a:t>
            </a:r>
          </a:p>
        </p:txBody>
      </p:sp>
    </p:spTree>
    <p:extLst>
      <p:ext uri="{BB962C8B-B14F-4D97-AF65-F5344CB8AC3E}">
        <p14:creationId xmlns:p14="http://schemas.microsoft.com/office/powerpoint/2010/main" val="11726354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74CBE-29B0-5CE5-FD29-FB449DC80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4074D58E-F8FB-5CF2-E89A-F80F37FD5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F5DCC3E-9409-8209-BF8C-4A8D909D4A85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132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bydło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792180-B158-48D1-D715-567EA2A5CD77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Spokojne, ale mają dużą masę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Reagują na gwałtowne ruchy przed oczami rzucając głową – ograniczyć należy gestykulację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Wrażliwe na dotyk wymion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Najniebezpieczniejszą grupą zwierząt są krowy mięsne oraz buhaje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Rogi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silny instynkt macierzyński – nierozważne zachowanie – atak samicy</a:t>
            </a:r>
          </a:p>
        </p:txBody>
      </p:sp>
    </p:spTree>
    <p:extLst>
      <p:ext uri="{BB962C8B-B14F-4D97-AF65-F5344CB8AC3E}">
        <p14:creationId xmlns:p14="http://schemas.microsoft.com/office/powerpoint/2010/main" val="35708040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48AAF-8840-ADF8-755C-D171B7436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5EFECDE1-A127-A035-33EE-771C574AD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5C5D992-7FF2-F394-40C0-E3E8A0AF3D5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8792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Metody poskramiania 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411E879-3802-A3C7-1159-4AE4F7A973AB}"/>
              </a:ext>
            </a:extLst>
          </p:cNvPr>
          <p:cNvSpPr txBox="1">
            <a:spLocks/>
          </p:cNvSpPr>
          <p:nvPr/>
        </p:nvSpPr>
        <p:spPr>
          <a:xfrm>
            <a:off x="838200" y="1485447"/>
            <a:ext cx="10515600" cy="4178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Chwyt za kantar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Założenie pętli z liny na głowę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Chwyt za przegrodę nosową, za kółko nosowe (buhaje)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Chwyt za ogon, za fałd kolanowy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Uniesienie kończyny piersiowej lub miednicznej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Użycie poskromu</a:t>
            </a:r>
          </a:p>
        </p:txBody>
      </p:sp>
    </p:spTree>
    <p:extLst>
      <p:ext uri="{BB962C8B-B14F-4D97-AF65-F5344CB8AC3E}">
        <p14:creationId xmlns:p14="http://schemas.microsoft.com/office/powerpoint/2010/main" val="40764886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7FFD3-A8A1-B9BD-BD4B-CD5436A7D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7CB3205B-9901-7236-E7E9-E7C59D5FA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19F72E6-8EE0-216C-DC0D-5F2A71C5B98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Trzoda chlewna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AA4607-68CD-8D70-B7C5-885438FF6763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Karmiące maciory – kojce eliminujące możliwość zaatakowania przez maciorę, nawet gdy prosięta kwiczą podczas zabiegów hodowlanych.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knury</a:t>
            </a:r>
          </a:p>
        </p:txBody>
      </p:sp>
    </p:spTree>
    <p:extLst>
      <p:ext uri="{BB962C8B-B14F-4D97-AF65-F5344CB8AC3E}">
        <p14:creationId xmlns:p14="http://schemas.microsoft.com/office/powerpoint/2010/main" val="225097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559C1-AE86-E4DD-7453-1E0941444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EF8D0DE5-D770-1F5B-BC44-A7E80E7FB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D710479-5872-FFEB-C7D6-A6EF141B08B8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472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Trzoda chlewna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1B4D2C-65AE-E8FA-4132-0B758DC3E0D0}"/>
              </a:ext>
            </a:extLst>
          </p:cNvPr>
          <p:cNvSpPr txBox="1">
            <a:spLocks/>
          </p:cNvSpPr>
          <p:nvPr/>
        </p:nvSpPr>
        <p:spPr>
          <a:xfrm>
            <a:off x="838200" y="1395167"/>
            <a:ext cx="10515600" cy="4781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Są niezwykle inteligentne, szybko się uczą</a:t>
            </a:r>
          </a:p>
          <a:p>
            <a:pPr>
              <a:lnSpc>
                <a:spcPct val="150000"/>
              </a:lnSpc>
            </a:pP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Metody poskramiania: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Założenie pętli ryjowej (pętla z liny lub specjalna pętla ryjowa)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Chwyt za pomocą kleszczy Michalika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Położenie zwierzęcia</a:t>
            </a:r>
          </a:p>
          <a:p>
            <a:pPr>
              <a:lnSpc>
                <a:spcPct val="150000"/>
              </a:lnSpc>
            </a:pP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780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171EB-80E4-3819-131D-67C4163AB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51222D90-636B-D9A0-4F22-FEF595174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0F9128B-B1AA-1916-DE01-BCA7CAC596C5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Małe przeżuwacze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E04D38-E2E6-39A4-72B6-6136D12E5A6C}"/>
              </a:ext>
            </a:extLst>
          </p:cNvPr>
          <p:cNvSpPr txBox="1">
            <a:spLocks/>
          </p:cNvSpPr>
          <p:nvPr/>
        </p:nvSpPr>
        <p:spPr>
          <a:xfrm>
            <a:off x="838200" y="16559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Silny instynkt stadny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Oddzielenie od stada (łapanie od tyłu za kończynę tylną powyżej stawu skokowego lub łapanie od przodu za kończynę piersiową w okolicy nadgarstka)</a:t>
            </a:r>
          </a:p>
        </p:txBody>
      </p:sp>
    </p:spTree>
    <p:extLst>
      <p:ext uri="{BB962C8B-B14F-4D97-AF65-F5344CB8AC3E}">
        <p14:creationId xmlns:p14="http://schemas.microsoft.com/office/powerpoint/2010/main" val="3404646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DFEB-FB99-6C8E-A7FB-D4DD28E25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7A8B680C-6E5D-A9B3-EC39-7491AD0B0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0ECE601-B462-C44D-670D-75004F00411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Metody poskramiania: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0DA268-29D9-8068-9FEF-BEEE0245BAF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Chwyt za kantar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Chwyt za szyję i okolicę zadu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Chwyt za żuchwę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Posadzenie zwierzęcia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Położenie zwierzęcia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Użycie poskromu</a:t>
            </a:r>
          </a:p>
        </p:txBody>
      </p:sp>
    </p:spTree>
    <p:extLst>
      <p:ext uri="{BB962C8B-B14F-4D97-AF65-F5344CB8AC3E}">
        <p14:creationId xmlns:p14="http://schemas.microsoft.com/office/powerpoint/2010/main" val="5964430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A275C-8019-C81D-4B43-C2F9E06D1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008AF50B-1209-1AB2-09F4-5C7B7ACA5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604D921-318B-D3FF-5C20-0769AA9727D0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75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konie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44B57E-BB90-49C6-A94E-ABD7B94FBA62}"/>
              </a:ext>
            </a:extLst>
          </p:cNvPr>
          <p:cNvSpPr txBox="1">
            <a:spLocks/>
          </p:cNvSpPr>
          <p:nvPr/>
        </p:nvSpPr>
        <p:spPr>
          <a:xfrm>
            <a:off x="838200" y="14768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Istotne jest aby: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Poznać psychikę koni  i sposobu reakcji na środowisko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Przyzwyczajać konie do zmiennych warunków otoczenia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Muszą być przyjazne wobec ludzi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Nie bać się hałasu (w tym również powodowanego przez przejeżdżające pojazdy i maszyny rolnicze)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Każde zbliżenie sygnalizować głosem i pogłaskaniem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Nie lubią zapachu alkoholu</a:t>
            </a:r>
          </a:p>
        </p:txBody>
      </p:sp>
    </p:spTree>
    <p:extLst>
      <p:ext uri="{BB962C8B-B14F-4D97-AF65-F5344CB8AC3E}">
        <p14:creationId xmlns:p14="http://schemas.microsoft.com/office/powerpoint/2010/main" val="2211701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27033-2CA5-A1C0-D7B9-55E8BD007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4B0C4C5A-AD0F-44E9-CCF6-5D03C520B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949BE39E-CB2B-0649-6FB2-EF9B97D0ECCB}"/>
              </a:ext>
            </a:extLst>
          </p:cNvPr>
          <p:cNvSpPr txBox="1">
            <a:spLocks/>
          </p:cNvSpPr>
          <p:nvPr/>
        </p:nvSpPr>
        <p:spPr>
          <a:xfrm>
            <a:off x="2291188" y="2033014"/>
            <a:ext cx="6347691" cy="2058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Oznakowanie konia „kopiącego”</a:t>
            </a:r>
          </a:p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lub</a:t>
            </a:r>
          </a:p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gryzącego</a:t>
            </a:r>
          </a:p>
        </p:txBody>
      </p:sp>
    </p:spTree>
    <p:extLst>
      <p:ext uri="{BB962C8B-B14F-4D97-AF65-F5344CB8AC3E}">
        <p14:creationId xmlns:p14="http://schemas.microsoft.com/office/powerpoint/2010/main" val="24591842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487BF-F104-FE43-C4D6-521F87C18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B20DAF5A-E7DD-7190-60C7-056713F5C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42A430D-B591-5B77-FA35-B68190243466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132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Metody poskramiania: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6B4936-82D2-54D3-B212-F2AC1C1032C4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Chwyt za fałd skóry w okolicy szyi, za uzdę lub kantar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Założenie kaptura na głowę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Założenie dutki nosowej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Uniesienie kończyny piersiowej lub miednicznej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Unieruchomienie za pomocą lin i taśm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Użycie poskromu</a:t>
            </a:r>
          </a:p>
        </p:txBody>
      </p:sp>
    </p:spTree>
    <p:extLst>
      <p:ext uri="{BB962C8B-B14F-4D97-AF65-F5344CB8AC3E}">
        <p14:creationId xmlns:p14="http://schemas.microsoft.com/office/powerpoint/2010/main" val="15733309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AA3A7-210C-0974-3946-89398DA07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340E2A5-821C-51D3-8B17-14AF4ABDF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A50B8F5B-78F3-06A1-A888-6C28BBDD615C}"/>
              </a:ext>
            </a:extLst>
          </p:cNvPr>
          <p:cNvSpPr txBox="1">
            <a:spLocks/>
          </p:cNvSpPr>
          <p:nvPr/>
        </p:nvSpPr>
        <p:spPr>
          <a:xfrm>
            <a:off x="3524839" y="1100416"/>
            <a:ext cx="490681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drób</a:t>
            </a:r>
          </a:p>
        </p:txBody>
      </p:sp>
    </p:spTree>
    <p:extLst>
      <p:ext uri="{BB962C8B-B14F-4D97-AF65-F5344CB8AC3E}">
        <p14:creationId xmlns:p14="http://schemas.microsoft.com/office/powerpoint/2010/main" val="13538393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489F2-BF50-5C44-88E6-38298399E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3A0BF408-B04E-344B-2F7B-ADA717AFC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A042062-7D9A-4BD7-0880-4D7464437B5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psy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3D4B95-D2AF-D395-8598-EA6D1717F76A}"/>
              </a:ext>
            </a:extLst>
          </p:cNvPr>
          <p:cNvSpPr txBox="1">
            <a:spLocks/>
          </p:cNvSpPr>
          <p:nvPr/>
        </p:nvSpPr>
        <p:spPr>
          <a:xfrm>
            <a:off x="838200" y="2318993"/>
            <a:ext cx="10515600" cy="3857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Niewłaściwe traktowanie prowadzi do niebezpiecznych sytuacji</a:t>
            </a:r>
          </a:p>
        </p:txBody>
      </p:sp>
    </p:spTree>
    <p:extLst>
      <p:ext uri="{BB962C8B-B14F-4D97-AF65-F5344CB8AC3E}">
        <p14:creationId xmlns:p14="http://schemas.microsoft.com/office/powerpoint/2010/main" val="23931466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F48F0-D2C1-BEE9-2A42-66B6847C3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1D3043B8-72D7-54AE-9945-D6EA1662E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745ECEA-8295-B679-1E3F-07C4B558A69C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529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Jak postępować?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B5612E-3A2D-FE72-36A4-9E2D24D1132A}"/>
              </a:ext>
            </a:extLst>
          </p:cNvPr>
          <p:cNvSpPr txBox="1">
            <a:spLocks/>
          </p:cNvSpPr>
          <p:nvPr/>
        </p:nvSpPr>
        <p:spPr>
          <a:xfrm>
            <a:off x="913614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Bądź zdecydowany, ale spokojny i ostrożny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Uprzedzaj zwierzęta głosem, że się zbliżasz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Nie wchodź między zwierzęta bez ostrzeżenia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Jeśli wchodzisz między zwierzęta, oswajaj je dotykiem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Nie podchodź bez ostrzeżenia do zwierząt od tyłu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Nie pracuj ze zwierzętami po spożyciu alkoholu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Nie pozwalaj na bezmyślne drażnienie zwierząt i znęcanie się nad nimi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Zachowaj szczególną ostrożność podczas pracy ze zwierzętami silnymi i karmiącymi matkami, z ogierami, młodymi końmi i końmi po dłuższym okresie bezczynności</a:t>
            </a:r>
          </a:p>
        </p:txBody>
      </p:sp>
    </p:spTree>
    <p:extLst>
      <p:ext uri="{BB962C8B-B14F-4D97-AF65-F5344CB8AC3E}">
        <p14:creationId xmlns:p14="http://schemas.microsoft.com/office/powerpoint/2010/main" val="39349307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7CDFC-B7BB-2C41-8BD6-C4513B08A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B3377825-501B-1A2F-2187-46C8C2C3A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1601ED84-5F60-6078-BC36-0484B4FFFAC7}"/>
              </a:ext>
            </a:extLst>
          </p:cNvPr>
          <p:cNvSpPr txBox="1">
            <a:spLocks/>
          </p:cNvSpPr>
          <p:nvPr/>
        </p:nvSpPr>
        <p:spPr>
          <a:xfrm>
            <a:off x="838200" y="1366886"/>
            <a:ext cx="10515600" cy="374484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Pozbywaj się zwierząt narowistych lub wyjątkowo złośliwych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Do wyprowadzania zwierząt używaj gładkich (pozbawionych węzłów) mocnych linek, powrozów lub łańcuchów, nie okręcaj ich wokół dłoni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Aby nie pokaleczyć siebie i zwierzęcia, nie używaj łańcuchów naprawianych prowizorycznie np. związanych drutem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Podczas zabiegów weterynaryjnych i pielęgnacyjnych (korekcja racic, kopyt, rogów) używaj poskromu, w razie potrzeby korzystaj z pomocy innych osób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Do transportu używaj odpowiednich dla zwierząt środków transportu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EC1629C6-7BA6-011B-B64D-BE228B19EB68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529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Jak postępować?</a:t>
            </a:r>
          </a:p>
        </p:txBody>
      </p:sp>
    </p:spTree>
    <p:extLst>
      <p:ext uri="{BB962C8B-B14F-4D97-AF65-F5344CB8AC3E}">
        <p14:creationId xmlns:p14="http://schemas.microsoft.com/office/powerpoint/2010/main" val="20055950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CDB2F-05EF-CEE7-7378-E9BBCC43E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263EF9B6-8FBA-A807-E9A6-D22C9C6B26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52420F9-E061-3D58-F6D9-467F02F3642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152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latin typeface="Arial" panose="020B0604020202020204" pitchFamily="34" charset="0"/>
                <a:cs typeface="Arial" panose="020B0604020202020204" pitchFamily="34" charset="0"/>
              </a:rPr>
              <a:t>Podsumowując: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C301604-D203-4110-A6AF-BB5E1F8B27BB}"/>
              </a:ext>
            </a:extLst>
          </p:cNvPr>
          <p:cNvSpPr txBox="1">
            <a:spLocks/>
          </p:cNvSpPr>
          <p:nvPr/>
        </p:nvSpPr>
        <p:spPr>
          <a:xfrm>
            <a:off x="725078" y="118460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Świadomość zagrożeń i znajomość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zachowań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 zwierząt, zaspakajanie ich potrzeb bytowych, przyjazne nastawienie obsługującego, powtarzalność czynności podczas codziennej obsługi ograniczają ryzyko niebezpiecznych zdarzeń, które kończą się dotkliwymi urazami, stresem i stratą czasu.</a:t>
            </a:r>
          </a:p>
          <a:p>
            <a:pPr algn="just"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Odpowiednie traktowanie zwierząt inwentarskich jest uregulowane prawnie. Powinno również być podyktowane względami etycznymi i praktycznymi, Zwierzęta poddane w mniejszym stopniu czynnikom stresogennym są zdrowsze i bardziej wydajne, a ich obsługa łatwiejsza i bezpieczniejsza.</a:t>
            </a:r>
          </a:p>
        </p:txBody>
      </p:sp>
    </p:spTree>
    <p:extLst>
      <p:ext uri="{BB962C8B-B14F-4D97-AF65-F5344CB8AC3E}">
        <p14:creationId xmlns:p14="http://schemas.microsoft.com/office/powerpoint/2010/main" val="23657069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2898648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2893983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42" y="2366098"/>
            <a:ext cx="8444246" cy="49244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 inż. Małgorzata Kunowska-Slósarz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D6B56795-E1FE-46DE-A56D-A053D2A1C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42" y="3036585"/>
            <a:ext cx="9310562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https://creativecommons.org/licenses/by/4.0/deed.pl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cb879f7c3f9223ec42ae5423181273e6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210db5903c3798a91f2266712abc8a5b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107A5C6-F57A-41DE-8184-184A833740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2ACD6F-0090-4B98-A176-A360119E5134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51674ba1-e637-49a1-9acf-be75e179f9e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5156</TotalTime>
  <Words>1476</Words>
  <Application>Microsoft Office PowerPoint</Application>
  <PresentationFormat>Panoramiczny</PresentationFormat>
  <Paragraphs>199</Paragraphs>
  <Slides>38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Times New Roman</vt:lpstr>
      <vt:lpstr>Verdana</vt:lpstr>
      <vt:lpstr>Motyw pakietu Office</vt:lpstr>
      <vt:lpstr>Zrównoważony Kampus SGGW –  - kształcenie na rzecz branż kluczowych</vt:lpstr>
      <vt:lpstr>Bezpieczeństwo i ergonomia w pracy ze zwierzętami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Beata Grzesiak</cp:lastModifiedBy>
  <cp:revision>69</cp:revision>
  <cp:lastPrinted>2024-05-21T11:11:19Z</cp:lastPrinted>
  <dcterms:created xsi:type="dcterms:W3CDTF">2024-02-02T12:47:31Z</dcterms:created>
  <dcterms:modified xsi:type="dcterms:W3CDTF">2025-12-19T10:51:28Z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