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58" r:id="rId5"/>
    <p:sldId id="265" r:id="rId6"/>
    <p:sldId id="268" r:id="rId7"/>
    <p:sldId id="288" r:id="rId8"/>
    <p:sldId id="281" r:id="rId9"/>
    <p:sldId id="271" r:id="rId10"/>
    <p:sldId id="284" r:id="rId11"/>
    <p:sldId id="282" r:id="rId12"/>
    <p:sldId id="283" r:id="rId13"/>
    <p:sldId id="285" r:id="rId14"/>
    <p:sldId id="290" r:id="rId15"/>
    <p:sldId id="286" r:id="rId16"/>
    <p:sldId id="287" r:id="rId17"/>
    <p:sldId id="292" r:id="rId18"/>
    <p:sldId id="289" r:id="rId19"/>
    <p:sldId id="270" r:id="rId20"/>
    <p:sldId id="269" r:id="rId21"/>
    <p:sldId id="291" r:id="rId22"/>
    <p:sldId id="259" r:id="rId2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/>
  <p:cmAuthor id="2" name="Justyna Sienkiewicz" initials="JS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62" autoAdjust="0"/>
    <p:restoredTop sz="92113"/>
  </p:normalViewPr>
  <p:slideViewPr>
    <p:cSldViewPr snapToGrid="0" showGuides="1">
      <p:cViewPr varScale="1">
        <p:scale>
          <a:sx n="102" d="100"/>
          <a:sy n="102" d="100"/>
        </p:scale>
        <p:origin x="528" y="10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ggw.edu.pl/studenci/wsparcie-dla-studentow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/4.0/deed.pl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Zrównoważony Kampus SGGW – </a:t>
            </a:r>
            <a:br>
              <a:rPr lang="pl-PL" sz="36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pl-PL" sz="36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 ramach Programu Fundusze Europejskie dla Rozwoju Społecznego 2021-2027</a:t>
            </a:r>
          </a:p>
          <a:p>
            <a:r>
              <a:rPr lang="pl-PL" sz="7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Priorytet 1 Umiejętności</a:t>
            </a:r>
          </a:p>
          <a:p>
            <a:r>
              <a:rPr lang="pl-PL" sz="7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58292FE4-2C0C-4754-8B1B-F3D034417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1625" y="1336431"/>
            <a:ext cx="9048750" cy="1098480"/>
          </a:xfrm>
        </p:spPr>
        <p:txBody>
          <a:bodyPr>
            <a:normAutofit/>
          </a:bodyPr>
          <a:lstStyle/>
          <a:p>
            <a:r>
              <a:rPr lang="pl-PL" sz="4400" b="1" dirty="0">
                <a:latin typeface="Arial" panose="020B0604020202020204" pitchFamily="34" charset="0"/>
                <a:cs typeface="Arial" panose="020B0604020202020204" pitchFamily="34" charset="0"/>
              </a:rPr>
              <a:t>STUDIA – NOWY ETAP W ŻYCIU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EB352A8D-3E51-4661-AB5A-4F6D4DF71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9449" y="3131077"/>
            <a:ext cx="7148983" cy="1655762"/>
          </a:xfrm>
        </p:spPr>
        <p:txBody>
          <a:bodyPr/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prof. dr hab. Justyna Więcek</a:t>
            </a: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Instytut Nauk o Zwierzętach</a:t>
            </a:r>
          </a:p>
        </p:txBody>
      </p:sp>
    </p:spTree>
    <p:extLst>
      <p:ext uri="{BB962C8B-B14F-4D97-AF65-F5344CB8AC3E}">
        <p14:creationId xmlns:p14="http://schemas.microsoft.com/office/powerpoint/2010/main" val="2664682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58292FE4-2C0C-4754-8B1B-F3D034417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8225" y="1233377"/>
            <a:ext cx="10258425" cy="938323"/>
          </a:xfrm>
        </p:spPr>
        <p:txBody>
          <a:bodyPr>
            <a:normAutofit fontScale="90000"/>
          </a:bodyPr>
          <a:lstStyle/>
          <a:p>
            <a:br>
              <a:rPr lang="pl-PL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l-PL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l-PL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4400" b="1" dirty="0">
                <a:latin typeface="Arial" panose="020B0604020202020204" pitchFamily="34" charset="0"/>
                <a:cs typeface="Arial" panose="020B0604020202020204" pitchFamily="34" charset="0"/>
              </a:rPr>
              <a:t>Nowe, nieznane środowisko = stres</a:t>
            </a:r>
            <a:br>
              <a:rPr lang="pl-PL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EB352A8D-3E51-4661-AB5A-4F6D4DF71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1800225"/>
            <a:ext cx="10896600" cy="3824398"/>
          </a:xfrm>
        </p:spPr>
        <p:txBody>
          <a:bodyPr>
            <a:normAutofit/>
          </a:bodyPr>
          <a:lstStyle/>
          <a:p>
            <a:pPr algn="l"/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Stres jest potrzebny do prawidłowego funkcjonowania</a:t>
            </a:r>
          </a:p>
          <a:p>
            <a:pPr algn="l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Zasady zdrowia fizycznego i psychicznego</a:t>
            </a:r>
          </a:p>
          <a:p>
            <a:pPr algn="l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2196086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58292FE4-2C0C-4754-8B1B-F3D034417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4483" y="402981"/>
            <a:ext cx="6493163" cy="1098480"/>
          </a:xfrm>
        </p:spPr>
        <p:txBody>
          <a:bodyPr>
            <a:normAutofit/>
          </a:bodyPr>
          <a:lstStyle/>
          <a:p>
            <a:r>
              <a:rPr lang="pl-PL" sz="4400" b="1" dirty="0">
                <a:latin typeface="Arial" panose="020B0604020202020204" pitchFamily="34" charset="0"/>
                <a:cs typeface="Arial" panose="020B0604020202020204" pitchFamily="34" charset="0"/>
              </a:rPr>
              <a:t>Stres umiarkowany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EB352A8D-3E51-4661-AB5A-4F6D4DF71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4524" y="1800225"/>
            <a:ext cx="9629775" cy="3824398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Pomaga w sytuacjach zagrożenia</a:t>
            </a:r>
          </a:p>
          <a:p>
            <a:pPr algn="l"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Uruchamia rezerwy organizmu</a:t>
            </a:r>
          </a:p>
          <a:p>
            <a:pPr algn="l"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Motywuje do działania</a:t>
            </a:r>
          </a:p>
          <a:p>
            <a:pPr algn="l"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Poprawia koncentrację</a:t>
            </a:r>
          </a:p>
          <a:p>
            <a:pPr algn="l"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Pozwala osiągnąć lepsze wyniki</a:t>
            </a:r>
          </a:p>
          <a:p>
            <a:pPr algn="l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184877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58292FE4-2C0C-4754-8B1B-F3D034417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4483" y="402981"/>
            <a:ext cx="6493163" cy="1098480"/>
          </a:xfrm>
        </p:spPr>
        <p:txBody>
          <a:bodyPr>
            <a:normAutofit/>
          </a:bodyPr>
          <a:lstStyle/>
          <a:p>
            <a:r>
              <a:rPr lang="pl-PL" sz="4400" b="1" dirty="0">
                <a:latin typeface="Arial" panose="020B0604020202020204" pitchFamily="34" charset="0"/>
                <a:cs typeface="Arial" panose="020B0604020202020204" pitchFamily="34" charset="0"/>
              </a:rPr>
              <a:t>Stres chroniczny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EB352A8D-3E51-4661-AB5A-4F6D4DF71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6400" y="1800225"/>
            <a:ext cx="9867900" cy="3824398"/>
          </a:xfrm>
        </p:spPr>
        <p:txBody>
          <a:bodyPr>
            <a:normAutofit/>
          </a:bodyPr>
          <a:lstStyle/>
          <a:p>
            <a:pPr algn="l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Przeciąża organizm</a:t>
            </a:r>
          </a:p>
          <a:p>
            <a:pPr algn="l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Utrzymuje organizm w ciągłym napięciu</a:t>
            </a:r>
          </a:p>
          <a:p>
            <a:pPr algn="l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Prowadzi do wyczerpania i chorób</a:t>
            </a:r>
          </a:p>
          <a:p>
            <a:pPr algn="l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Jest niekorzystny dla zdrowia</a:t>
            </a:r>
          </a:p>
        </p:txBody>
      </p:sp>
    </p:spTree>
    <p:extLst>
      <p:ext uri="{BB962C8B-B14F-4D97-AF65-F5344CB8AC3E}">
        <p14:creationId xmlns:p14="http://schemas.microsoft.com/office/powerpoint/2010/main" val="3133241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58292FE4-2C0C-4754-8B1B-F3D034417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990" y="574431"/>
            <a:ext cx="11763900" cy="1098480"/>
          </a:xfrm>
        </p:spPr>
        <p:txBody>
          <a:bodyPr>
            <a:noAutofit/>
          </a:bodyPr>
          <a:lstStyle/>
          <a:p>
            <a:r>
              <a:rPr lang="pl-PL" sz="3800" b="1" dirty="0">
                <a:latin typeface="Arial" panose="020B0604020202020204" pitchFamily="34" charset="0"/>
                <a:cs typeface="Arial" panose="020B0604020202020204" pitchFamily="34" charset="0"/>
              </a:rPr>
              <a:t>Stres oksydacyjny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EB352A8D-3E51-4661-AB5A-4F6D4DF71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0150" y="1860698"/>
            <a:ext cx="10706100" cy="2230816"/>
          </a:xfrm>
        </p:spPr>
        <p:txBody>
          <a:bodyPr>
            <a:noAutofit/>
          </a:bodyPr>
          <a:lstStyle/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Wzrost wolnych rodników w organizmie → </a:t>
            </a:r>
          </a:p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uszkodzenia komórek i tkanek → </a:t>
            </a:r>
          </a:p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przyspieszenie starzenia organizmu</a:t>
            </a:r>
          </a:p>
          <a:p>
            <a:pPr algn="l"/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Przyczyny: </a:t>
            </a:r>
          </a:p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zła dieta, używki, zanieczyszczenia środowiska, przewlekły stres</a:t>
            </a:r>
          </a:p>
        </p:txBody>
      </p:sp>
    </p:spTree>
    <p:extLst>
      <p:ext uri="{BB962C8B-B14F-4D97-AF65-F5344CB8AC3E}">
        <p14:creationId xmlns:p14="http://schemas.microsoft.com/office/powerpoint/2010/main" val="656333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58292FE4-2C0C-4754-8B1B-F3D034417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990" y="574431"/>
            <a:ext cx="11763900" cy="1098480"/>
          </a:xfrm>
        </p:spPr>
        <p:txBody>
          <a:bodyPr>
            <a:noAutofit/>
          </a:bodyPr>
          <a:lstStyle/>
          <a:p>
            <a:r>
              <a:rPr lang="pl-PL" sz="3800" b="1" dirty="0">
                <a:latin typeface="Arial" panose="020B0604020202020204" pitchFamily="34" charset="0"/>
                <a:cs typeface="Arial" panose="020B0604020202020204" pitchFamily="34" charset="0"/>
              </a:rPr>
              <a:t>Źródła stresu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EB352A8D-3E51-4661-AB5A-4F6D4DF71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25" y="1860698"/>
            <a:ext cx="11553825" cy="2230816"/>
          </a:xfrm>
        </p:spPr>
        <p:txBody>
          <a:bodyPr>
            <a:noAutofit/>
          </a:bodyPr>
          <a:lstStyle/>
          <a:p>
            <a:pPr algn="l"/>
            <a:r>
              <a:rPr lang="pl-PL" sz="2800" b="1" dirty="0">
                <a:latin typeface="Arial" panose="020B0604020202020204" pitchFamily="34" charset="0"/>
                <a:cs typeface="Arial" panose="020B0604020202020204" pitchFamily="34" charset="0"/>
              </a:rPr>
              <a:t>Zewnętrzne</a:t>
            </a: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 (środowisko) m.in. nadmiar obowiązków i bodźców, konflikty interpersonalne, brak wsparcia społecznego, traumatyczne wydarzenia życiowe</a:t>
            </a:r>
          </a:p>
          <a:p>
            <a:pPr algn="l"/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l-PL" sz="2800" b="1" dirty="0">
                <a:latin typeface="Arial" panose="020B0604020202020204" pitchFamily="34" charset="0"/>
                <a:cs typeface="Arial" panose="020B0604020202020204" pitchFamily="34" charset="0"/>
              </a:rPr>
              <a:t>Wewnętrzne</a:t>
            </a: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 (cechy osobowości) m.in. perfekcjonizm, pesymizm, niskie poczucie własnej wartości</a:t>
            </a:r>
          </a:p>
          <a:p>
            <a:pPr algn="l"/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632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58292FE4-2C0C-4754-8B1B-F3D034417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990" y="574431"/>
            <a:ext cx="11763900" cy="1098480"/>
          </a:xfrm>
        </p:spPr>
        <p:txBody>
          <a:bodyPr>
            <a:noAutofit/>
          </a:bodyPr>
          <a:lstStyle/>
          <a:p>
            <a:r>
              <a:rPr lang="pl-PL" sz="3800" b="1" dirty="0">
                <a:latin typeface="Arial" panose="020B0604020202020204" pitchFamily="34" charset="0"/>
                <a:cs typeface="Arial" panose="020B0604020202020204" pitchFamily="34" charset="0"/>
              </a:rPr>
              <a:t>Stres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EB352A8D-3E51-4661-AB5A-4F6D4DF71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6025" y="1860698"/>
            <a:ext cx="6386513" cy="2230816"/>
          </a:xfrm>
        </p:spPr>
        <p:txBody>
          <a:bodyPr>
            <a:noAutofit/>
          </a:bodyPr>
          <a:lstStyle/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Fizyczny</a:t>
            </a:r>
          </a:p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Psychiczny</a:t>
            </a:r>
          </a:p>
          <a:p>
            <a:pPr algn="l"/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673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58292FE4-2C0C-4754-8B1B-F3D034417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990" y="574431"/>
            <a:ext cx="11763900" cy="1098480"/>
          </a:xfrm>
        </p:spPr>
        <p:txBody>
          <a:bodyPr>
            <a:noAutofit/>
          </a:bodyPr>
          <a:lstStyle/>
          <a:p>
            <a:r>
              <a:rPr lang="pl-PL" sz="3800" b="1" dirty="0">
                <a:latin typeface="Arial" panose="020B0604020202020204" pitchFamily="34" charset="0"/>
                <a:cs typeface="Arial" panose="020B0604020202020204" pitchFamily="34" charset="0"/>
              </a:rPr>
              <a:t>Stres – objawy behawioralne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649BA5D2-2B35-4F8C-A354-2624E1AC4D02}"/>
              </a:ext>
            </a:extLst>
          </p:cNvPr>
          <p:cNvSpPr/>
          <p:nvPr/>
        </p:nvSpPr>
        <p:spPr>
          <a:xfrm>
            <a:off x="1521932" y="1849574"/>
            <a:ext cx="9244013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unikanie kontaktów towarzyskich, </a:t>
            </a:r>
          </a:p>
          <a:p>
            <a:pPr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izolacja, </a:t>
            </a:r>
          </a:p>
          <a:p>
            <a:pPr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zaniedbywanie obowiązków, </a:t>
            </a:r>
          </a:p>
          <a:p>
            <a:pPr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zażywanie używek, </a:t>
            </a:r>
          </a:p>
          <a:p>
            <a:pPr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objadanie się lub brak apetytu.</a:t>
            </a: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945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58292FE4-2C0C-4754-8B1B-F3D034417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990" y="574431"/>
            <a:ext cx="11763900" cy="1098480"/>
          </a:xfrm>
        </p:spPr>
        <p:txBody>
          <a:bodyPr>
            <a:noAutofit/>
          </a:bodyPr>
          <a:lstStyle/>
          <a:p>
            <a:r>
              <a:rPr lang="pl-PL" sz="3800" b="1" dirty="0">
                <a:latin typeface="Arial" panose="020B0604020202020204" pitchFamily="34" charset="0"/>
                <a:cs typeface="Arial" panose="020B0604020202020204" pitchFamily="34" charset="0"/>
              </a:rPr>
              <a:t>Stres – objawy psychiczne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649BA5D2-2B35-4F8C-A354-2624E1AC4D02}"/>
              </a:ext>
            </a:extLst>
          </p:cNvPr>
          <p:cNvSpPr/>
          <p:nvPr/>
        </p:nvSpPr>
        <p:spPr>
          <a:xfrm>
            <a:off x="1521933" y="1720840"/>
            <a:ext cx="9244013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 lęk, nerwowość, </a:t>
            </a:r>
          </a:p>
          <a:p>
            <a:pPr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napięcie, rozdrażnienie, </a:t>
            </a:r>
          </a:p>
          <a:p>
            <a:pPr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złość, </a:t>
            </a:r>
          </a:p>
          <a:p>
            <a:pPr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problemy ze snem, </a:t>
            </a:r>
          </a:p>
          <a:p>
            <a:pPr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trudności w koncentracji uwagi</a:t>
            </a:r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006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58292FE4-2C0C-4754-8B1B-F3D034417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990" y="574431"/>
            <a:ext cx="11763900" cy="1098480"/>
          </a:xfrm>
        </p:spPr>
        <p:txBody>
          <a:bodyPr>
            <a:noAutofit/>
          </a:bodyPr>
          <a:lstStyle/>
          <a:p>
            <a:r>
              <a:rPr lang="pl-PL" sz="3800" b="1" dirty="0">
                <a:latin typeface="Arial" panose="020B0604020202020204" pitchFamily="34" charset="0"/>
                <a:cs typeface="Arial" panose="020B0604020202020204" pitchFamily="34" charset="0"/>
              </a:rPr>
              <a:t>Trudności w koncentracji uwagi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7C05B553-8208-4F57-AAB6-B2C2A3CFC34D}"/>
              </a:ext>
            </a:extLst>
          </p:cNvPr>
          <p:cNvSpPr/>
          <p:nvPr/>
        </p:nvSpPr>
        <p:spPr>
          <a:xfrm>
            <a:off x="1605517" y="1960513"/>
            <a:ext cx="9175898" cy="1872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Nadmiar rozpraszających bodźców m.in. </a:t>
            </a:r>
          </a:p>
          <a:p>
            <a:pPr lvl="0"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dźwięki komunikatorów internetowych! </a:t>
            </a:r>
          </a:p>
          <a:p>
            <a:pPr lvl="0">
              <a:lnSpc>
                <a:spcPts val="3800"/>
              </a:lnSpc>
            </a:pP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562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58292FE4-2C0C-4754-8B1B-F3D034417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990" y="574431"/>
            <a:ext cx="11763900" cy="1098480"/>
          </a:xfrm>
        </p:spPr>
        <p:txBody>
          <a:bodyPr>
            <a:noAutofit/>
          </a:bodyPr>
          <a:lstStyle/>
          <a:p>
            <a:r>
              <a:rPr lang="pl-PL" sz="3800" b="1" dirty="0">
                <a:latin typeface="Arial" panose="020B0604020202020204" pitchFamily="34" charset="0"/>
                <a:cs typeface="Arial" panose="020B0604020202020204" pitchFamily="34" charset="0"/>
              </a:rPr>
              <a:t>Stres – objawy fizjologiczne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649BA5D2-2B35-4F8C-A354-2624E1AC4D02}"/>
              </a:ext>
            </a:extLst>
          </p:cNvPr>
          <p:cNvSpPr/>
          <p:nvPr/>
        </p:nvSpPr>
        <p:spPr>
          <a:xfrm>
            <a:off x="1543049" y="1672911"/>
            <a:ext cx="924401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bóle i zawroty głowy, kołatanie serca, </a:t>
            </a:r>
          </a:p>
          <a:p>
            <a:pPr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wyższe ciśnienie krwi, </a:t>
            </a:r>
          </a:p>
          <a:p>
            <a:pPr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problemy trawienne, </a:t>
            </a:r>
          </a:p>
          <a:p>
            <a:pPr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obniżona odporność, </a:t>
            </a:r>
          </a:p>
          <a:p>
            <a:pPr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wzmożone napięcie mięśni</a:t>
            </a:r>
            <a:endParaRPr lang="pl-PL" dirty="0"/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582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58292FE4-2C0C-4754-8B1B-F3D034417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990" y="574431"/>
            <a:ext cx="11763900" cy="1098480"/>
          </a:xfrm>
        </p:spPr>
        <p:txBody>
          <a:bodyPr>
            <a:noAutofit/>
          </a:bodyPr>
          <a:lstStyle/>
          <a:p>
            <a:r>
              <a:rPr lang="pl-PL" sz="3800" b="1" dirty="0">
                <a:latin typeface="Arial" panose="020B0604020202020204" pitchFamily="34" charset="0"/>
                <a:cs typeface="Arial" panose="020B0604020202020204" pitchFamily="34" charset="0"/>
              </a:rPr>
              <a:t>Panowanie nad stresem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7C05B553-8208-4F57-AAB6-B2C2A3CFC34D}"/>
              </a:ext>
            </a:extLst>
          </p:cNvPr>
          <p:cNvSpPr/>
          <p:nvPr/>
        </p:nvSpPr>
        <p:spPr>
          <a:xfrm>
            <a:off x="2562225" y="1960513"/>
            <a:ext cx="8665756" cy="3780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8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Ćwiczenia relaksacyjne </a:t>
            </a:r>
          </a:p>
          <a:p>
            <a:pPr lvl="0">
              <a:lnSpc>
                <a:spcPts val="38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Aktywność fizyczna </a:t>
            </a:r>
          </a:p>
          <a:p>
            <a:pPr lvl="0">
              <a:lnSpc>
                <a:spcPts val="38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Odpowiednia dieta </a:t>
            </a:r>
          </a:p>
          <a:p>
            <a:pPr lvl="0">
              <a:lnSpc>
                <a:spcPts val="38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Organizacja czasu </a:t>
            </a:r>
          </a:p>
          <a:p>
            <a:pPr lvl="0">
              <a:lnSpc>
                <a:spcPts val="38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Wsparcie bliskich </a:t>
            </a:r>
          </a:p>
          <a:p>
            <a:pPr lvl="0">
              <a:lnSpc>
                <a:spcPts val="38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Terapia psychologiczna </a:t>
            </a:r>
          </a:p>
          <a:p>
            <a:pPr lvl="0">
              <a:lnSpc>
                <a:spcPts val="38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Pomoc psychiatry</a:t>
            </a:r>
          </a:p>
          <a:p>
            <a:pPr lvl="0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666922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58292FE4-2C0C-4754-8B1B-F3D034417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990" y="574431"/>
            <a:ext cx="11763900" cy="1098480"/>
          </a:xfrm>
        </p:spPr>
        <p:txBody>
          <a:bodyPr>
            <a:noAutofit/>
          </a:bodyPr>
          <a:lstStyle/>
          <a:p>
            <a:r>
              <a:rPr lang="pl-PL" sz="3800" b="1" dirty="0">
                <a:latin typeface="Arial" panose="020B0604020202020204" pitchFamily="34" charset="0"/>
                <a:cs typeface="Arial" panose="020B0604020202020204" pitchFamily="34" charset="0"/>
              </a:rPr>
              <a:t>Pomoc w SGGW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7C05B553-8208-4F57-AAB6-B2C2A3CFC34D}"/>
              </a:ext>
            </a:extLst>
          </p:cNvPr>
          <p:cNvSpPr/>
          <p:nvPr/>
        </p:nvSpPr>
        <p:spPr>
          <a:xfrm>
            <a:off x="1543050" y="1960513"/>
            <a:ext cx="9684931" cy="2318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8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Biuro ds. Osób z Niepełnosprawnościami i Dostępności</a:t>
            </a:r>
          </a:p>
          <a:p>
            <a:pPr lvl="0">
              <a:lnSpc>
                <a:spcPts val="38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lvl="0">
              <a:lnSpc>
                <a:spcPts val="38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https://www.sggw.edu.pl/studenci/wsparcie-dla-studentow/</a:t>
            </a: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38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  </a:t>
            </a:r>
          </a:p>
          <a:p>
            <a:pPr lvl="0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257251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58292FE4-2C0C-4754-8B1B-F3D034417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225" y="1960513"/>
            <a:ext cx="11763900" cy="513962"/>
          </a:xfrm>
        </p:spPr>
        <p:txBody>
          <a:bodyPr>
            <a:noAutofit/>
          </a:bodyPr>
          <a:lstStyle/>
          <a:p>
            <a:pPr lvl="0"/>
            <a:r>
              <a:rPr lang="pl-PL" sz="3800" b="1" dirty="0">
                <a:latin typeface="Arial" panose="020B0604020202020204" pitchFamily="34" charset="0"/>
                <a:cs typeface="Arial" panose="020B0604020202020204" pitchFamily="34" charset="0"/>
              </a:rPr>
              <a:t>Oczekiwanie społeczne:</a:t>
            </a:r>
            <a:br>
              <a:rPr lang="pl-PL" sz="3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800" b="1" dirty="0">
                <a:latin typeface="Arial" panose="020B0604020202020204" pitchFamily="34" charset="0"/>
                <a:cs typeface="Arial" panose="020B0604020202020204" pitchFamily="34" charset="0"/>
              </a:rPr>
              <a:t> jak najszybszy wybór ścieżki zawodowej</a:t>
            </a:r>
            <a:br>
              <a:rPr lang="pl-PL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7C05B553-8208-4F57-AAB6-B2C2A3CFC34D}"/>
              </a:ext>
            </a:extLst>
          </p:cNvPr>
          <p:cNvSpPr/>
          <p:nvPr/>
        </p:nvSpPr>
        <p:spPr>
          <a:xfrm>
            <a:off x="1297173" y="1960513"/>
            <a:ext cx="10196622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Talent sportowy/muzyczny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– przedszkole lub wcześniej</a:t>
            </a:r>
          </a:p>
          <a:p>
            <a:pPr lvl="0">
              <a:lnSpc>
                <a:spcPct val="150000"/>
              </a:lnSpc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Licealista -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udział w programach organizowanych na uczelniach</a:t>
            </a:r>
          </a:p>
          <a:p>
            <a:pPr lvl="0">
              <a:lnSpc>
                <a:spcPct val="150000"/>
              </a:lnSpc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 – jak najwcześniej dołącza do zespołów badawczych i publikuje, bo publikacje brane są pod uwagę przy rekrutacji do szkoły doktorskiej</a:t>
            </a:r>
          </a:p>
          <a:p>
            <a:pPr lvl="0">
              <a:lnSpc>
                <a:spcPct val="150000"/>
              </a:lnSpc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Doktorant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 – publikuje jak najwięcej i jak najlepiej, odbywa staż zagraniczny</a:t>
            </a:r>
          </a:p>
          <a:p>
            <a:pPr lvl="0">
              <a:lnSpc>
                <a:spcPct val="150000"/>
              </a:lnSpc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Kandydat do pracy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– najlepiej z kilkuletnim doświadczeniem</a:t>
            </a:r>
          </a:p>
          <a:p>
            <a:pPr lvl="0"/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803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2B82A458-5DDE-441B-862E-0476EBF0C351}"/>
              </a:ext>
            </a:extLst>
          </p:cNvPr>
          <p:cNvSpPr txBox="1">
            <a:spLocks/>
          </p:cNvSpPr>
          <p:nvPr/>
        </p:nvSpPr>
        <p:spPr>
          <a:xfrm>
            <a:off x="838200" y="573708"/>
            <a:ext cx="10515600" cy="74050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Kompetencje pożądane przez pracodawców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9C1F59E5-7230-43C2-B458-79FBF02F16EF}"/>
              </a:ext>
            </a:extLst>
          </p:cNvPr>
          <p:cNvSpPr txBox="1">
            <a:spLocks/>
          </p:cNvSpPr>
          <p:nvPr/>
        </p:nvSpPr>
        <p:spPr>
          <a:xfrm>
            <a:off x="1876423" y="2152709"/>
            <a:ext cx="9392533" cy="42999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Umiejętność współpracy w zespole</a:t>
            </a:r>
          </a:p>
          <a:p>
            <a:pPr algn="just">
              <a:lnSpc>
                <a:spcPct val="10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Chęć nauki/rozwoju</a:t>
            </a:r>
          </a:p>
          <a:p>
            <a:pPr algn="just">
              <a:lnSpc>
                <a:spcPct val="10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Komunikatywność</a:t>
            </a:r>
          </a:p>
          <a:p>
            <a:pPr algn="just">
              <a:lnSpc>
                <a:spcPct val="10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Odporność na stres</a:t>
            </a:r>
          </a:p>
          <a:p>
            <a:pPr algn="just">
              <a:lnSpc>
                <a:spcPct val="10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Język angielski </a:t>
            </a:r>
          </a:p>
          <a:p>
            <a:pPr algn="just">
              <a:lnSpc>
                <a:spcPct val="10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……</a:t>
            </a:r>
          </a:p>
          <a:p>
            <a:pPr algn="just">
              <a:lnSpc>
                <a:spcPct val="100000"/>
              </a:lnSpc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457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dtytuł 2">
            <a:extLst>
              <a:ext uri="{FF2B5EF4-FFF2-40B4-BE49-F238E27FC236}">
                <a16:creationId xmlns:a16="http://schemas.microsoft.com/office/drawing/2014/main" id="{EB352A8D-3E51-4661-AB5A-4F6D4DF71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925" y="2185988"/>
            <a:ext cx="11497199" cy="2513602"/>
          </a:xfrm>
        </p:spPr>
        <p:txBody>
          <a:bodyPr>
            <a:normAutofit/>
          </a:bodyPr>
          <a:lstStyle/>
          <a:p>
            <a:pPr algn="l"/>
            <a:r>
              <a:rPr lang="pl-PL" sz="3600" b="1" dirty="0">
                <a:latin typeface="Arial" panose="020B0604020202020204" pitchFamily="34" charset="0"/>
                <a:cs typeface="Arial" panose="020B0604020202020204" pitchFamily="34" charset="0"/>
              </a:rPr>
              <a:t>Czy trzeba być doskonałym aby osiągnąć sukces?</a:t>
            </a:r>
          </a:p>
          <a:p>
            <a:pPr algn="l"/>
            <a:endParaRPr lang="pl-PL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2000" i="1" dirty="0">
                <a:latin typeface="Arial" panose="020B0604020202020204" pitchFamily="34" charset="0"/>
                <a:cs typeface="Arial" panose="020B0604020202020204" pitchFamily="34" charset="0"/>
              </a:rPr>
              <a:t>/burza mózgów/</a:t>
            </a:r>
          </a:p>
        </p:txBody>
      </p:sp>
    </p:spTree>
    <p:extLst>
      <p:ext uri="{BB962C8B-B14F-4D97-AF65-F5344CB8AC3E}">
        <p14:creationId xmlns:p14="http://schemas.microsoft.com/office/powerpoint/2010/main" val="1386838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dtytuł 2">
            <a:extLst>
              <a:ext uri="{FF2B5EF4-FFF2-40B4-BE49-F238E27FC236}">
                <a16:creationId xmlns:a16="http://schemas.microsoft.com/office/drawing/2014/main" id="{EB352A8D-3E51-4661-AB5A-4F6D4DF71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400" y="1743740"/>
            <a:ext cx="11497199" cy="3040911"/>
          </a:xfrm>
        </p:spPr>
        <p:txBody>
          <a:bodyPr>
            <a:normAutofit/>
          </a:bodyPr>
          <a:lstStyle/>
          <a:p>
            <a:r>
              <a:rPr lang="pl-PL" sz="3600" b="1" dirty="0">
                <a:latin typeface="Arial" panose="020B0604020202020204" pitchFamily="34" charset="0"/>
                <a:cs typeface="Arial" panose="020B0604020202020204" pitchFamily="34" charset="0"/>
              </a:rPr>
              <a:t>Jak dobrze wykorzystać czas podczas studiów?</a:t>
            </a:r>
          </a:p>
          <a:p>
            <a:endParaRPr lang="pl-PL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3600" b="1" dirty="0">
                <a:latin typeface="Arial" panose="020B0604020202020204" pitchFamily="34" charset="0"/>
                <a:cs typeface="Arial" panose="020B0604020202020204" pitchFamily="34" charset="0"/>
              </a:rPr>
              <a:t>Czy podczas studiów jest przestrzeń dla nudy?</a:t>
            </a:r>
          </a:p>
          <a:p>
            <a:endParaRPr lang="pl-PL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2000" i="1" dirty="0">
                <a:latin typeface="Arial" panose="020B0604020202020204" pitchFamily="34" charset="0"/>
                <a:cs typeface="Arial" panose="020B0604020202020204" pitchFamily="34" charset="0"/>
              </a:rPr>
              <a:t>/burza mózgów/</a:t>
            </a:r>
          </a:p>
          <a:p>
            <a:pPr algn="l"/>
            <a:endParaRPr lang="pl-PL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585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2898648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2893983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542" y="2381486"/>
            <a:ext cx="8444246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Prof. dr hab. Justyna Więcek</a:t>
            </a: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D6B56795-E1FE-46DE-A56D-A053D2A1C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542" y="3036585"/>
            <a:ext cx="9310562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https://creativecommons.org/licenses/by/4.0/deed.pl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cb879f7c3f9223ec42ae5423181273e6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210db5903c3798a91f2266712abc8a5b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2ACD6F-0090-4B98-A176-A360119E5134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51674ba1-e637-49a1-9acf-be75e179f9ea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107A5C6-F57A-41DE-8184-184A833740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5461</TotalTime>
  <Words>511</Words>
  <Application>Microsoft Office PowerPoint</Application>
  <PresentationFormat>Panoramiczny</PresentationFormat>
  <Paragraphs>110</Paragraphs>
  <Slides>19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Motyw pakietu Office</vt:lpstr>
      <vt:lpstr>Zrównoważony Kampus SGGW –  - kształcenie na rzecz branż kluczowych</vt:lpstr>
      <vt:lpstr>STUDIA – NOWY ETAP W ŻYCIU</vt:lpstr>
      <vt:lpstr>   Nowe, nieznane środowisko = stres </vt:lpstr>
      <vt:lpstr>Stres umiarkowany</vt:lpstr>
      <vt:lpstr>Stres chroniczny</vt:lpstr>
      <vt:lpstr>Stres oksydacyjny</vt:lpstr>
      <vt:lpstr>Źródła stresu</vt:lpstr>
      <vt:lpstr>Stres</vt:lpstr>
      <vt:lpstr>Stres – objawy behawioralne</vt:lpstr>
      <vt:lpstr>Stres – objawy psychiczne</vt:lpstr>
      <vt:lpstr>Trudności w koncentracji uwagi</vt:lpstr>
      <vt:lpstr>Stres – objawy fizjologiczne</vt:lpstr>
      <vt:lpstr>Panowanie nad stresem</vt:lpstr>
      <vt:lpstr>Pomoc w SGGW</vt:lpstr>
      <vt:lpstr>Oczekiwanie społeczne:  jak najszybszy wybór ścieżki zawodowej 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Czubiński</dc:creator>
  <cp:lastModifiedBy>Beata Grzesiak</cp:lastModifiedBy>
  <cp:revision>109</cp:revision>
  <cp:lastPrinted>2024-05-21T11:11:19Z</cp:lastPrinted>
  <dcterms:created xsi:type="dcterms:W3CDTF">2024-02-02T12:47:31Z</dcterms:created>
  <dcterms:modified xsi:type="dcterms:W3CDTF">2025-12-19T10:48:56Z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