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0" r:id="rId3"/>
    <p:sldId id="261" r:id="rId4"/>
    <p:sldId id="264" r:id="rId5"/>
    <p:sldId id="265" r:id="rId6"/>
    <p:sldId id="266" r:id="rId7"/>
    <p:sldId id="267" r:id="rId8"/>
    <p:sldId id="269" r:id="rId9"/>
    <p:sldId id="270" r:id="rId10"/>
    <p:sldId id="271" r:id="rId11"/>
    <p:sldId id="272" r:id="rId12"/>
    <p:sldId id="273" r:id="rId13"/>
    <p:sldId id="274" r:id="rId14"/>
    <p:sldId id="275" r:id="rId15"/>
    <p:sldId id="276" r:id="rId16"/>
    <p:sldId id="277" r:id="rId17"/>
    <p:sldId id="278" r:id="rId18"/>
    <p:sldId id="280" r:id="rId19"/>
    <p:sldId id="281" r:id="rId20"/>
    <p:sldId id="282" r:id="rId21"/>
    <p:sldId id="283" r:id="rId22"/>
    <p:sldId id="284" r:id="rId23"/>
    <p:sldId id="285" r:id="rId24"/>
    <p:sldId id="286" r:id="rId25"/>
    <p:sldId id="287" r:id="rId26"/>
    <p:sldId id="288" r:id="rId27"/>
    <p:sldId id="289" r:id="rId28"/>
    <p:sldId id="291" r:id="rId29"/>
    <p:sldId id="292" r:id="rId30"/>
    <p:sldId id="293" r:id="rId31"/>
    <p:sldId id="294" r:id="rId32"/>
    <p:sldId id="295" r:id="rId33"/>
    <p:sldId id="296" r:id="rId34"/>
    <p:sldId id="297" r:id="rId35"/>
    <p:sldId id="298" r:id="rId36"/>
    <p:sldId id="299" r:id="rId37"/>
    <p:sldId id="300" r:id="rId38"/>
    <p:sldId id="302" r:id="rId39"/>
    <p:sldId id="303" r:id="rId40"/>
    <p:sldId id="304" r:id="rId41"/>
    <p:sldId id="305" r:id="rId42"/>
    <p:sldId id="259" r:id="rId43"/>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F386FA-FA3F-4032-A51C-D595F9C1437A}" v="7" dt="2025-11-19T20:24:50.4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0556533-603B-D2B2-14BF-9A91F8AB233A}"/>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89685A0B-B449-1CFA-A52D-4912C05EED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8651B062-0784-F5F5-72A5-244A8F2C6D9A}"/>
              </a:ext>
            </a:extLst>
          </p:cNvPr>
          <p:cNvSpPr>
            <a:spLocks noGrp="1"/>
          </p:cNvSpPr>
          <p:nvPr>
            <p:ph type="dt" sz="half" idx="10"/>
          </p:nvPr>
        </p:nvSpPr>
        <p:spPr/>
        <p:txBody>
          <a:bodyPr/>
          <a:lstStyle/>
          <a:p>
            <a:fld id="{0E0CB88D-B1A3-4A2B-8B35-277EA24F31FC}" type="datetimeFigureOut">
              <a:rPr lang="pl-PL" smtClean="0"/>
              <a:t>2025-12-19</a:t>
            </a:fld>
            <a:endParaRPr lang="pl-PL"/>
          </a:p>
        </p:txBody>
      </p:sp>
      <p:sp>
        <p:nvSpPr>
          <p:cNvPr id="5" name="Symbol zastępczy stopki 4">
            <a:extLst>
              <a:ext uri="{FF2B5EF4-FFF2-40B4-BE49-F238E27FC236}">
                <a16:creationId xmlns:a16="http://schemas.microsoft.com/office/drawing/2014/main" id="{176B254A-A894-F721-830C-EB80345B6039}"/>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8F3B95D1-C6B3-5446-F019-254C72FBB899}"/>
              </a:ext>
            </a:extLst>
          </p:cNvPr>
          <p:cNvSpPr>
            <a:spLocks noGrp="1"/>
          </p:cNvSpPr>
          <p:nvPr>
            <p:ph type="sldNum" sz="quarter" idx="12"/>
          </p:nvPr>
        </p:nvSpPr>
        <p:spPr/>
        <p:txBody>
          <a:bodyPr/>
          <a:lstStyle/>
          <a:p>
            <a:fld id="{E577D83D-667C-4904-BC3D-F19401D080BF}" type="slidenum">
              <a:rPr lang="pl-PL" smtClean="0"/>
              <a:t>‹#›</a:t>
            </a:fld>
            <a:endParaRPr lang="pl-PL"/>
          </a:p>
        </p:txBody>
      </p:sp>
    </p:spTree>
    <p:extLst>
      <p:ext uri="{BB962C8B-B14F-4D97-AF65-F5344CB8AC3E}">
        <p14:creationId xmlns:p14="http://schemas.microsoft.com/office/powerpoint/2010/main" val="4214661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008F870-CC36-BEAA-BBCE-233571B5DE77}"/>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4022A2D6-28FB-DB06-AF20-FB1F11A99A65}"/>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8398A4B1-A5B3-654B-F108-059866BFF4A3}"/>
              </a:ext>
            </a:extLst>
          </p:cNvPr>
          <p:cNvSpPr>
            <a:spLocks noGrp="1"/>
          </p:cNvSpPr>
          <p:nvPr>
            <p:ph type="dt" sz="half" idx="10"/>
          </p:nvPr>
        </p:nvSpPr>
        <p:spPr/>
        <p:txBody>
          <a:bodyPr/>
          <a:lstStyle/>
          <a:p>
            <a:fld id="{0E0CB88D-B1A3-4A2B-8B35-277EA24F31FC}" type="datetimeFigureOut">
              <a:rPr lang="pl-PL" smtClean="0"/>
              <a:t>2025-12-19</a:t>
            </a:fld>
            <a:endParaRPr lang="pl-PL"/>
          </a:p>
        </p:txBody>
      </p:sp>
      <p:sp>
        <p:nvSpPr>
          <p:cNvPr id="5" name="Symbol zastępczy stopki 4">
            <a:extLst>
              <a:ext uri="{FF2B5EF4-FFF2-40B4-BE49-F238E27FC236}">
                <a16:creationId xmlns:a16="http://schemas.microsoft.com/office/drawing/2014/main" id="{F164541E-FFB0-9381-8453-9EAA74E7528A}"/>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B3A1EB6-CC60-5F96-1906-FDACAB272AB0}"/>
              </a:ext>
            </a:extLst>
          </p:cNvPr>
          <p:cNvSpPr>
            <a:spLocks noGrp="1"/>
          </p:cNvSpPr>
          <p:nvPr>
            <p:ph type="sldNum" sz="quarter" idx="12"/>
          </p:nvPr>
        </p:nvSpPr>
        <p:spPr/>
        <p:txBody>
          <a:bodyPr/>
          <a:lstStyle/>
          <a:p>
            <a:fld id="{E577D83D-667C-4904-BC3D-F19401D080BF}" type="slidenum">
              <a:rPr lang="pl-PL" smtClean="0"/>
              <a:t>‹#›</a:t>
            </a:fld>
            <a:endParaRPr lang="pl-PL"/>
          </a:p>
        </p:txBody>
      </p:sp>
    </p:spTree>
    <p:extLst>
      <p:ext uri="{BB962C8B-B14F-4D97-AF65-F5344CB8AC3E}">
        <p14:creationId xmlns:p14="http://schemas.microsoft.com/office/powerpoint/2010/main" val="1462710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7C41739-6AA5-A031-520F-359BFF5AF718}"/>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BB7EB05A-0DC5-A63E-9EDC-0071D0D116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74B6FC96-6D0D-D67B-3AEB-DFF4B69D81DE}"/>
              </a:ext>
            </a:extLst>
          </p:cNvPr>
          <p:cNvSpPr>
            <a:spLocks noGrp="1"/>
          </p:cNvSpPr>
          <p:nvPr>
            <p:ph type="dt" sz="half" idx="10"/>
          </p:nvPr>
        </p:nvSpPr>
        <p:spPr/>
        <p:txBody>
          <a:bodyPr/>
          <a:lstStyle/>
          <a:p>
            <a:fld id="{0E0CB88D-B1A3-4A2B-8B35-277EA24F31FC}" type="datetimeFigureOut">
              <a:rPr lang="pl-PL" smtClean="0"/>
              <a:t>2025-12-19</a:t>
            </a:fld>
            <a:endParaRPr lang="pl-PL"/>
          </a:p>
        </p:txBody>
      </p:sp>
      <p:sp>
        <p:nvSpPr>
          <p:cNvPr id="5" name="Symbol zastępczy stopki 4">
            <a:extLst>
              <a:ext uri="{FF2B5EF4-FFF2-40B4-BE49-F238E27FC236}">
                <a16:creationId xmlns:a16="http://schemas.microsoft.com/office/drawing/2014/main" id="{BB0C4C08-F929-D3FD-6006-35318D955BA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F9943B3A-D740-EFAB-470B-FED2F4CBCF2D}"/>
              </a:ext>
            </a:extLst>
          </p:cNvPr>
          <p:cNvSpPr>
            <a:spLocks noGrp="1"/>
          </p:cNvSpPr>
          <p:nvPr>
            <p:ph type="sldNum" sz="quarter" idx="12"/>
          </p:nvPr>
        </p:nvSpPr>
        <p:spPr/>
        <p:txBody>
          <a:bodyPr/>
          <a:lstStyle/>
          <a:p>
            <a:fld id="{E577D83D-667C-4904-BC3D-F19401D080BF}" type="slidenum">
              <a:rPr lang="pl-PL" smtClean="0"/>
              <a:t>‹#›</a:t>
            </a:fld>
            <a:endParaRPr lang="pl-PL"/>
          </a:p>
        </p:txBody>
      </p:sp>
    </p:spTree>
    <p:extLst>
      <p:ext uri="{BB962C8B-B14F-4D97-AF65-F5344CB8AC3E}">
        <p14:creationId xmlns:p14="http://schemas.microsoft.com/office/powerpoint/2010/main" val="1010491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3B404E1-066A-BEB8-5E8C-81E8DE3A1CA4}"/>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B2E7CD41-714A-D773-B801-C22F13DB580F}"/>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B42D256F-0F33-4AC9-70B0-37519BC44229}"/>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7B2C0022-D70B-27BD-D4F7-3BB169FEAF18}"/>
              </a:ext>
            </a:extLst>
          </p:cNvPr>
          <p:cNvSpPr>
            <a:spLocks noGrp="1"/>
          </p:cNvSpPr>
          <p:nvPr>
            <p:ph type="dt" sz="half" idx="10"/>
          </p:nvPr>
        </p:nvSpPr>
        <p:spPr/>
        <p:txBody>
          <a:bodyPr/>
          <a:lstStyle/>
          <a:p>
            <a:fld id="{0E0CB88D-B1A3-4A2B-8B35-277EA24F31FC}" type="datetimeFigureOut">
              <a:rPr lang="pl-PL" smtClean="0"/>
              <a:t>2025-12-19</a:t>
            </a:fld>
            <a:endParaRPr lang="pl-PL"/>
          </a:p>
        </p:txBody>
      </p:sp>
      <p:sp>
        <p:nvSpPr>
          <p:cNvPr id="6" name="Symbol zastępczy stopki 5">
            <a:extLst>
              <a:ext uri="{FF2B5EF4-FFF2-40B4-BE49-F238E27FC236}">
                <a16:creationId xmlns:a16="http://schemas.microsoft.com/office/drawing/2014/main" id="{4061B9A5-5F4D-4694-4D4F-0C806489FA3A}"/>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74F2DF3F-2A57-07C3-DE7F-2815458B53E1}"/>
              </a:ext>
            </a:extLst>
          </p:cNvPr>
          <p:cNvSpPr>
            <a:spLocks noGrp="1"/>
          </p:cNvSpPr>
          <p:nvPr>
            <p:ph type="sldNum" sz="quarter" idx="12"/>
          </p:nvPr>
        </p:nvSpPr>
        <p:spPr/>
        <p:txBody>
          <a:bodyPr/>
          <a:lstStyle/>
          <a:p>
            <a:fld id="{E577D83D-667C-4904-BC3D-F19401D080BF}" type="slidenum">
              <a:rPr lang="pl-PL" smtClean="0"/>
              <a:t>‹#›</a:t>
            </a:fld>
            <a:endParaRPr lang="pl-PL"/>
          </a:p>
        </p:txBody>
      </p:sp>
    </p:spTree>
    <p:extLst>
      <p:ext uri="{BB962C8B-B14F-4D97-AF65-F5344CB8AC3E}">
        <p14:creationId xmlns:p14="http://schemas.microsoft.com/office/powerpoint/2010/main" val="863667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E0BA753-70A8-6C2D-419D-9DC3801605CE}"/>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76F10B66-FF7A-AEF5-1FF3-D6FA6D8AB9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9B46BE46-475C-FA2C-0FAD-F72FE95D5443}"/>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3EC1232E-5CCB-4366-91ED-DC4B11DBE9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4161D5C1-7E80-E436-CE1C-A42171FECD8C}"/>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9E071E5E-35D5-4BF7-9DEB-4B348B1ACE7F}"/>
              </a:ext>
            </a:extLst>
          </p:cNvPr>
          <p:cNvSpPr>
            <a:spLocks noGrp="1"/>
          </p:cNvSpPr>
          <p:nvPr>
            <p:ph type="dt" sz="half" idx="10"/>
          </p:nvPr>
        </p:nvSpPr>
        <p:spPr/>
        <p:txBody>
          <a:bodyPr/>
          <a:lstStyle/>
          <a:p>
            <a:fld id="{0E0CB88D-B1A3-4A2B-8B35-277EA24F31FC}" type="datetimeFigureOut">
              <a:rPr lang="pl-PL" smtClean="0"/>
              <a:t>2025-12-19</a:t>
            </a:fld>
            <a:endParaRPr lang="pl-PL"/>
          </a:p>
        </p:txBody>
      </p:sp>
      <p:sp>
        <p:nvSpPr>
          <p:cNvPr id="8" name="Symbol zastępczy stopki 7">
            <a:extLst>
              <a:ext uri="{FF2B5EF4-FFF2-40B4-BE49-F238E27FC236}">
                <a16:creationId xmlns:a16="http://schemas.microsoft.com/office/drawing/2014/main" id="{42896C95-8EDD-D8A1-7399-6CBEB53EF859}"/>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BA629A6F-49DE-8059-C562-5D77FCEF8929}"/>
              </a:ext>
            </a:extLst>
          </p:cNvPr>
          <p:cNvSpPr>
            <a:spLocks noGrp="1"/>
          </p:cNvSpPr>
          <p:nvPr>
            <p:ph type="sldNum" sz="quarter" idx="12"/>
          </p:nvPr>
        </p:nvSpPr>
        <p:spPr/>
        <p:txBody>
          <a:bodyPr/>
          <a:lstStyle/>
          <a:p>
            <a:fld id="{E577D83D-667C-4904-BC3D-F19401D080BF}" type="slidenum">
              <a:rPr lang="pl-PL" smtClean="0"/>
              <a:t>‹#›</a:t>
            </a:fld>
            <a:endParaRPr lang="pl-PL"/>
          </a:p>
        </p:txBody>
      </p:sp>
    </p:spTree>
    <p:extLst>
      <p:ext uri="{BB962C8B-B14F-4D97-AF65-F5344CB8AC3E}">
        <p14:creationId xmlns:p14="http://schemas.microsoft.com/office/powerpoint/2010/main" val="1654837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1DDA2A2-C436-4300-9A6A-FC3BFF9F9167}"/>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5E36A387-A6AA-DFB0-6B92-35C2C24B850A}"/>
              </a:ext>
            </a:extLst>
          </p:cNvPr>
          <p:cNvSpPr>
            <a:spLocks noGrp="1"/>
          </p:cNvSpPr>
          <p:nvPr>
            <p:ph type="dt" sz="half" idx="10"/>
          </p:nvPr>
        </p:nvSpPr>
        <p:spPr/>
        <p:txBody>
          <a:bodyPr/>
          <a:lstStyle/>
          <a:p>
            <a:fld id="{0E0CB88D-B1A3-4A2B-8B35-277EA24F31FC}" type="datetimeFigureOut">
              <a:rPr lang="pl-PL" smtClean="0"/>
              <a:t>2025-12-19</a:t>
            </a:fld>
            <a:endParaRPr lang="pl-PL"/>
          </a:p>
        </p:txBody>
      </p:sp>
      <p:sp>
        <p:nvSpPr>
          <p:cNvPr id="4" name="Symbol zastępczy stopki 3">
            <a:extLst>
              <a:ext uri="{FF2B5EF4-FFF2-40B4-BE49-F238E27FC236}">
                <a16:creationId xmlns:a16="http://schemas.microsoft.com/office/drawing/2014/main" id="{A282E708-677C-D3DB-1525-481B0C86C43C}"/>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517627B0-B142-8909-4866-B728C360B5C6}"/>
              </a:ext>
            </a:extLst>
          </p:cNvPr>
          <p:cNvSpPr>
            <a:spLocks noGrp="1"/>
          </p:cNvSpPr>
          <p:nvPr>
            <p:ph type="sldNum" sz="quarter" idx="12"/>
          </p:nvPr>
        </p:nvSpPr>
        <p:spPr/>
        <p:txBody>
          <a:bodyPr/>
          <a:lstStyle/>
          <a:p>
            <a:fld id="{E577D83D-667C-4904-BC3D-F19401D080BF}" type="slidenum">
              <a:rPr lang="pl-PL" smtClean="0"/>
              <a:t>‹#›</a:t>
            </a:fld>
            <a:endParaRPr lang="pl-PL"/>
          </a:p>
        </p:txBody>
      </p:sp>
    </p:spTree>
    <p:extLst>
      <p:ext uri="{BB962C8B-B14F-4D97-AF65-F5344CB8AC3E}">
        <p14:creationId xmlns:p14="http://schemas.microsoft.com/office/powerpoint/2010/main" val="1271549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087B9887-CA1F-F6B9-5DDC-29527039D0CA}"/>
              </a:ext>
            </a:extLst>
          </p:cNvPr>
          <p:cNvSpPr>
            <a:spLocks noGrp="1"/>
          </p:cNvSpPr>
          <p:nvPr>
            <p:ph type="dt" sz="half" idx="10"/>
          </p:nvPr>
        </p:nvSpPr>
        <p:spPr/>
        <p:txBody>
          <a:bodyPr/>
          <a:lstStyle/>
          <a:p>
            <a:fld id="{0E0CB88D-B1A3-4A2B-8B35-277EA24F31FC}" type="datetimeFigureOut">
              <a:rPr lang="pl-PL" smtClean="0"/>
              <a:t>2025-12-19</a:t>
            </a:fld>
            <a:endParaRPr lang="pl-PL"/>
          </a:p>
        </p:txBody>
      </p:sp>
      <p:sp>
        <p:nvSpPr>
          <p:cNvPr id="3" name="Symbol zastępczy stopki 2">
            <a:extLst>
              <a:ext uri="{FF2B5EF4-FFF2-40B4-BE49-F238E27FC236}">
                <a16:creationId xmlns:a16="http://schemas.microsoft.com/office/drawing/2014/main" id="{F81D81F3-F249-D66A-ABE6-B633F8667A39}"/>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20BADA01-ADBD-19A6-A890-9CB193B991F8}"/>
              </a:ext>
            </a:extLst>
          </p:cNvPr>
          <p:cNvSpPr>
            <a:spLocks noGrp="1"/>
          </p:cNvSpPr>
          <p:nvPr>
            <p:ph type="sldNum" sz="quarter" idx="12"/>
          </p:nvPr>
        </p:nvSpPr>
        <p:spPr/>
        <p:txBody>
          <a:bodyPr/>
          <a:lstStyle/>
          <a:p>
            <a:fld id="{E577D83D-667C-4904-BC3D-F19401D080BF}" type="slidenum">
              <a:rPr lang="pl-PL" smtClean="0"/>
              <a:t>‹#›</a:t>
            </a:fld>
            <a:endParaRPr lang="pl-PL"/>
          </a:p>
        </p:txBody>
      </p:sp>
    </p:spTree>
    <p:extLst>
      <p:ext uri="{BB962C8B-B14F-4D97-AF65-F5344CB8AC3E}">
        <p14:creationId xmlns:p14="http://schemas.microsoft.com/office/powerpoint/2010/main" val="3633328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671BCF4-E3B2-7C4D-2CE2-D593C095FABA}"/>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B387E9B5-85D4-9629-AB37-54F1746A56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B9DB1AED-F070-5B23-29DE-2316F37AE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AB2AF0D7-E6BC-416A-F072-79E304943051}"/>
              </a:ext>
            </a:extLst>
          </p:cNvPr>
          <p:cNvSpPr>
            <a:spLocks noGrp="1"/>
          </p:cNvSpPr>
          <p:nvPr>
            <p:ph type="dt" sz="half" idx="10"/>
          </p:nvPr>
        </p:nvSpPr>
        <p:spPr/>
        <p:txBody>
          <a:bodyPr/>
          <a:lstStyle/>
          <a:p>
            <a:fld id="{0E0CB88D-B1A3-4A2B-8B35-277EA24F31FC}" type="datetimeFigureOut">
              <a:rPr lang="pl-PL" smtClean="0"/>
              <a:t>2025-12-19</a:t>
            </a:fld>
            <a:endParaRPr lang="pl-PL"/>
          </a:p>
        </p:txBody>
      </p:sp>
      <p:sp>
        <p:nvSpPr>
          <p:cNvPr id="6" name="Symbol zastępczy stopki 5">
            <a:extLst>
              <a:ext uri="{FF2B5EF4-FFF2-40B4-BE49-F238E27FC236}">
                <a16:creationId xmlns:a16="http://schemas.microsoft.com/office/drawing/2014/main" id="{8F22F334-EA1A-4940-8821-443C18E1B02B}"/>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7D79D631-6DF4-F9B3-6C9E-FD277A6C7B73}"/>
              </a:ext>
            </a:extLst>
          </p:cNvPr>
          <p:cNvSpPr>
            <a:spLocks noGrp="1"/>
          </p:cNvSpPr>
          <p:nvPr>
            <p:ph type="sldNum" sz="quarter" idx="12"/>
          </p:nvPr>
        </p:nvSpPr>
        <p:spPr/>
        <p:txBody>
          <a:bodyPr/>
          <a:lstStyle/>
          <a:p>
            <a:fld id="{E577D83D-667C-4904-BC3D-F19401D080BF}" type="slidenum">
              <a:rPr lang="pl-PL" smtClean="0"/>
              <a:t>‹#›</a:t>
            </a:fld>
            <a:endParaRPr lang="pl-PL"/>
          </a:p>
        </p:txBody>
      </p:sp>
    </p:spTree>
    <p:extLst>
      <p:ext uri="{BB962C8B-B14F-4D97-AF65-F5344CB8AC3E}">
        <p14:creationId xmlns:p14="http://schemas.microsoft.com/office/powerpoint/2010/main" val="1190474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59BCFEE-E1CA-325A-212B-B2E164FD29C8}"/>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4D05834C-D52E-2A88-C203-58CC4C1359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D4F23CE1-BFAD-DC6F-6CBF-C8CE0A0B60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57E58FC4-6E99-EA1E-C22E-1BCDCA4134B5}"/>
              </a:ext>
            </a:extLst>
          </p:cNvPr>
          <p:cNvSpPr>
            <a:spLocks noGrp="1"/>
          </p:cNvSpPr>
          <p:nvPr>
            <p:ph type="dt" sz="half" idx="10"/>
          </p:nvPr>
        </p:nvSpPr>
        <p:spPr/>
        <p:txBody>
          <a:bodyPr/>
          <a:lstStyle/>
          <a:p>
            <a:fld id="{0E0CB88D-B1A3-4A2B-8B35-277EA24F31FC}" type="datetimeFigureOut">
              <a:rPr lang="pl-PL" smtClean="0"/>
              <a:t>2025-12-19</a:t>
            </a:fld>
            <a:endParaRPr lang="pl-PL"/>
          </a:p>
        </p:txBody>
      </p:sp>
      <p:sp>
        <p:nvSpPr>
          <p:cNvPr id="6" name="Symbol zastępczy stopki 5">
            <a:extLst>
              <a:ext uri="{FF2B5EF4-FFF2-40B4-BE49-F238E27FC236}">
                <a16:creationId xmlns:a16="http://schemas.microsoft.com/office/drawing/2014/main" id="{1A82672C-218D-4ABE-24CB-AA7FEA6D1AD3}"/>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F392985C-A7A4-F552-AB76-70D468CFDA67}"/>
              </a:ext>
            </a:extLst>
          </p:cNvPr>
          <p:cNvSpPr>
            <a:spLocks noGrp="1"/>
          </p:cNvSpPr>
          <p:nvPr>
            <p:ph type="sldNum" sz="quarter" idx="12"/>
          </p:nvPr>
        </p:nvSpPr>
        <p:spPr/>
        <p:txBody>
          <a:bodyPr/>
          <a:lstStyle/>
          <a:p>
            <a:fld id="{E577D83D-667C-4904-BC3D-F19401D080BF}" type="slidenum">
              <a:rPr lang="pl-PL" smtClean="0"/>
              <a:t>‹#›</a:t>
            </a:fld>
            <a:endParaRPr lang="pl-PL"/>
          </a:p>
        </p:txBody>
      </p:sp>
    </p:spTree>
    <p:extLst>
      <p:ext uri="{BB962C8B-B14F-4D97-AF65-F5344CB8AC3E}">
        <p14:creationId xmlns:p14="http://schemas.microsoft.com/office/powerpoint/2010/main" val="186378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808C656-BEAF-9F4B-078F-AF4A8E48D7B7}"/>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B44E3F6C-0CE4-6723-11D1-34043562DC68}"/>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8E4A9FB1-EC78-2084-F18A-1892C07001D8}"/>
              </a:ext>
            </a:extLst>
          </p:cNvPr>
          <p:cNvSpPr>
            <a:spLocks noGrp="1"/>
          </p:cNvSpPr>
          <p:nvPr>
            <p:ph type="dt" sz="half" idx="10"/>
          </p:nvPr>
        </p:nvSpPr>
        <p:spPr/>
        <p:txBody>
          <a:bodyPr/>
          <a:lstStyle/>
          <a:p>
            <a:fld id="{0E0CB88D-B1A3-4A2B-8B35-277EA24F31FC}" type="datetimeFigureOut">
              <a:rPr lang="pl-PL" smtClean="0"/>
              <a:t>2025-12-19</a:t>
            </a:fld>
            <a:endParaRPr lang="pl-PL"/>
          </a:p>
        </p:txBody>
      </p:sp>
      <p:sp>
        <p:nvSpPr>
          <p:cNvPr id="5" name="Symbol zastępczy stopki 4">
            <a:extLst>
              <a:ext uri="{FF2B5EF4-FFF2-40B4-BE49-F238E27FC236}">
                <a16:creationId xmlns:a16="http://schemas.microsoft.com/office/drawing/2014/main" id="{E5AE48FC-61A7-B16C-8C23-1697D35655C5}"/>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DBAAE270-5587-8D17-24FC-3F4074FAC7CE}"/>
              </a:ext>
            </a:extLst>
          </p:cNvPr>
          <p:cNvSpPr>
            <a:spLocks noGrp="1"/>
          </p:cNvSpPr>
          <p:nvPr>
            <p:ph type="sldNum" sz="quarter" idx="12"/>
          </p:nvPr>
        </p:nvSpPr>
        <p:spPr/>
        <p:txBody>
          <a:bodyPr/>
          <a:lstStyle/>
          <a:p>
            <a:fld id="{E577D83D-667C-4904-BC3D-F19401D080BF}" type="slidenum">
              <a:rPr lang="pl-PL" smtClean="0"/>
              <a:t>‹#›</a:t>
            </a:fld>
            <a:endParaRPr lang="pl-PL"/>
          </a:p>
        </p:txBody>
      </p:sp>
    </p:spTree>
    <p:extLst>
      <p:ext uri="{BB962C8B-B14F-4D97-AF65-F5344CB8AC3E}">
        <p14:creationId xmlns:p14="http://schemas.microsoft.com/office/powerpoint/2010/main" val="3786194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D81142ED-EC5A-E127-B68B-6CB7C8E7C5EA}"/>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96888EC4-A755-58F5-39B8-0E51B6C66898}"/>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5EFF67B2-5D8D-32E9-63B7-AEC42F158A86}"/>
              </a:ext>
            </a:extLst>
          </p:cNvPr>
          <p:cNvSpPr>
            <a:spLocks noGrp="1"/>
          </p:cNvSpPr>
          <p:nvPr>
            <p:ph type="dt" sz="half" idx="10"/>
          </p:nvPr>
        </p:nvSpPr>
        <p:spPr/>
        <p:txBody>
          <a:bodyPr/>
          <a:lstStyle/>
          <a:p>
            <a:fld id="{0E0CB88D-B1A3-4A2B-8B35-277EA24F31FC}" type="datetimeFigureOut">
              <a:rPr lang="pl-PL" smtClean="0"/>
              <a:t>2025-12-19</a:t>
            </a:fld>
            <a:endParaRPr lang="pl-PL"/>
          </a:p>
        </p:txBody>
      </p:sp>
      <p:sp>
        <p:nvSpPr>
          <p:cNvPr id="5" name="Symbol zastępczy stopki 4">
            <a:extLst>
              <a:ext uri="{FF2B5EF4-FFF2-40B4-BE49-F238E27FC236}">
                <a16:creationId xmlns:a16="http://schemas.microsoft.com/office/drawing/2014/main" id="{04DF02AC-FC3C-35CF-D430-DE47328D0D44}"/>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3E281993-76C7-E0E0-AE91-120763F9167A}"/>
              </a:ext>
            </a:extLst>
          </p:cNvPr>
          <p:cNvSpPr>
            <a:spLocks noGrp="1"/>
          </p:cNvSpPr>
          <p:nvPr>
            <p:ph type="sldNum" sz="quarter" idx="12"/>
          </p:nvPr>
        </p:nvSpPr>
        <p:spPr/>
        <p:txBody>
          <a:bodyPr/>
          <a:lstStyle/>
          <a:p>
            <a:fld id="{E577D83D-667C-4904-BC3D-F19401D080BF}" type="slidenum">
              <a:rPr lang="pl-PL" smtClean="0"/>
              <a:t>‹#›</a:t>
            </a:fld>
            <a:endParaRPr lang="pl-PL"/>
          </a:p>
        </p:txBody>
      </p:sp>
    </p:spTree>
    <p:extLst>
      <p:ext uri="{BB962C8B-B14F-4D97-AF65-F5344CB8AC3E}">
        <p14:creationId xmlns:p14="http://schemas.microsoft.com/office/powerpoint/2010/main" val="3378145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F2552069-E557-B6C0-D038-0876CA7E2F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073EC321-BBA8-2ABD-6608-193E22196A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00CC58FB-A52C-C13B-08AC-094D1152AC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0CB88D-B1A3-4A2B-8B35-277EA24F31FC}" type="datetimeFigureOut">
              <a:rPr lang="pl-PL" smtClean="0"/>
              <a:t>2025-12-19</a:t>
            </a:fld>
            <a:endParaRPr lang="pl-PL"/>
          </a:p>
        </p:txBody>
      </p:sp>
      <p:sp>
        <p:nvSpPr>
          <p:cNvPr id="5" name="Symbol zastępczy stopki 4">
            <a:extLst>
              <a:ext uri="{FF2B5EF4-FFF2-40B4-BE49-F238E27FC236}">
                <a16:creationId xmlns:a16="http://schemas.microsoft.com/office/drawing/2014/main" id="{89943048-911F-FBEF-128A-E41DDA1F1B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192A80DA-54A7-B53E-3E7C-F95DCFE8CB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77D83D-667C-4904-BC3D-F19401D080BF}" type="slidenum">
              <a:rPr lang="pl-PL" smtClean="0"/>
              <a:t>‹#›</a:t>
            </a:fld>
            <a:endParaRPr lang="pl-PL"/>
          </a:p>
        </p:txBody>
      </p:sp>
    </p:spTree>
    <p:extLst>
      <p:ext uri="{BB962C8B-B14F-4D97-AF65-F5344CB8AC3E}">
        <p14:creationId xmlns:p14="http://schemas.microsoft.com/office/powerpoint/2010/main" val="3907398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hyperlink" Target="https://creativecommons.org/licenses/by/4.0/deed.pl" TargetMode="Externa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a 11">
            <a:extLst>
              <a:ext uri="{FF2B5EF4-FFF2-40B4-BE49-F238E27FC236}">
                <a16:creationId xmlns:a16="http://schemas.microsoft.com/office/drawing/2014/main" id="{040C5185-EE9F-4004-B36B-5DC219184BC5}"/>
              </a:ext>
            </a:extLst>
          </p:cNvPr>
          <p:cNvGrpSpPr/>
          <p:nvPr/>
        </p:nvGrpSpPr>
        <p:grpSpPr>
          <a:xfrm>
            <a:off x="6227813" y="0"/>
            <a:ext cx="5964187" cy="2098179"/>
            <a:chOff x="6227813" y="0"/>
            <a:chExt cx="5964187" cy="2098179"/>
          </a:xfrm>
        </p:grpSpPr>
        <p:sp>
          <p:nvSpPr>
            <p:cNvPr id="5" name="Prostokąt 4">
              <a:extLst>
                <a:ext uri="{FF2B5EF4-FFF2-40B4-BE49-F238E27FC236}">
                  <a16:creationId xmlns:a16="http://schemas.microsoft.com/office/drawing/2014/main" id="{8AC1354D-EB15-4012-BE61-C56AA921A124}"/>
                </a:ext>
              </a:extLst>
            </p:cNvPr>
            <p:cNvSpPr/>
            <p:nvPr/>
          </p:nvSpPr>
          <p:spPr>
            <a:xfrm>
              <a:off x="7942694" y="0"/>
              <a:ext cx="4249306" cy="1016350"/>
            </a:xfrm>
            <a:prstGeom prst="rect">
              <a:avLst/>
            </a:prstGeom>
            <a:solidFill>
              <a:srgbClr val="C552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6" name="Grupa 5">
              <a:extLst>
                <a:ext uri="{FF2B5EF4-FFF2-40B4-BE49-F238E27FC236}">
                  <a16:creationId xmlns:a16="http://schemas.microsoft.com/office/drawing/2014/main" id="{A8893C89-B497-44D7-9E31-5E376B64F2CE}"/>
                </a:ext>
              </a:extLst>
            </p:cNvPr>
            <p:cNvGrpSpPr>
              <a:grpSpLocks noChangeAspect="1"/>
            </p:cNvGrpSpPr>
            <p:nvPr/>
          </p:nvGrpSpPr>
          <p:grpSpPr>
            <a:xfrm>
              <a:off x="6227813" y="299542"/>
              <a:ext cx="5675694" cy="1798637"/>
              <a:chOff x="1469644" y="187882"/>
              <a:chExt cx="5675694" cy="1798637"/>
            </a:xfrm>
          </p:grpSpPr>
          <p:sp>
            <p:nvSpPr>
              <p:cNvPr id="7" name="Prostokąt 6">
                <a:extLst>
                  <a:ext uri="{FF2B5EF4-FFF2-40B4-BE49-F238E27FC236}">
                    <a16:creationId xmlns:a16="http://schemas.microsoft.com/office/drawing/2014/main" id="{C28A9527-3B4E-428E-9B73-7ECC6AF27961}"/>
                  </a:ext>
                </a:extLst>
              </p:cNvPr>
              <p:cNvSpPr/>
              <p:nvPr/>
            </p:nvSpPr>
            <p:spPr>
              <a:xfrm>
                <a:off x="1469644" y="187882"/>
                <a:ext cx="5675693" cy="1798637"/>
              </a:xfrm>
              <a:prstGeom prst="rect">
                <a:avLst/>
              </a:prstGeom>
              <a:solidFill>
                <a:srgbClr val="A6D3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8" name="Prostokąt 7">
                <a:extLst>
                  <a:ext uri="{FF2B5EF4-FFF2-40B4-BE49-F238E27FC236}">
                    <a16:creationId xmlns:a16="http://schemas.microsoft.com/office/drawing/2014/main" id="{5ED5CD58-6C3F-4D03-A480-5C002AEBFE93}"/>
                  </a:ext>
                </a:extLst>
              </p:cNvPr>
              <p:cNvSpPr/>
              <p:nvPr/>
            </p:nvSpPr>
            <p:spPr>
              <a:xfrm>
                <a:off x="3184525" y="187882"/>
                <a:ext cx="3960813" cy="721248"/>
              </a:xfrm>
              <a:prstGeom prst="rect">
                <a:avLst/>
              </a:prstGeom>
              <a:solidFill>
                <a:srgbClr val="0052A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9" name="Tytuł 1">
                <a:extLst>
                  <a:ext uri="{FF2B5EF4-FFF2-40B4-BE49-F238E27FC236}">
                    <a16:creationId xmlns:a16="http://schemas.microsoft.com/office/drawing/2014/main" id="{FD1DD324-8FFE-42DE-8C0F-1E7AEA7D17CC}"/>
                  </a:ext>
                </a:extLst>
              </p:cNvPr>
              <p:cNvSpPr txBox="1">
                <a:spLocks/>
              </p:cNvSpPr>
              <p:nvPr/>
            </p:nvSpPr>
            <p:spPr>
              <a:xfrm>
                <a:off x="1706282" y="1014637"/>
                <a:ext cx="5202415" cy="863707"/>
              </a:xfrm>
              <a:prstGeom prst="rect">
                <a:avLst/>
              </a:prstGeom>
            </p:spPr>
            <p:txBody>
              <a:bodyPr vert="horz" lIns="0" tIns="0" rIns="0" bIns="0" rtlCol="0" anchor="ctr" anchorCtr="0">
                <a:normAutofit/>
              </a:bodyPr>
              <a:lstStyle>
                <a:lvl1pPr algn="l" defTabSz="1007943" rtl="0" eaLnBrk="1" latinLnBrk="0" hangingPunct="1">
                  <a:lnSpc>
                    <a:spcPts val="3500"/>
                  </a:lnSpc>
                  <a:spcBef>
                    <a:spcPct val="0"/>
                  </a:spcBef>
                  <a:buNone/>
                  <a:defRPr sz="2800" b="1" kern="1200">
                    <a:solidFill>
                      <a:schemeClr val="tx2"/>
                    </a:solidFill>
                    <a:latin typeface="Open Sans" pitchFamily="2" charset="0"/>
                    <a:ea typeface="Open Sans" pitchFamily="2" charset="0"/>
                    <a:cs typeface="Open Sans" pitchFamily="2" charset="0"/>
                  </a:defRPr>
                </a:lvl1pPr>
              </a:lstStyle>
              <a:p>
                <a:pPr lvl="0" algn="ctr">
                  <a:defRPr/>
                </a:pPr>
                <a:r>
                  <a:rPr lang="pl-PL" dirty="0">
                    <a:solidFill>
                      <a:srgbClr val="002073"/>
                    </a:solidFill>
                  </a:rPr>
                  <a:t>dla Rozwoju Społecznego</a:t>
                </a:r>
                <a:endParaRPr kumimoji="0" lang="pl-PL" sz="2800" b="1" i="0" u="none" strike="noStrike" kern="1200" cap="none" spc="0" normalizeH="0" baseline="0" noProof="0" dirty="0">
                  <a:ln>
                    <a:noFill/>
                  </a:ln>
                  <a:solidFill>
                    <a:srgbClr val="002073"/>
                  </a:solidFill>
                  <a:effectLst/>
                  <a:uLnTx/>
                  <a:uFillTx/>
                </a:endParaRPr>
              </a:p>
            </p:txBody>
          </p:sp>
          <p:sp>
            <p:nvSpPr>
              <p:cNvPr id="10" name="Tytuł 1">
                <a:extLst>
                  <a:ext uri="{FF2B5EF4-FFF2-40B4-BE49-F238E27FC236}">
                    <a16:creationId xmlns:a16="http://schemas.microsoft.com/office/drawing/2014/main" id="{EB5C9E51-FC00-41B1-B1C0-28E7AAB81DB7}"/>
                  </a:ext>
                </a:extLst>
              </p:cNvPr>
              <p:cNvSpPr txBox="1">
                <a:spLocks/>
              </p:cNvSpPr>
              <p:nvPr/>
            </p:nvSpPr>
            <p:spPr>
              <a:xfrm>
                <a:off x="4447245" y="267254"/>
                <a:ext cx="2545742" cy="432048"/>
              </a:xfrm>
              <a:prstGeom prst="rect">
                <a:avLst/>
              </a:prstGeom>
            </p:spPr>
            <p:txBody>
              <a:bodyPr vert="horz" lIns="0" tIns="0" rIns="0" bIns="0" rtlCol="0" anchor="t" anchorCtr="0">
                <a:normAutofit/>
              </a:bodyPr>
              <a:lstStyle>
                <a:lvl1pPr algn="l" defTabSz="1007943" rtl="0" eaLnBrk="1" latinLnBrk="0" hangingPunct="1">
                  <a:lnSpc>
                    <a:spcPts val="3500"/>
                  </a:lnSpc>
                  <a:spcBef>
                    <a:spcPct val="0"/>
                  </a:spcBef>
                  <a:buNone/>
                  <a:defRPr sz="2800" b="1" kern="1200">
                    <a:solidFill>
                      <a:schemeClr val="tx2"/>
                    </a:solidFill>
                    <a:latin typeface="Open Sans" pitchFamily="2" charset="0"/>
                    <a:ea typeface="Open Sans" pitchFamily="2" charset="0"/>
                    <a:cs typeface="Open Sans" pitchFamily="2" charset="0"/>
                  </a:defRPr>
                </a:lvl1pPr>
              </a:lstStyle>
              <a:p>
                <a:pPr marL="0" marR="0" lvl="0" indent="0" algn="l" defTabSz="1007943" rtl="0" eaLnBrk="1" fontAlgn="auto" latinLnBrk="0" hangingPunct="1">
                  <a:lnSpc>
                    <a:spcPts val="3500"/>
                  </a:lnSpc>
                  <a:spcBef>
                    <a:spcPct val="0"/>
                  </a:spcBef>
                  <a:spcAft>
                    <a:spcPts val="0"/>
                  </a:spcAft>
                  <a:buClrTx/>
                  <a:buSzTx/>
                  <a:buFontTx/>
                  <a:buNone/>
                  <a:tabLst/>
                  <a:defRPr/>
                </a:pPr>
                <a:r>
                  <a:rPr kumimoji="0" lang="pl-PL" sz="1400" b="1" i="0" u="none" strike="noStrike" kern="1200" cap="none" spc="20" normalizeH="0" baseline="0" noProof="0" dirty="0">
                    <a:ln>
                      <a:noFill/>
                    </a:ln>
                    <a:solidFill>
                      <a:srgbClr val="FFFFFF"/>
                    </a:solidFill>
                    <a:effectLst/>
                    <a:uLnTx/>
                    <a:uFillTx/>
                  </a:rPr>
                  <a:t>Fundusze Europejskie</a:t>
                </a:r>
              </a:p>
            </p:txBody>
          </p:sp>
        </p:grpSp>
        <p:pic>
          <p:nvPicPr>
            <p:cNvPr id="3" name="Obraz 2">
              <a:extLst>
                <a:ext uri="{FF2B5EF4-FFF2-40B4-BE49-F238E27FC236}">
                  <a16:creationId xmlns:a16="http://schemas.microsoft.com/office/drawing/2014/main" id="{C728A1A6-2F13-4BF3-B09B-8B1ABC8801F3}"/>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942693" y="296350"/>
              <a:ext cx="1079492" cy="720000"/>
            </a:xfrm>
            <a:prstGeom prst="rect">
              <a:avLst/>
            </a:prstGeom>
          </p:spPr>
        </p:pic>
      </p:grpSp>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p:cNvSpPr>
            <a:spLocks noGrp="1"/>
          </p:cNvSpPr>
          <p:nvPr>
            <p:ph type="ctrTitle"/>
          </p:nvPr>
        </p:nvSpPr>
        <p:spPr>
          <a:xfrm>
            <a:off x="1524000" y="2611014"/>
            <a:ext cx="9144000" cy="1004765"/>
          </a:xfrm>
        </p:spPr>
        <p:txBody>
          <a:bodyPr>
            <a:normAutofit fontScale="90000"/>
          </a:bodyPr>
          <a:lstStyle/>
          <a:p>
            <a:r>
              <a:rPr lang="pl-PL" sz="3600" b="1" dirty="0">
                <a:latin typeface="+mn-lt"/>
                <a:ea typeface="Verdana" panose="020B0604030504040204" pitchFamily="34" charset="0"/>
                <a:cs typeface="Tahoma" panose="020B0604030504040204" pitchFamily="34" charset="0"/>
              </a:rPr>
              <a:t>Zrównoważony Kampus SGGW – </a:t>
            </a:r>
            <a:br>
              <a:rPr lang="pl-PL" sz="3600" b="1" dirty="0">
                <a:latin typeface="+mn-lt"/>
                <a:ea typeface="Verdana" panose="020B0604030504040204" pitchFamily="34" charset="0"/>
                <a:cs typeface="Tahoma" panose="020B0604030504040204" pitchFamily="34" charset="0"/>
              </a:rPr>
            </a:br>
            <a:r>
              <a:rPr lang="pl-PL" sz="3600" b="1" dirty="0">
                <a:latin typeface="+mn-lt"/>
                <a:ea typeface="Verdana" panose="020B0604030504040204" pitchFamily="34" charset="0"/>
                <a:cs typeface="Tahoma" panose="020B0604030504040204" pitchFamily="34" charset="0"/>
              </a:rPr>
              <a:t>- kształcenie na rzecz branż kluczowych</a:t>
            </a:r>
          </a:p>
        </p:txBody>
      </p:sp>
      <p:sp>
        <p:nvSpPr>
          <p:cNvPr id="4" name="Podtytuł 3"/>
          <p:cNvSpPr>
            <a:spLocks noGrp="1"/>
          </p:cNvSpPr>
          <p:nvPr>
            <p:ph type="subTitle" idx="1"/>
          </p:nvPr>
        </p:nvSpPr>
        <p:spPr>
          <a:xfrm>
            <a:off x="1524000" y="4128615"/>
            <a:ext cx="9144000" cy="1389185"/>
          </a:xfrm>
        </p:spPr>
        <p:txBody>
          <a:bodyPr>
            <a:normAutofit fontScale="25000" lnSpcReduction="20000"/>
          </a:bodyPr>
          <a:lstStyle/>
          <a:p>
            <a:r>
              <a:rPr lang="pl-PL" sz="7200" dirty="0">
                <a:ea typeface="Verdana" panose="020B0604030504040204" pitchFamily="34" charset="0"/>
              </a:rPr>
              <a:t>Projekt współfinansowany z Europejskiego Funduszu Społecznego Plus </a:t>
            </a:r>
          </a:p>
          <a:p>
            <a:r>
              <a:rPr lang="pl-PL" sz="7200" dirty="0">
                <a:ea typeface="Verdana" panose="020B0604030504040204" pitchFamily="34" charset="0"/>
              </a:rPr>
              <a:t>w </a:t>
            </a:r>
            <a:r>
              <a:rPr lang="pl-PL" sz="7200" dirty="0">
                <a:ea typeface="Verdana" panose="020B0604030504040204" pitchFamily="34" charset="0"/>
                <a:cs typeface="Tahoma" panose="020B0604030504040204" pitchFamily="34" charset="0"/>
              </a:rPr>
              <a:t>ramach Programu Fundusze Europejskie dla Rozwoju Społecznego 2021-2027</a:t>
            </a:r>
          </a:p>
          <a:p>
            <a:r>
              <a:rPr lang="pl-PL" sz="7200" dirty="0">
                <a:ea typeface="Verdana" panose="020B0604030504040204" pitchFamily="34" charset="0"/>
                <a:cs typeface="Tahoma" panose="020B0604030504040204" pitchFamily="34" charset="0"/>
              </a:rPr>
              <a:t>Priorytet 1 Umiejętności</a:t>
            </a:r>
          </a:p>
          <a:p>
            <a:r>
              <a:rPr lang="pl-PL" sz="7200" dirty="0">
                <a:ea typeface="Verdana" panose="020B0604030504040204" pitchFamily="34" charset="0"/>
                <a:cs typeface="Tahoma" panose="020B0604030504040204" pitchFamily="34" charset="0"/>
              </a:rPr>
              <a:t>Działanie 01.05 Umiejętności w szkolnictwie wyższym</a:t>
            </a:r>
          </a:p>
          <a:p>
            <a:endParaRPr lang="pl-PL" sz="1200" dirty="0"/>
          </a:p>
        </p:txBody>
      </p:sp>
    </p:spTree>
    <p:extLst>
      <p:ext uri="{BB962C8B-B14F-4D97-AF65-F5344CB8AC3E}">
        <p14:creationId xmlns:p14="http://schemas.microsoft.com/office/powerpoint/2010/main" val="2690554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C1AD8-D4FB-AA82-C5FB-A35064DA960E}"/>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4056D6A1-349C-CC95-3F91-3F4E40BF326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A13060F0-CD74-F918-8847-E461CD4106F6}"/>
              </a:ext>
            </a:extLst>
          </p:cNvPr>
          <p:cNvSpPr txBox="1">
            <a:spLocks/>
          </p:cNvSpPr>
          <p:nvPr/>
        </p:nvSpPr>
        <p:spPr>
          <a:xfrm>
            <a:off x="1676400" y="1085271"/>
            <a:ext cx="9144000" cy="969963"/>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b="1" dirty="0">
                <a:latin typeface="Arial" panose="020B0604020202020204" pitchFamily="34" charset="0"/>
                <a:cs typeface="Arial" panose="020B0604020202020204" pitchFamily="34" charset="0"/>
              </a:rPr>
              <a:t>Stanowisko komputerowe</a:t>
            </a:r>
          </a:p>
        </p:txBody>
      </p:sp>
      <p:sp>
        <p:nvSpPr>
          <p:cNvPr id="3" name="Podtytuł 2">
            <a:extLst>
              <a:ext uri="{FF2B5EF4-FFF2-40B4-BE49-F238E27FC236}">
                <a16:creationId xmlns:a16="http://schemas.microsoft.com/office/drawing/2014/main" id="{0C3C0629-0106-C69A-C78A-CE89F43D31B7}"/>
              </a:ext>
            </a:extLst>
          </p:cNvPr>
          <p:cNvSpPr>
            <a:spLocks noGrp="1"/>
          </p:cNvSpPr>
          <p:nvPr>
            <p:ph type="subTitle" idx="1"/>
          </p:nvPr>
        </p:nvSpPr>
        <p:spPr>
          <a:xfrm>
            <a:off x="3297382" y="3147005"/>
            <a:ext cx="5597236" cy="1655762"/>
          </a:xfrm>
        </p:spPr>
        <p:txBody>
          <a:bodyPr/>
          <a:lstStyle/>
          <a:p>
            <a:r>
              <a:rPr lang="pl-PL" dirty="0">
                <a:latin typeface="Arial" panose="020B0604020202020204" pitchFamily="34" charset="0"/>
                <a:cs typeface="Arial" panose="020B0604020202020204" pitchFamily="34" charset="0"/>
              </a:rPr>
              <a:t>Dr inż. Małgorzata Kunowska-Slósarz</a:t>
            </a:r>
          </a:p>
          <a:p>
            <a:r>
              <a:rPr lang="pl-PL" dirty="0">
                <a:latin typeface="Arial" panose="020B0604020202020204" pitchFamily="34" charset="0"/>
                <a:cs typeface="Arial" panose="020B0604020202020204" pitchFamily="34" charset="0"/>
              </a:rPr>
              <a:t>Instytut Nauk o Zwierzętach</a:t>
            </a:r>
          </a:p>
        </p:txBody>
      </p:sp>
    </p:spTree>
    <p:extLst>
      <p:ext uri="{BB962C8B-B14F-4D97-AF65-F5344CB8AC3E}">
        <p14:creationId xmlns:p14="http://schemas.microsoft.com/office/powerpoint/2010/main" val="3414284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472D0-4B58-8ACD-EFA2-9CE1779B5666}"/>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2BCD48FE-6CF8-31CA-C8F1-9EB3A929EB1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BBA6EE52-3CAC-E08E-0590-68F85D77F572}"/>
              </a:ext>
            </a:extLst>
          </p:cNvPr>
          <p:cNvSpPr txBox="1">
            <a:spLocks/>
          </p:cNvSpPr>
          <p:nvPr/>
        </p:nvSpPr>
        <p:spPr>
          <a:xfrm>
            <a:off x="838200" y="329184"/>
            <a:ext cx="10515600" cy="68484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Praca biurowa</a:t>
            </a:r>
          </a:p>
        </p:txBody>
      </p:sp>
      <p:sp>
        <p:nvSpPr>
          <p:cNvPr id="3" name="Symbol zastępczy zawartości 2">
            <a:extLst>
              <a:ext uri="{FF2B5EF4-FFF2-40B4-BE49-F238E27FC236}">
                <a16:creationId xmlns:a16="http://schemas.microsoft.com/office/drawing/2014/main" id="{3E1CF8AF-146E-4D3F-0ECF-ABBDFEB740A9}"/>
              </a:ext>
            </a:extLst>
          </p:cNvPr>
          <p:cNvSpPr txBox="1">
            <a:spLocks/>
          </p:cNvSpPr>
          <p:nvPr/>
        </p:nvSpPr>
        <p:spPr>
          <a:xfrm>
            <a:off x="1043063" y="1142289"/>
            <a:ext cx="9903691" cy="4634490"/>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lnSpc>
                <a:spcPct val="150000"/>
              </a:lnSpc>
              <a:buFont typeface="Arial" panose="020B0604020202020204" pitchFamily="34" charset="0"/>
              <a:buChar char="•"/>
            </a:pPr>
            <a:r>
              <a:rPr lang="pl-PL" b="1" dirty="0">
                <a:latin typeface="Arial" panose="020B0604020202020204" pitchFamily="34" charset="0"/>
                <a:cs typeface="Arial" panose="020B0604020202020204" pitchFamily="34" charset="0"/>
              </a:rPr>
              <a:t>proste rutynowe prace</a:t>
            </a:r>
            <a:r>
              <a:rPr lang="pl-PL" dirty="0">
                <a:latin typeface="Arial" panose="020B0604020202020204" pitchFamily="34" charset="0"/>
                <a:cs typeface="Arial" panose="020B0604020202020204" pitchFamily="34" charset="0"/>
              </a:rPr>
              <a:t>, </a:t>
            </a:r>
          </a:p>
          <a:p>
            <a:pPr marL="342900" indent="-342900" algn="just">
              <a:lnSpc>
                <a:spcPct val="150000"/>
              </a:lnSpc>
              <a:buFont typeface="Arial" panose="020B0604020202020204" pitchFamily="34" charset="0"/>
              <a:buChar char="•"/>
            </a:pPr>
            <a:r>
              <a:rPr lang="pl-PL" b="1" dirty="0">
                <a:latin typeface="Arial" panose="020B0604020202020204" pitchFamily="34" charset="0"/>
                <a:cs typeface="Arial" panose="020B0604020202020204" pitchFamily="34" charset="0"/>
              </a:rPr>
              <a:t>prace twórcze</a:t>
            </a:r>
          </a:p>
          <a:p>
            <a:pPr algn="just">
              <a:lnSpc>
                <a:spcPct val="150000"/>
              </a:lnSpc>
            </a:pPr>
            <a:r>
              <a:rPr lang="pl-PL" dirty="0">
                <a:latin typeface="Arial" panose="020B0604020202020204" pitchFamily="34" charset="0"/>
                <a:cs typeface="Arial" panose="020B0604020202020204" pitchFamily="34" charset="0"/>
              </a:rPr>
              <a:t>Banki, giełdy, firmy ubezpieczeniowe, prawnicze, notarialne, podatkowe, doradcze, informatyczne, administracji państwowej itp. </a:t>
            </a:r>
          </a:p>
          <a:p>
            <a:pPr algn="just">
              <a:lnSpc>
                <a:spcPct val="150000"/>
              </a:lnSpc>
            </a:pPr>
            <a:r>
              <a:rPr lang="pl-PL" dirty="0">
                <a:latin typeface="Arial" panose="020B0604020202020204" pitchFamily="34" charset="0"/>
                <a:cs typeface="Arial" panose="020B0604020202020204" pitchFamily="34" charset="0"/>
              </a:rPr>
              <a:t>Cechą charakterystyczną pracy biurowej jest jej </a:t>
            </a:r>
            <a:r>
              <a:rPr lang="pl-PL" b="1" dirty="0">
                <a:latin typeface="Arial" panose="020B0604020202020204" pitchFamily="34" charset="0"/>
                <a:cs typeface="Arial" panose="020B0604020202020204" pitchFamily="34" charset="0"/>
              </a:rPr>
              <a:t>niematerialny produkt</a:t>
            </a:r>
            <a:r>
              <a:rPr lang="pl-PL" dirty="0">
                <a:latin typeface="Arial" panose="020B0604020202020204" pitchFamily="34" charset="0"/>
                <a:cs typeface="Arial" panose="020B0604020202020204" pitchFamily="34" charset="0"/>
              </a:rPr>
              <a:t>, który powstaje w procesie zbierania i przetwarzania informacji. Zbieranie i przetwarzanie informacji jest podstawą różnego typu zarządzeń, decyzji czy prognoz.</a:t>
            </a:r>
          </a:p>
        </p:txBody>
      </p:sp>
    </p:spTree>
    <p:extLst>
      <p:ext uri="{BB962C8B-B14F-4D97-AF65-F5344CB8AC3E}">
        <p14:creationId xmlns:p14="http://schemas.microsoft.com/office/powerpoint/2010/main" val="1492128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76761-6874-2113-52A7-1A69DFFF5D7E}"/>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0AB685C0-D974-6318-893D-84F48BB9844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Symbol zastępczy zawartości 2">
            <a:extLst>
              <a:ext uri="{FF2B5EF4-FFF2-40B4-BE49-F238E27FC236}">
                <a16:creationId xmlns:a16="http://schemas.microsoft.com/office/drawing/2014/main" id="{EF7F96D2-E859-04BA-0711-E022DA996B0F}"/>
              </a:ext>
            </a:extLst>
          </p:cNvPr>
          <p:cNvSpPr txBox="1">
            <a:spLocks/>
          </p:cNvSpPr>
          <p:nvPr/>
        </p:nvSpPr>
        <p:spPr>
          <a:xfrm>
            <a:off x="902208" y="1110995"/>
            <a:ext cx="10515600" cy="4636009"/>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latin typeface="Arial" panose="020B0604020202020204" pitchFamily="34" charset="0"/>
                <a:cs typeface="Arial" panose="020B0604020202020204" pitchFamily="34" charset="0"/>
              </a:rPr>
              <a:t>wszystkie prace biurowe  - </a:t>
            </a:r>
            <a:r>
              <a:rPr lang="pl-PL" b="1" dirty="0">
                <a:latin typeface="Arial" panose="020B0604020202020204" pitchFamily="34" charset="0"/>
                <a:cs typeface="Arial" panose="020B0604020202020204" pitchFamily="34" charset="0"/>
              </a:rPr>
              <a:t>prace umysłowe</a:t>
            </a:r>
            <a:r>
              <a:rPr lang="pl-PL" dirty="0">
                <a:latin typeface="Arial" panose="020B0604020202020204" pitchFamily="34" charset="0"/>
                <a:cs typeface="Arial" panose="020B0604020202020204" pitchFamily="34" charset="0"/>
              </a:rPr>
              <a:t>, wykonywane w pozycji siedzącej.</a:t>
            </a:r>
          </a:p>
          <a:p>
            <a:pPr algn="just">
              <a:lnSpc>
                <a:spcPct val="150000"/>
              </a:lnSpc>
            </a:pPr>
            <a:r>
              <a:rPr lang="pl-PL" dirty="0">
                <a:latin typeface="Arial" panose="020B0604020202020204" pitchFamily="34" charset="0"/>
                <a:cs typeface="Arial" panose="020B0604020202020204" pitchFamily="34" charset="0"/>
              </a:rPr>
              <a:t>Pozycja ta daje dobrą stabilizację dla precyzyjnej pracy rąk, skutkuje niewielkim kosztem energetycznym wykonywanych czynności, gdyż nie angażuje dużych grup mięśni. </a:t>
            </a:r>
            <a:r>
              <a:rPr lang="pl-PL" b="1" dirty="0">
                <a:latin typeface="Arial" panose="020B0604020202020204" pitchFamily="34" charset="0"/>
                <a:cs typeface="Arial" panose="020B0604020202020204" pitchFamily="34" charset="0"/>
              </a:rPr>
              <a:t>W tym kontekście praca biurowa jest określana jako lekka</a:t>
            </a:r>
            <a:r>
              <a:rPr lang="pl-PL" dirty="0">
                <a:latin typeface="Arial" panose="020B0604020202020204" pitchFamily="34" charset="0"/>
                <a:cs typeface="Arial" panose="020B0604020202020204" pitchFamily="34" charset="0"/>
              </a:rPr>
              <a:t>. Jednak praca ta zwłaszcza wykonywana w nieodpowiednich warunkach, może stać się źródłem wielu uciążliwości prowadzących do pogorszenia stanu zdrowia i ogólnej kondycji fizycznej lub psychicznej pracownika, a w konsekwencji również znacznego spadku wydajności pracy.</a:t>
            </a:r>
          </a:p>
        </p:txBody>
      </p:sp>
      <p:sp>
        <p:nvSpPr>
          <p:cNvPr id="3" name="Tytuł 1">
            <a:extLst>
              <a:ext uri="{FF2B5EF4-FFF2-40B4-BE49-F238E27FC236}">
                <a16:creationId xmlns:a16="http://schemas.microsoft.com/office/drawing/2014/main" id="{D50F79ED-0D94-34E6-8582-781127CC79E8}"/>
              </a:ext>
            </a:extLst>
          </p:cNvPr>
          <p:cNvSpPr txBox="1">
            <a:spLocks/>
          </p:cNvSpPr>
          <p:nvPr/>
        </p:nvSpPr>
        <p:spPr>
          <a:xfrm>
            <a:off x="838200" y="329184"/>
            <a:ext cx="10515600" cy="68484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Praca biurowa</a:t>
            </a:r>
          </a:p>
        </p:txBody>
      </p:sp>
    </p:spTree>
    <p:extLst>
      <p:ext uri="{BB962C8B-B14F-4D97-AF65-F5344CB8AC3E}">
        <p14:creationId xmlns:p14="http://schemas.microsoft.com/office/powerpoint/2010/main" val="3217953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93170-8D27-4DBB-D7D6-C31CEFDA0624}"/>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CE74713B-C15A-50C3-B48D-6609D0D2515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9B9C7437-0D8A-3150-2943-D1F5EC4A71F5}"/>
              </a:ext>
            </a:extLst>
          </p:cNvPr>
          <p:cNvSpPr txBox="1">
            <a:spLocks/>
          </p:cNvSpPr>
          <p:nvPr/>
        </p:nvSpPr>
        <p:spPr>
          <a:xfrm>
            <a:off x="838200" y="941832"/>
            <a:ext cx="10515600" cy="4187952"/>
          </a:xfrm>
          <a:prstGeom prst="rect">
            <a:avLst/>
          </a:prstGeom>
        </p:spPr>
        <p:txBody>
          <a:bodyPr vert="horz" lIns="91440" tIns="45720" rIns="91440" bIns="45720" rtlCol="0" anchor="b">
            <a:normAutofit fontScale="8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220000"/>
              </a:lnSpc>
            </a:pPr>
            <a:r>
              <a:rPr lang="pl-PL" sz="4000" b="1" dirty="0">
                <a:latin typeface="Arial" panose="020B0604020202020204" pitchFamily="34" charset="0"/>
                <a:cs typeface="Arial" panose="020B0604020202020204" pitchFamily="34" charset="0"/>
              </a:rPr>
              <a:t>Ergonomia w pracy – </a:t>
            </a:r>
            <a:br>
              <a:rPr lang="pl-PL" sz="4000" b="1" dirty="0">
                <a:latin typeface="Arial" panose="020B0604020202020204" pitchFamily="34" charset="0"/>
                <a:cs typeface="Arial" panose="020B0604020202020204" pitchFamily="34" charset="0"/>
              </a:rPr>
            </a:br>
            <a:r>
              <a:rPr lang="pl-PL" sz="4000" b="1" dirty="0">
                <a:latin typeface="Arial" panose="020B0604020202020204" pitchFamily="34" charset="0"/>
                <a:cs typeface="Arial" panose="020B0604020202020204" pitchFamily="34" charset="0"/>
              </a:rPr>
              <a:t>obowiązki pracodawcy </a:t>
            </a:r>
          </a:p>
          <a:p>
            <a:pPr>
              <a:lnSpc>
                <a:spcPct val="220000"/>
              </a:lnSpc>
            </a:pPr>
            <a:r>
              <a:rPr lang="pl-PL" sz="4000" b="1" dirty="0">
                <a:latin typeface="Arial" panose="020B0604020202020204" pitchFamily="34" charset="0"/>
                <a:cs typeface="Arial" panose="020B0604020202020204" pitchFamily="34" charset="0"/>
              </a:rPr>
              <a:t>czy </a:t>
            </a:r>
          </a:p>
          <a:p>
            <a:pPr>
              <a:lnSpc>
                <a:spcPct val="220000"/>
              </a:lnSpc>
            </a:pPr>
            <a:r>
              <a:rPr lang="pl-PL" sz="4000" b="1" dirty="0">
                <a:latin typeface="Arial" panose="020B0604020202020204" pitchFamily="34" charset="0"/>
                <a:cs typeface="Arial" panose="020B0604020202020204" pitchFamily="34" charset="0"/>
              </a:rPr>
              <a:t>fanaberie pracownika?</a:t>
            </a:r>
          </a:p>
        </p:txBody>
      </p:sp>
    </p:spTree>
    <p:extLst>
      <p:ext uri="{BB962C8B-B14F-4D97-AF65-F5344CB8AC3E}">
        <p14:creationId xmlns:p14="http://schemas.microsoft.com/office/powerpoint/2010/main" val="3204662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D2CA6-F7A8-5602-B196-69DC30F31D58}"/>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17181290-134D-CD6F-1E07-00D0850E82D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3091E537-68DE-35AA-14D2-F79E95F50E9A}"/>
              </a:ext>
            </a:extLst>
          </p:cNvPr>
          <p:cNvSpPr txBox="1">
            <a:spLocks/>
          </p:cNvSpPr>
          <p:nvPr/>
        </p:nvSpPr>
        <p:spPr>
          <a:xfrm>
            <a:off x="838200" y="-67636"/>
            <a:ext cx="10515600" cy="88145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600" b="1" dirty="0">
                <a:latin typeface="Arial" panose="020B0604020202020204" pitchFamily="34" charset="0"/>
                <a:cs typeface="Arial" panose="020B0604020202020204" pitchFamily="34" charset="0"/>
              </a:rPr>
              <a:t>Skutki obsługi komputera</a:t>
            </a:r>
          </a:p>
        </p:txBody>
      </p:sp>
      <p:sp>
        <p:nvSpPr>
          <p:cNvPr id="3" name="Symbol zastępczy zawartości 2">
            <a:extLst>
              <a:ext uri="{FF2B5EF4-FFF2-40B4-BE49-F238E27FC236}">
                <a16:creationId xmlns:a16="http://schemas.microsoft.com/office/drawing/2014/main" id="{91F7B2FF-F53F-3E50-FC85-200727F0EA0C}"/>
              </a:ext>
            </a:extLst>
          </p:cNvPr>
          <p:cNvSpPr txBox="1">
            <a:spLocks/>
          </p:cNvSpPr>
          <p:nvPr/>
        </p:nvSpPr>
        <p:spPr>
          <a:xfrm>
            <a:off x="838200" y="1042416"/>
            <a:ext cx="10515600" cy="5001767"/>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60000"/>
              </a:lnSpc>
            </a:pPr>
            <a:r>
              <a:rPr lang="pl-PL" b="1" dirty="0"/>
              <a:t>Obciążenie narządu wzroku </a:t>
            </a:r>
            <a:r>
              <a:rPr lang="pl-PL" dirty="0"/>
              <a:t>– zamazywanie obrazu lub czytanego tekstu, pieczenie, zmęczenie, zaczerwienienie i ból oczu, zmiany percepcji barw, bóle i zawroty głowy, światłowstręt i niemożność długiego czytania (dwa ostatnie objawy mają podłoże raczej psychiczne), a nawet zaburzenia żołądkowe czy skurcze mięśni.</a:t>
            </a:r>
          </a:p>
          <a:p>
            <a:pPr algn="just">
              <a:lnSpc>
                <a:spcPct val="160000"/>
              </a:lnSpc>
            </a:pPr>
            <a:r>
              <a:rPr lang="pl-PL" b="1" dirty="0"/>
              <a:t>Obciążenia mięśniowo-szkieletowe - </a:t>
            </a:r>
            <a:r>
              <a:rPr lang="pl-PL" dirty="0"/>
              <a:t>niekorzystne obciążenie kręgosłupa (wzrost ciśnienia krążków), statyczne obciążenie mięśni tułowia i pleców, które sprzyja tworzeniu się nieprawidłowych krzywizn kręgosłupa. Zaburzenia krążenia w obrębie ud mogą wynikać ze zbyt wysokiego siedziska i nieprawidłowo ukształtowanej krawędzi płyty siedziska. </a:t>
            </a:r>
          </a:p>
        </p:txBody>
      </p:sp>
    </p:spTree>
    <p:extLst>
      <p:ext uri="{BB962C8B-B14F-4D97-AF65-F5344CB8AC3E}">
        <p14:creationId xmlns:p14="http://schemas.microsoft.com/office/powerpoint/2010/main" val="2769671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A5A7F-AAB1-4945-64AC-55F5A8772DF6}"/>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B0489C22-A431-463F-6EFF-D13673E8249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Symbol zastępczy zawartości 2">
            <a:extLst>
              <a:ext uri="{FF2B5EF4-FFF2-40B4-BE49-F238E27FC236}">
                <a16:creationId xmlns:a16="http://schemas.microsoft.com/office/drawing/2014/main" id="{96E307D3-A8B9-3D87-EC49-0C985E44C599}"/>
              </a:ext>
            </a:extLst>
          </p:cNvPr>
          <p:cNvSpPr txBox="1">
            <a:spLocks/>
          </p:cNvSpPr>
          <p:nvPr/>
        </p:nvSpPr>
        <p:spPr>
          <a:xfrm>
            <a:off x="838200" y="951738"/>
            <a:ext cx="10515600" cy="478631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b="1" dirty="0">
                <a:latin typeface="Arial" panose="020B0604020202020204" pitchFamily="34" charset="0"/>
                <a:cs typeface="Arial" panose="020B0604020202020204" pitchFamily="34" charset="0"/>
              </a:rPr>
              <a:t>Brak aktywności fizycznej </a:t>
            </a:r>
            <a:r>
              <a:rPr lang="pl-PL" dirty="0">
                <a:latin typeface="Arial" panose="020B0604020202020204" pitchFamily="34" charset="0"/>
                <a:cs typeface="Arial" panose="020B0604020202020204" pitchFamily="34" charset="0"/>
              </a:rPr>
              <a:t>powoduje spowolnienie procesów fizjologicznych - spowolnienie krążenia, spłycenie oddechu może być przyczyną niedotlenienia, przejawiającego się znużeniem, zmniejszeniem wydolności fizycznej i umysłowej.</a:t>
            </a:r>
          </a:p>
          <a:p>
            <a:pPr algn="just">
              <a:lnSpc>
                <a:spcPct val="150000"/>
              </a:lnSpc>
            </a:pPr>
            <a:r>
              <a:rPr lang="pl-PL" b="1" dirty="0">
                <a:latin typeface="Arial" panose="020B0604020202020204" pitchFamily="34" charset="0"/>
                <a:cs typeface="Arial" panose="020B0604020202020204" pitchFamily="34" charset="0"/>
              </a:rPr>
              <a:t>Stres psychologiczny </a:t>
            </a:r>
            <a:r>
              <a:rPr lang="pl-PL" dirty="0">
                <a:latin typeface="Arial" panose="020B0604020202020204" pitchFamily="34" charset="0"/>
                <a:cs typeface="Arial" panose="020B0604020202020204" pitchFamily="34" charset="0"/>
              </a:rPr>
              <a:t>– niepokój i nerwowość, znużenie, osłabienie, pieczenie skóry, obniżenie koncentracji uwagi, trudności w myśleniu oraz skłonność do zapominania</a:t>
            </a:r>
          </a:p>
        </p:txBody>
      </p:sp>
      <p:sp>
        <p:nvSpPr>
          <p:cNvPr id="3" name="Tytuł 1">
            <a:extLst>
              <a:ext uri="{FF2B5EF4-FFF2-40B4-BE49-F238E27FC236}">
                <a16:creationId xmlns:a16="http://schemas.microsoft.com/office/drawing/2014/main" id="{EA6E9CCA-E797-B0BD-6BA3-7C1986841878}"/>
              </a:ext>
            </a:extLst>
          </p:cNvPr>
          <p:cNvSpPr txBox="1">
            <a:spLocks/>
          </p:cNvSpPr>
          <p:nvPr/>
        </p:nvSpPr>
        <p:spPr>
          <a:xfrm>
            <a:off x="838200" y="-67636"/>
            <a:ext cx="10515600" cy="88145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600" b="1" dirty="0">
                <a:latin typeface="Arial" panose="020B0604020202020204" pitchFamily="34" charset="0"/>
                <a:cs typeface="Arial" panose="020B0604020202020204" pitchFamily="34" charset="0"/>
              </a:rPr>
              <a:t>Skutki obsługi komputera</a:t>
            </a:r>
          </a:p>
        </p:txBody>
      </p:sp>
    </p:spTree>
    <p:extLst>
      <p:ext uri="{BB962C8B-B14F-4D97-AF65-F5344CB8AC3E}">
        <p14:creationId xmlns:p14="http://schemas.microsoft.com/office/powerpoint/2010/main" val="4019437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C30C4-D17F-A4A6-EF18-1A2E8C52F7F9}"/>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9710F6E3-FD40-3C06-011E-5B0BDEE2636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09C2C75B-D7E4-B9F1-AABD-A12299EF9E5D}"/>
              </a:ext>
            </a:extLst>
          </p:cNvPr>
          <p:cNvSpPr txBox="1">
            <a:spLocks/>
          </p:cNvSpPr>
          <p:nvPr/>
        </p:nvSpPr>
        <p:spPr>
          <a:xfrm>
            <a:off x="746760" y="256032"/>
            <a:ext cx="10515600" cy="1069531"/>
          </a:xfrm>
          <a:prstGeom prst="rect">
            <a:avLst/>
          </a:prstGeom>
        </p:spPr>
        <p:txBody>
          <a:bodyPr vert="horz" lIns="91440" tIns="45720" rIns="91440" bIns="45720" rtlCol="0" anchor="b">
            <a:normAutofit fontScale="8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100" b="1" dirty="0">
                <a:latin typeface="Arial" panose="020B0604020202020204" pitchFamily="34" charset="0"/>
                <a:cs typeface="Arial" panose="020B0604020202020204" pitchFamily="34" charset="0"/>
              </a:rPr>
              <a:t>Analizie powinny być poddawane wszystkie elementy stanowisk pracy w celu ich poprawy, tak aby warunki pracy gwarantowały:</a:t>
            </a:r>
            <a:br>
              <a:rPr lang="pl-PL" sz="2700" b="1" dirty="0">
                <a:latin typeface="Arial" panose="020B0604020202020204" pitchFamily="34" charset="0"/>
                <a:cs typeface="Arial" panose="020B0604020202020204" pitchFamily="34" charset="0"/>
              </a:rPr>
            </a:br>
            <a:endParaRPr lang="pl-PL" sz="2700" b="1" dirty="0">
              <a:latin typeface="Arial" panose="020B0604020202020204" pitchFamily="34" charset="0"/>
              <a:cs typeface="Arial" panose="020B0604020202020204" pitchFamily="34" charset="0"/>
            </a:endParaRPr>
          </a:p>
        </p:txBody>
      </p:sp>
      <p:sp>
        <p:nvSpPr>
          <p:cNvPr id="3" name="Symbol zastępczy zawartości 2">
            <a:extLst>
              <a:ext uri="{FF2B5EF4-FFF2-40B4-BE49-F238E27FC236}">
                <a16:creationId xmlns:a16="http://schemas.microsoft.com/office/drawing/2014/main" id="{AD8094A8-4FBA-F3D8-A2A0-8762C3975E3C}"/>
              </a:ext>
            </a:extLst>
          </p:cNvPr>
          <p:cNvSpPr txBox="1">
            <a:spLocks/>
          </p:cNvSpPr>
          <p:nvPr/>
        </p:nvSpPr>
        <p:spPr>
          <a:xfrm>
            <a:off x="746760" y="1253331"/>
            <a:ext cx="10515600" cy="4651706"/>
          </a:xfrm>
          <a:prstGeom prst="rect">
            <a:avLst/>
          </a:prstGeom>
        </p:spPr>
        <p:txBody>
          <a:bodyPr vert="horz" lIns="91440" tIns="45720" rIns="91440" bIns="45720" rtlCol="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lnSpc>
                <a:spcPct val="160000"/>
              </a:lnSpc>
              <a:buFont typeface="Arial" panose="020B0604020202020204" pitchFamily="34" charset="0"/>
              <a:buChar char="•"/>
            </a:pPr>
            <a:r>
              <a:rPr lang="pl-PL" dirty="0">
                <a:latin typeface="Arial" panose="020B0604020202020204" pitchFamily="34" charset="0"/>
                <a:cs typeface="Arial" panose="020B0604020202020204" pitchFamily="34" charset="0"/>
              </a:rPr>
              <a:t>Dostatecznie </a:t>
            </a:r>
            <a:r>
              <a:rPr lang="pl-PL" b="1" dirty="0">
                <a:latin typeface="Arial" panose="020B0604020202020204" pitchFamily="34" charset="0"/>
                <a:cs typeface="Arial" panose="020B0604020202020204" pitchFamily="34" charset="0"/>
              </a:rPr>
              <a:t>przestronne pomieszczenia </a:t>
            </a:r>
            <a:r>
              <a:rPr lang="pl-PL" dirty="0">
                <a:latin typeface="Arial" panose="020B0604020202020204" pitchFamily="34" charset="0"/>
                <a:cs typeface="Arial" panose="020B0604020202020204" pitchFamily="34" charset="0"/>
              </a:rPr>
              <a:t>dla pracowników, wydzieloną przestrzeń dla klientów, wystarczająca przestrzeń na biurku na dokumenty i komputer, bezpieczne drogi komunikacyjne</a:t>
            </a:r>
          </a:p>
          <a:p>
            <a:pPr marL="342900" indent="-342900" algn="l">
              <a:lnSpc>
                <a:spcPct val="160000"/>
              </a:lnSpc>
              <a:buFont typeface="Arial" panose="020B0604020202020204" pitchFamily="34" charset="0"/>
              <a:buChar char="•"/>
            </a:pPr>
            <a:r>
              <a:rPr lang="pl-PL" dirty="0">
                <a:latin typeface="Arial" panose="020B0604020202020204" pitchFamily="34" charset="0"/>
                <a:cs typeface="Arial" panose="020B0604020202020204" pitchFamily="34" charset="0"/>
              </a:rPr>
              <a:t>Odpowiadające wymaganiom </a:t>
            </a:r>
            <a:r>
              <a:rPr lang="pl-PL" b="1" dirty="0">
                <a:latin typeface="Arial" panose="020B0604020202020204" pitchFamily="34" charset="0"/>
                <a:cs typeface="Arial" panose="020B0604020202020204" pitchFamily="34" charset="0"/>
              </a:rPr>
              <a:t>wyposażenie w narzędzia pracy </a:t>
            </a:r>
            <a:r>
              <a:rPr lang="pl-PL" dirty="0">
                <a:latin typeface="Arial" panose="020B0604020202020204" pitchFamily="34" charset="0"/>
                <a:cs typeface="Arial" panose="020B0604020202020204" pitchFamily="34" charset="0"/>
              </a:rPr>
              <a:t>(sprzęt komputerowy, drukarki, kserokopiarki, faksy, oprogramowanie)</a:t>
            </a:r>
          </a:p>
          <a:p>
            <a:pPr marL="342900" indent="-342900" algn="l">
              <a:lnSpc>
                <a:spcPct val="160000"/>
              </a:lnSpc>
              <a:buFont typeface="Arial" panose="020B0604020202020204" pitchFamily="34" charset="0"/>
              <a:buChar char="•"/>
            </a:pPr>
            <a:r>
              <a:rPr lang="pl-PL" dirty="0">
                <a:latin typeface="Arial" panose="020B0604020202020204" pitchFamily="34" charset="0"/>
                <a:cs typeface="Arial" panose="020B0604020202020204" pitchFamily="34" charset="0"/>
              </a:rPr>
              <a:t>Właściwe </a:t>
            </a:r>
            <a:r>
              <a:rPr lang="pl-PL" b="1" dirty="0">
                <a:latin typeface="Arial" panose="020B0604020202020204" pitchFamily="34" charset="0"/>
                <a:cs typeface="Arial" panose="020B0604020202020204" pitchFamily="34" charset="0"/>
              </a:rPr>
              <a:t>wyposażenie w meble</a:t>
            </a:r>
            <a:r>
              <a:rPr lang="pl-PL" dirty="0">
                <a:latin typeface="Arial" panose="020B0604020202020204" pitchFamily="34" charset="0"/>
                <a:cs typeface="Arial" panose="020B0604020202020204" pitchFamily="34" charset="0"/>
              </a:rPr>
              <a:t> – zwłaszcza ergonomiczne siedziska, ważne dla pracy siedzącej</a:t>
            </a:r>
          </a:p>
          <a:p>
            <a:pPr marL="342900" indent="-342900" algn="l">
              <a:lnSpc>
                <a:spcPct val="160000"/>
              </a:lnSpc>
              <a:buFont typeface="Arial" panose="020B0604020202020204" pitchFamily="34" charset="0"/>
              <a:buChar char="•"/>
            </a:pPr>
            <a:r>
              <a:rPr lang="pl-PL" dirty="0">
                <a:latin typeface="Arial" panose="020B0604020202020204" pitchFamily="34" charset="0"/>
                <a:cs typeface="Arial" panose="020B0604020202020204" pitchFamily="34" charset="0"/>
              </a:rPr>
              <a:t>Prawidłowe</a:t>
            </a:r>
            <a:r>
              <a:rPr lang="pl-PL" b="1" dirty="0">
                <a:latin typeface="Arial" panose="020B0604020202020204" pitchFamily="34" charset="0"/>
                <a:cs typeface="Arial" panose="020B0604020202020204" pitchFamily="34" charset="0"/>
              </a:rPr>
              <a:t> warunki </a:t>
            </a:r>
            <a:r>
              <a:rPr lang="pl-PL" dirty="0">
                <a:latin typeface="Arial" panose="020B0604020202020204" pitchFamily="34" charset="0"/>
                <a:cs typeface="Arial" panose="020B0604020202020204" pitchFamily="34" charset="0"/>
              </a:rPr>
              <a:t>równomiernego oświetlenia pomieszczeń i pola pracy (np. brak odbić na ekranie monitora) zapewniające pracę nieprowadzącą do nadmiernego zmęczenia wzroku, co jest szczególnie istotne przy intensywnej pracy wzrokowej z monitorem</a:t>
            </a:r>
          </a:p>
          <a:p>
            <a:pPr marL="342900" indent="-342900" algn="l">
              <a:lnSpc>
                <a:spcPct val="160000"/>
              </a:lnSpc>
              <a:buFont typeface="Arial" panose="020B0604020202020204" pitchFamily="34" charset="0"/>
              <a:buChar char="•"/>
            </a:pPr>
            <a:r>
              <a:rPr lang="pl-PL" dirty="0">
                <a:latin typeface="Arial" panose="020B0604020202020204" pitchFamily="34" charset="0"/>
                <a:cs typeface="Arial" panose="020B0604020202020204" pitchFamily="34" charset="0"/>
              </a:rPr>
              <a:t>Niski poziom hałasu, zgodny z normami hałasu dla pracy umysłowej</a:t>
            </a:r>
          </a:p>
          <a:p>
            <a:pPr marL="342900" indent="-342900" algn="l">
              <a:lnSpc>
                <a:spcPct val="160000"/>
              </a:lnSpc>
              <a:buFont typeface="Arial" panose="020B0604020202020204" pitchFamily="34" charset="0"/>
              <a:buChar char="•"/>
            </a:pPr>
            <a:r>
              <a:rPr lang="pl-PL" dirty="0">
                <a:latin typeface="Arial" panose="020B0604020202020204" pitchFamily="34" charset="0"/>
                <a:cs typeface="Arial" panose="020B0604020202020204" pitchFamily="34" charset="0"/>
              </a:rPr>
              <a:t>Temperaturę i wilgotność pomieszczeń zapewniające komfort cieplny</a:t>
            </a:r>
          </a:p>
        </p:txBody>
      </p:sp>
    </p:spTree>
    <p:extLst>
      <p:ext uri="{BB962C8B-B14F-4D97-AF65-F5344CB8AC3E}">
        <p14:creationId xmlns:p14="http://schemas.microsoft.com/office/powerpoint/2010/main" val="4004510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A1246-34FD-A5D1-AEE5-A234FA3B5BAF}"/>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2063E4AF-A701-F41B-B908-EC631DE152B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1D9476C2-CC91-BFCE-271A-D60C4C0F9C16}"/>
              </a:ext>
            </a:extLst>
          </p:cNvPr>
          <p:cNvSpPr txBox="1">
            <a:spLocks/>
          </p:cNvSpPr>
          <p:nvPr/>
        </p:nvSpPr>
        <p:spPr>
          <a:xfrm>
            <a:off x="838200" y="365126"/>
            <a:ext cx="10515600" cy="80404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Wymagania dotyczące pomieszczeń</a:t>
            </a:r>
          </a:p>
        </p:txBody>
      </p:sp>
      <p:sp>
        <p:nvSpPr>
          <p:cNvPr id="3" name="Symbol zastępczy zawartości 2">
            <a:extLst>
              <a:ext uri="{FF2B5EF4-FFF2-40B4-BE49-F238E27FC236}">
                <a16:creationId xmlns:a16="http://schemas.microsoft.com/office/drawing/2014/main" id="{11A5B96A-0BE0-D261-7CA6-DB30466765A9}"/>
              </a:ext>
            </a:extLst>
          </p:cNvPr>
          <p:cNvSpPr txBox="1">
            <a:spLocks/>
          </p:cNvSpPr>
          <p:nvPr/>
        </p:nvSpPr>
        <p:spPr>
          <a:xfrm>
            <a:off x="838200" y="1429625"/>
            <a:ext cx="10515600" cy="421495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pl-PL" b="1" dirty="0">
                <a:latin typeface="Arial" panose="020B0604020202020204" pitchFamily="34" charset="0"/>
                <a:cs typeface="Arial" panose="020B0604020202020204" pitchFamily="34" charset="0"/>
              </a:rPr>
              <a:t>Pomieszczenia pracy </a:t>
            </a:r>
            <a:r>
              <a:rPr lang="pl-PL" dirty="0">
                <a:latin typeface="Arial" panose="020B0604020202020204" pitchFamily="34" charset="0"/>
                <a:cs typeface="Arial" panose="020B0604020202020204" pitchFamily="34" charset="0"/>
              </a:rPr>
              <a:t>– są to pomieszczenia przeznaczone na pobyt pracowników w celu wykonywania pracy</a:t>
            </a:r>
          </a:p>
          <a:p>
            <a:pPr algn="just">
              <a:lnSpc>
                <a:spcPct val="150000"/>
              </a:lnSpc>
            </a:pPr>
            <a:r>
              <a:rPr lang="pl-PL" dirty="0">
                <a:latin typeface="Arial" panose="020B0604020202020204" pitchFamily="34" charset="0"/>
                <a:cs typeface="Arial" panose="020B0604020202020204" pitchFamily="34" charset="0"/>
              </a:rPr>
              <a:t>Pomieszczenia te i ich wyposażenie powinny zapewniać pracownikom bezpieczne i higieniczne warunki pracy. W szczególności powierzchnia pomieszczeń pracy i ich wysokość powinny być dostosowane do rodzaju wykonywanej pracy, stosowanych technologii oraz czasu przebywania pracowników w tych pomieszczeniach.</a:t>
            </a:r>
          </a:p>
        </p:txBody>
      </p:sp>
    </p:spTree>
    <p:extLst>
      <p:ext uri="{BB962C8B-B14F-4D97-AF65-F5344CB8AC3E}">
        <p14:creationId xmlns:p14="http://schemas.microsoft.com/office/powerpoint/2010/main" val="2954173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37A5C-4D19-AEC8-2737-3D152FE90D60}"/>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31AEDA17-8D16-9FF7-183C-954F2F49C12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Symbol zastępczy zawartości 2">
            <a:extLst>
              <a:ext uri="{FF2B5EF4-FFF2-40B4-BE49-F238E27FC236}">
                <a16:creationId xmlns:a16="http://schemas.microsoft.com/office/drawing/2014/main" id="{BAB5FF19-554C-1382-068B-A2FB08D13E0B}"/>
              </a:ext>
            </a:extLst>
          </p:cNvPr>
          <p:cNvSpPr txBox="1">
            <a:spLocks/>
          </p:cNvSpPr>
          <p:nvPr/>
        </p:nvSpPr>
        <p:spPr>
          <a:xfrm>
            <a:off x="838200" y="783209"/>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latin typeface="Arial" panose="020B0604020202020204" pitchFamily="34" charset="0"/>
                <a:cs typeface="Arial" panose="020B0604020202020204" pitchFamily="34" charset="0"/>
              </a:rPr>
              <a:t>Na każdego z pracowników jednocześnie zatrudnionych w pomieszczeniach stałej pracy (tj. tych w których pracownicy przebywają  powyżej 4h) powinno przypadać co najmniej </a:t>
            </a:r>
            <a:r>
              <a:rPr lang="pl-PL" b="1" dirty="0">
                <a:latin typeface="Arial" panose="020B0604020202020204" pitchFamily="34" charset="0"/>
                <a:cs typeface="Arial" panose="020B0604020202020204" pitchFamily="34" charset="0"/>
              </a:rPr>
              <a:t>13 m</a:t>
            </a:r>
            <a:r>
              <a:rPr lang="pl-PL" b="1" baseline="30000" dirty="0">
                <a:latin typeface="Arial" panose="020B0604020202020204" pitchFamily="34" charset="0"/>
                <a:cs typeface="Arial" panose="020B0604020202020204" pitchFamily="34" charset="0"/>
              </a:rPr>
              <a:t>3</a:t>
            </a:r>
            <a:r>
              <a:rPr lang="pl-PL" b="1" dirty="0">
                <a:latin typeface="Arial" panose="020B0604020202020204" pitchFamily="34" charset="0"/>
                <a:cs typeface="Arial" panose="020B0604020202020204" pitchFamily="34" charset="0"/>
              </a:rPr>
              <a:t> </a:t>
            </a:r>
            <a:r>
              <a:rPr lang="pl-PL" dirty="0">
                <a:latin typeface="Arial" panose="020B0604020202020204" pitchFamily="34" charset="0"/>
                <a:cs typeface="Arial" panose="020B0604020202020204" pitchFamily="34" charset="0"/>
              </a:rPr>
              <a:t>wolnej objętości pomieszczenia oraz co najmniej 2 m</a:t>
            </a:r>
            <a:r>
              <a:rPr lang="pl-PL" baseline="30000" dirty="0">
                <a:latin typeface="Arial" panose="020B0604020202020204" pitchFamily="34" charset="0"/>
                <a:cs typeface="Arial" panose="020B0604020202020204" pitchFamily="34" charset="0"/>
              </a:rPr>
              <a:t>2</a:t>
            </a:r>
            <a:r>
              <a:rPr lang="pl-PL" dirty="0">
                <a:latin typeface="Arial" panose="020B0604020202020204" pitchFamily="34" charset="0"/>
                <a:cs typeface="Arial" panose="020B0604020202020204" pitchFamily="34" charset="0"/>
              </a:rPr>
              <a:t> wolnej przestrzeni podłogi (nie zajętej przez maszyny i inne wyposażenie stanowisk pracy).</a:t>
            </a:r>
          </a:p>
          <a:p>
            <a:pPr algn="just">
              <a:lnSpc>
                <a:spcPct val="150000"/>
              </a:lnSpc>
            </a:pPr>
            <a:r>
              <a:rPr lang="pl-PL" dirty="0">
                <a:latin typeface="Arial" panose="020B0604020202020204" pitchFamily="34" charset="0"/>
                <a:cs typeface="Arial" panose="020B0604020202020204" pitchFamily="34" charset="0"/>
              </a:rPr>
              <a:t>Wysokość pomieszczeń stałej pracy nie może być mniejsza </a:t>
            </a:r>
            <a:r>
              <a:rPr lang="pl-PL" b="1" dirty="0">
                <a:latin typeface="Arial" panose="020B0604020202020204" pitchFamily="34" charset="0"/>
                <a:cs typeface="Arial" panose="020B0604020202020204" pitchFamily="34" charset="0"/>
              </a:rPr>
              <a:t>niż 3 m,</a:t>
            </a:r>
            <a:r>
              <a:rPr lang="pl-PL" dirty="0">
                <a:latin typeface="Arial" panose="020B0604020202020204" pitchFamily="34" charset="0"/>
                <a:cs typeface="Arial" panose="020B0604020202020204" pitchFamily="34" charset="0"/>
              </a:rPr>
              <a:t> jeżeli w pomieszczeniach tych nie występują czynniki szkodliwe dla zdrowia.</a:t>
            </a:r>
          </a:p>
        </p:txBody>
      </p:sp>
      <p:sp>
        <p:nvSpPr>
          <p:cNvPr id="3" name="Tytuł 1">
            <a:extLst>
              <a:ext uri="{FF2B5EF4-FFF2-40B4-BE49-F238E27FC236}">
                <a16:creationId xmlns:a16="http://schemas.microsoft.com/office/drawing/2014/main" id="{534D69CD-3779-1B4C-C10E-C5B15F8D8381}"/>
              </a:ext>
            </a:extLst>
          </p:cNvPr>
          <p:cNvSpPr txBox="1">
            <a:spLocks/>
          </p:cNvSpPr>
          <p:nvPr/>
        </p:nvSpPr>
        <p:spPr>
          <a:xfrm>
            <a:off x="838200" y="-67636"/>
            <a:ext cx="10515600" cy="88145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600" b="1" dirty="0">
                <a:latin typeface="Arial" panose="020B0604020202020204" pitchFamily="34" charset="0"/>
                <a:cs typeface="Arial" panose="020B0604020202020204" pitchFamily="34" charset="0"/>
              </a:rPr>
              <a:t>Pomieszczenia</a:t>
            </a:r>
          </a:p>
        </p:txBody>
      </p:sp>
    </p:spTree>
    <p:extLst>
      <p:ext uri="{BB962C8B-B14F-4D97-AF65-F5344CB8AC3E}">
        <p14:creationId xmlns:p14="http://schemas.microsoft.com/office/powerpoint/2010/main" val="40228076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3BE5E-3C54-236F-023F-0A1ACAFA72C2}"/>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299C6C9C-685C-661F-1E68-05FC51A712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17F04D3F-0B36-C3DE-89FB-064A8AC1CAC9}"/>
              </a:ext>
            </a:extLst>
          </p:cNvPr>
          <p:cNvSpPr txBox="1">
            <a:spLocks/>
          </p:cNvSpPr>
          <p:nvPr/>
        </p:nvSpPr>
        <p:spPr>
          <a:xfrm>
            <a:off x="772909" y="1285140"/>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600" b="1" dirty="0">
                <a:latin typeface="Arial" panose="020B0604020202020204" pitchFamily="34" charset="0"/>
                <a:cs typeface="Arial" panose="020B0604020202020204" pitchFamily="34" charset="0"/>
              </a:rPr>
              <a:t>Dopuszcza się obniżenie wysokości tych pomieszczeń do 2,5m jeżeli:</a:t>
            </a:r>
          </a:p>
        </p:txBody>
      </p:sp>
      <p:sp>
        <p:nvSpPr>
          <p:cNvPr id="3" name="Symbol zastępczy zawartości 2">
            <a:extLst>
              <a:ext uri="{FF2B5EF4-FFF2-40B4-BE49-F238E27FC236}">
                <a16:creationId xmlns:a16="http://schemas.microsoft.com/office/drawing/2014/main" id="{F9EFE600-9EA8-7740-7E1F-481F01F08DD8}"/>
              </a:ext>
            </a:extLst>
          </p:cNvPr>
          <p:cNvSpPr txBox="1">
            <a:spLocks/>
          </p:cNvSpPr>
          <p:nvPr/>
        </p:nvSpPr>
        <p:spPr>
          <a:xfrm>
            <a:off x="838200" y="2715491"/>
            <a:ext cx="10515600" cy="346147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pl-PL" dirty="0">
                <a:latin typeface="Arial" panose="020B0604020202020204" pitchFamily="34" charset="0"/>
                <a:cs typeface="Arial" panose="020B0604020202020204" pitchFamily="34" charset="0"/>
              </a:rPr>
              <a:t>W pomieszczeniu zatrudnionych jest nie więcej niż 4 pracowników, a na każdego przypada co najmniej po 15 m</a:t>
            </a:r>
            <a:r>
              <a:rPr lang="pl-PL" baseline="30000" dirty="0">
                <a:latin typeface="Arial" panose="020B0604020202020204" pitchFamily="34" charset="0"/>
                <a:cs typeface="Arial" panose="020B0604020202020204" pitchFamily="34" charset="0"/>
              </a:rPr>
              <a:t>3</a:t>
            </a:r>
            <a:r>
              <a:rPr lang="pl-PL" dirty="0">
                <a:latin typeface="Arial" panose="020B0604020202020204" pitchFamily="34" charset="0"/>
                <a:cs typeface="Arial" panose="020B0604020202020204" pitchFamily="34" charset="0"/>
              </a:rPr>
              <a:t> wolnej objętości pomieszczenia</a:t>
            </a:r>
          </a:p>
        </p:txBody>
      </p:sp>
      <p:sp>
        <p:nvSpPr>
          <p:cNvPr id="4" name="Tytuł 1">
            <a:extLst>
              <a:ext uri="{FF2B5EF4-FFF2-40B4-BE49-F238E27FC236}">
                <a16:creationId xmlns:a16="http://schemas.microsoft.com/office/drawing/2014/main" id="{B3D9EDE5-4AF1-B64D-F5F5-C068F9010FEE}"/>
              </a:ext>
            </a:extLst>
          </p:cNvPr>
          <p:cNvSpPr txBox="1">
            <a:spLocks/>
          </p:cNvSpPr>
          <p:nvPr/>
        </p:nvSpPr>
        <p:spPr>
          <a:xfrm>
            <a:off x="838200" y="-67636"/>
            <a:ext cx="10515600" cy="88145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600" b="1" dirty="0">
                <a:latin typeface="Arial" panose="020B0604020202020204" pitchFamily="34" charset="0"/>
                <a:cs typeface="Arial" panose="020B0604020202020204" pitchFamily="34" charset="0"/>
              </a:rPr>
              <a:t>Pomieszczenia</a:t>
            </a:r>
          </a:p>
        </p:txBody>
      </p:sp>
    </p:spTree>
    <p:extLst>
      <p:ext uri="{BB962C8B-B14F-4D97-AF65-F5344CB8AC3E}">
        <p14:creationId xmlns:p14="http://schemas.microsoft.com/office/powerpoint/2010/main" val="3156856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33B07-164D-ADA8-956A-89A923449B41}"/>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DEA57AAC-5AD6-3F4F-BAE7-A7487B14C2F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8FE149BB-24B4-6184-B08B-351C1E96EC53}"/>
              </a:ext>
            </a:extLst>
          </p:cNvPr>
          <p:cNvSpPr txBox="1">
            <a:spLocks/>
          </p:cNvSpPr>
          <p:nvPr/>
        </p:nvSpPr>
        <p:spPr>
          <a:xfrm>
            <a:off x="838200" y="365125"/>
            <a:ext cx="10515600" cy="75044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Wysokość pomieszczeń</a:t>
            </a:r>
          </a:p>
        </p:txBody>
      </p:sp>
      <p:sp>
        <p:nvSpPr>
          <p:cNvPr id="3" name="Symbol zastępczy zawartości 2">
            <a:extLst>
              <a:ext uri="{FF2B5EF4-FFF2-40B4-BE49-F238E27FC236}">
                <a16:creationId xmlns:a16="http://schemas.microsoft.com/office/drawing/2014/main" id="{F4BDDDAE-7C53-EEEE-ABF5-B01371F0941B}"/>
              </a:ext>
            </a:extLst>
          </p:cNvPr>
          <p:cNvSpPr txBox="1">
            <a:spLocks/>
          </p:cNvSpPr>
          <p:nvPr/>
        </p:nvSpPr>
        <p:spPr>
          <a:xfrm>
            <a:off x="838200" y="1334633"/>
            <a:ext cx="10515600" cy="4351338"/>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Tam, gdzie pracownicy przebywają od 2 do 4 godzin w ciągu doby, nie może być mniejsza niż 2,2 m.</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Oświetlone światłem dziennym oraz światłem elektrycznym (spełniającym wymagania określone w polskich normach)</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Okna w pomieszczeniach powinny być wyposażone w odpowiednie urządzenia eliminujące nadmierne operowanie promieni słonecznych padających na stanowiska pracy. W pomieszczeniach należy utrzymywać temperaturę nie niższą niż 18° oraz zapewnić odpowiednią wentylację lub klimatyzację (urządzenia wentylacji mechanicznej powinny być tak instalowane, aby strumień powietrza nie był kierowany bezpośrednio na stanowisko pracy).</a:t>
            </a:r>
          </a:p>
        </p:txBody>
      </p:sp>
    </p:spTree>
    <p:extLst>
      <p:ext uri="{BB962C8B-B14F-4D97-AF65-F5344CB8AC3E}">
        <p14:creationId xmlns:p14="http://schemas.microsoft.com/office/powerpoint/2010/main" val="1286744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A18C5-62B6-D018-9B24-B352A6AE0820}"/>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186724B6-35FC-C5E0-11B3-90E8EB57ED9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3E817A7A-975D-836E-64BE-FC7B51E7664B}"/>
              </a:ext>
            </a:extLst>
          </p:cNvPr>
          <p:cNvSpPr txBox="1">
            <a:spLocks/>
          </p:cNvSpPr>
          <p:nvPr/>
        </p:nvSpPr>
        <p:spPr>
          <a:xfrm>
            <a:off x="2002348" y="0"/>
            <a:ext cx="7937868"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600" b="1" dirty="0">
                <a:latin typeface="Arial" panose="020B0604020202020204" pitchFamily="34" charset="0"/>
                <a:cs typeface="Arial" panose="020B0604020202020204" pitchFamily="34" charset="0"/>
              </a:rPr>
              <a:t>Organizacja przestrzenna stanowisk pracy biurowej</a:t>
            </a:r>
          </a:p>
        </p:txBody>
      </p:sp>
      <p:sp>
        <p:nvSpPr>
          <p:cNvPr id="3" name="Symbol zastępczy zawartości 2">
            <a:extLst>
              <a:ext uri="{FF2B5EF4-FFF2-40B4-BE49-F238E27FC236}">
                <a16:creationId xmlns:a16="http://schemas.microsoft.com/office/drawing/2014/main" id="{2202945E-9BA0-B13B-C2D0-4C6E4FA65ECF}"/>
              </a:ext>
            </a:extLst>
          </p:cNvPr>
          <p:cNvSpPr txBox="1">
            <a:spLocks/>
          </p:cNvSpPr>
          <p:nvPr/>
        </p:nvSpPr>
        <p:spPr>
          <a:xfrm>
            <a:off x="838200" y="1439631"/>
            <a:ext cx="10515600" cy="4351338"/>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Powinna być dostosowana do charakteru i wymagań wykonywanej pracy</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Jeżeli jest to praca rutynowa, prosta, o zautomatyzowanym toku, wymagająca stałej łączności między stanowiskami, wówczas dobrym rozwiązaniem będzie </a:t>
            </a:r>
            <a:r>
              <a:rPr lang="pl-PL" b="1" dirty="0">
                <a:latin typeface="Arial" panose="020B0604020202020204" pitchFamily="34" charset="0"/>
                <a:cs typeface="Arial" panose="020B0604020202020204" pitchFamily="34" charset="0"/>
              </a:rPr>
              <a:t>pomieszczenie wielkoprzestrzenne </a:t>
            </a:r>
            <a:r>
              <a:rPr lang="pl-PL" dirty="0">
                <a:latin typeface="Arial" panose="020B0604020202020204" pitchFamily="34" charset="0"/>
                <a:cs typeface="Arial" panose="020B0604020202020204" pitchFamily="34" charset="0"/>
              </a:rPr>
              <a:t>– najlepiej w miarę komplikacji zadań, podzielone na strefy pracy grupowej, czy boksy biurowe</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Wielkoprzestrzenne rozwiązania pomieszczeń pracy spotyka się w instytucjach o dużej liczbie stanowisk pracy biurowej- banki, towarzystwa ubezpieczeniowe, gdzie poszczególne sprawy załatwia się w kolejnych stanowiskach – sprzyja to dobrej organizacji pracy zespołowej i dyscyplinie pracy, jest dobra w pracy rutynowej – zaspakaja potrzeby socjalne, przeciwdziała monotonii i znużeniu.</a:t>
            </a:r>
          </a:p>
        </p:txBody>
      </p:sp>
    </p:spTree>
    <p:extLst>
      <p:ext uri="{BB962C8B-B14F-4D97-AF65-F5344CB8AC3E}">
        <p14:creationId xmlns:p14="http://schemas.microsoft.com/office/powerpoint/2010/main" val="2101270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5CFD9-2119-B8D7-917B-E77767040FBE}"/>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E04D43A2-ADF3-488A-2AC9-8922211599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Symbol zastępczy zawartości 2">
            <a:extLst>
              <a:ext uri="{FF2B5EF4-FFF2-40B4-BE49-F238E27FC236}">
                <a16:creationId xmlns:a16="http://schemas.microsoft.com/office/drawing/2014/main" id="{C4D9BCAF-9161-275E-7DC8-B504DA51E441}"/>
              </a:ext>
            </a:extLst>
          </p:cNvPr>
          <p:cNvSpPr txBox="1">
            <a:spLocks/>
          </p:cNvSpPr>
          <p:nvPr/>
        </p:nvSpPr>
        <p:spPr>
          <a:xfrm>
            <a:off x="886968" y="1325563"/>
            <a:ext cx="10168128" cy="325558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latin typeface="Arial" panose="020B0604020202020204" pitchFamily="34" charset="0"/>
                <a:cs typeface="Arial" panose="020B0604020202020204" pitchFamily="34" charset="0"/>
              </a:rPr>
              <a:t>Tam, gdzie w pracy biurowej występuje przewaga pracy twórczej i koncepcyjnej korzystniejsze są pomieszczenia indywidualne nie większe niż na 3 stanowiska, a wielkoprzestrzenna koncepcja organizacji nie jest korzystna, a przeciwnie utrudnia wykonanie pracy</a:t>
            </a:r>
          </a:p>
          <a:p>
            <a:pPr algn="just">
              <a:lnSpc>
                <a:spcPct val="150000"/>
              </a:lnSpc>
            </a:pPr>
            <a:r>
              <a:rPr lang="pl-PL" dirty="0">
                <a:latin typeface="Arial" panose="020B0604020202020204" pitchFamily="34" charset="0"/>
                <a:cs typeface="Arial" panose="020B0604020202020204" pitchFamily="34" charset="0"/>
              </a:rPr>
              <a:t>Pracownicy koncepcyjni lepiej czują się i wydajniej pracują w pomieszczeniach wydzielonych czy w pomieszczeniach indywidualnych – daje duży komfort psychiczny</a:t>
            </a:r>
          </a:p>
        </p:txBody>
      </p:sp>
      <p:sp>
        <p:nvSpPr>
          <p:cNvPr id="3" name="Tytuł 1">
            <a:extLst>
              <a:ext uri="{FF2B5EF4-FFF2-40B4-BE49-F238E27FC236}">
                <a16:creationId xmlns:a16="http://schemas.microsoft.com/office/drawing/2014/main" id="{1E5913FE-CAF1-FEB1-C992-13156641C6BD}"/>
              </a:ext>
            </a:extLst>
          </p:cNvPr>
          <p:cNvSpPr txBox="1">
            <a:spLocks/>
          </p:cNvSpPr>
          <p:nvPr/>
        </p:nvSpPr>
        <p:spPr>
          <a:xfrm>
            <a:off x="2002348" y="0"/>
            <a:ext cx="7937868"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600" b="1" dirty="0">
                <a:latin typeface="Arial" panose="020B0604020202020204" pitchFamily="34" charset="0"/>
                <a:cs typeface="Arial" panose="020B0604020202020204" pitchFamily="34" charset="0"/>
              </a:rPr>
              <a:t>Organizacja przestrzenna stanowisk pracy biurowej</a:t>
            </a:r>
          </a:p>
        </p:txBody>
      </p:sp>
    </p:spTree>
    <p:extLst>
      <p:ext uri="{BB962C8B-B14F-4D97-AF65-F5344CB8AC3E}">
        <p14:creationId xmlns:p14="http://schemas.microsoft.com/office/powerpoint/2010/main" val="3793628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35210-213A-E9B9-45C0-D70744BEF55D}"/>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60F3BFDB-21CF-AB5E-1446-6A63F223FB3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50452F17-E6AD-ED82-1AAD-B34103783ACF}"/>
              </a:ext>
            </a:extLst>
          </p:cNvPr>
          <p:cNvSpPr txBox="1">
            <a:spLocks/>
          </p:cNvSpPr>
          <p:nvPr/>
        </p:nvSpPr>
        <p:spPr>
          <a:xfrm>
            <a:off x="838200" y="365125"/>
            <a:ext cx="10515600" cy="75044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t>Wielkość powierzchni w pomieszczeniach</a:t>
            </a:r>
          </a:p>
        </p:txBody>
      </p:sp>
      <p:sp>
        <p:nvSpPr>
          <p:cNvPr id="3" name="Symbol zastępczy zawartości 2">
            <a:extLst>
              <a:ext uri="{FF2B5EF4-FFF2-40B4-BE49-F238E27FC236}">
                <a16:creationId xmlns:a16="http://schemas.microsoft.com/office/drawing/2014/main" id="{1F0650E9-F82E-1CFC-157A-6E866C98235B}"/>
              </a:ext>
            </a:extLst>
          </p:cNvPr>
          <p:cNvSpPr txBox="1">
            <a:spLocks/>
          </p:cNvSpPr>
          <p:nvPr/>
        </p:nvSpPr>
        <p:spPr>
          <a:xfrm>
            <a:off x="838200" y="1094994"/>
            <a:ext cx="10515600" cy="483061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b="1" dirty="0">
                <a:latin typeface="Arial" panose="020B0604020202020204" pitchFamily="34" charset="0"/>
                <a:cs typeface="Arial" panose="020B0604020202020204" pitchFamily="34" charset="0"/>
              </a:rPr>
              <a:t>konieczność zapewnienia odpowiedniej ilości i jakości powietrza do oddychania. </a:t>
            </a:r>
            <a:r>
              <a:rPr lang="pl-PL" dirty="0">
                <a:latin typeface="Arial" panose="020B0604020202020204" pitchFamily="34" charset="0"/>
                <a:cs typeface="Arial" panose="020B0604020202020204" pitchFamily="34" charset="0"/>
              </a:rPr>
              <a:t>Pomieszczenie musi mieć odpowiednią kubaturę dla ilości osób w niej pracujących.</a:t>
            </a:r>
          </a:p>
          <a:p>
            <a:pPr algn="just">
              <a:lnSpc>
                <a:spcPct val="150000"/>
              </a:lnSpc>
            </a:pPr>
            <a:r>
              <a:rPr lang="pl-PL" dirty="0">
                <a:latin typeface="Arial" panose="020B0604020202020204" pitchFamily="34" charset="0"/>
                <a:cs typeface="Arial" panose="020B0604020202020204" pitchFamily="34" charset="0"/>
              </a:rPr>
              <a:t>Układ przestrzenny elementów wyposażenia stanowisk powinien zapewnić bezkolizyjne dojście i przemieszczanie się pracowników w miejscu pracy. Szerokość przejścia w biurach powinna być nie mniejsza niż </a:t>
            </a:r>
            <a:r>
              <a:rPr lang="pl-PL" b="1" dirty="0">
                <a:latin typeface="Arial" panose="020B0604020202020204" pitchFamily="34" charset="0"/>
                <a:cs typeface="Arial" panose="020B0604020202020204" pitchFamily="34" charset="0"/>
              </a:rPr>
              <a:t>60 cm</a:t>
            </a:r>
            <a:r>
              <a:rPr lang="pl-PL" dirty="0">
                <a:latin typeface="Arial" panose="020B0604020202020204" pitchFamily="34" charset="0"/>
                <a:cs typeface="Arial" panose="020B0604020202020204" pitchFamily="34" charset="0"/>
              </a:rPr>
              <a:t>, a przy ruchu dwukierunkowym </a:t>
            </a:r>
            <a:r>
              <a:rPr lang="pl-PL" b="1" dirty="0">
                <a:latin typeface="Arial" panose="020B0604020202020204" pitchFamily="34" charset="0"/>
                <a:cs typeface="Arial" panose="020B0604020202020204" pitchFamily="34" charset="0"/>
              </a:rPr>
              <a:t>100 cm, minimalna wys. 200 cm.</a:t>
            </a:r>
          </a:p>
          <a:p>
            <a:pPr algn="just">
              <a:lnSpc>
                <a:spcPct val="150000"/>
              </a:lnSpc>
            </a:pPr>
            <a:r>
              <a:rPr lang="pl-PL" dirty="0">
                <a:latin typeface="Arial" panose="020B0604020202020204" pitchFamily="34" charset="0"/>
                <a:cs typeface="Arial" panose="020B0604020202020204" pitchFamily="34" charset="0"/>
              </a:rPr>
              <a:t>Podłoga równa, bez kabli i leżących przedmiotów</a:t>
            </a:r>
          </a:p>
        </p:txBody>
      </p:sp>
    </p:spTree>
    <p:extLst>
      <p:ext uri="{BB962C8B-B14F-4D97-AF65-F5344CB8AC3E}">
        <p14:creationId xmlns:p14="http://schemas.microsoft.com/office/powerpoint/2010/main" val="3470703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B377F-8A52-4E83-4EDE-2D54D3ACA4B7}"/>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087BA3B7-B3D5-7C00-CB71-C3AD2AB556E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E98EBF72-3781-32B1-95F7-0AF6C9DFD309}"/>
              </a:ext>
            </a:extLst>
          </p:cNvPr>
          <p:cNvSpPr txBox="1">
            <a:spLocks/>
          </p:cNvSpPr>
          <p:nvPr/>
        </p:nvSpPr>
        <p:spPr>
          <a:xfrm>
            <a:off x="838200" y="365125"/>
            <a:ext cx="10515600" cy="622427"/>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Przestrzeń stanowiska pracy</a:t>
            </a:r>
          </a:p>
        </p:txBody>
      </p:sp>
      <p:sp>
        <p:nvSpPr>
          <p:cNvPr id="3" name="Symbol zastępczy zawartości 2">
            <a:extLst>
              <a:ext uri="{FF2B5EF4-FFF2-40B4-BE49-F238E27FC236}">
                <a16:creationId xmlns:a16="http://schemas.microsoft.com/office/drawing/2014/main" id="{F00195AB-9DFA-6D7B-1409-ACDA137A1C00}"/>
              </a:ext>
            </a:extLst>
          </p:cNvPr>
          <p:cNvSpPr txBox="1">
            <a:spLocks/>
          </p:cNvSpPr>
          <p:nvPr/>
        </p:nvSpPr>
        <p:spPr>
          <a:xfrm>
            <a:off x="838200" y="987552"/>
            <a:ext cx="10515600" cy="514465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latin typeface="Arial" panose="020B0604020202020204" pitchFamily="34" charset="0"/>
                <a:cs typeface="Arial" panose="020B0604020202020204" pitchFamily="34" charset="0"/>
              </a:rPr>
              <a:t>To </a:t>
            </a:r>
            <a:r>
              <a:rPr lang="pl-PL" b="1" dirty="0">
                <a:latin typeface="Arial" panose="020B0604020202020204" pitchFamily="34" charset="0"/>
                <a:cs typeface="Arial" panose="020B0604020202020204" pitchFamily="34" charset="0"/>
              </a:rPr>
              <a:t>pole pracy</a:t>
            </a:r>
            <a:r>
              <a:rPr lang="pl-PL" dirty="0">
                <a:latin typeface="Arial" panose="020B0604020202020204" pitchFamily="34" charset="0"/>
                <a:cs typeface="Arial" panose="020B0604020202020204" pitchFamily="34" charset="0"/>
              </a:rPr>
              <a:t>: powierzchnia dla materiałów, narzędzi, i wolna przestrzeń pozwalająca na swobodę ruchu rąk przy wykonywaniu czynności. Rozmieszczenie elementów potrzebnych do pracy powinno być komfortowe, w optymalnym zasięgu obu rąk</a:t>
            </a:r>
          </a:p>
          <a:p>
            <a:pPr algn="just">
              <a:lnSpc>
                <a:spcPct val="150000"/>
              </a:lnSpc>
            </a:pPr>
            <a:r>
              <a:rPr lang="pl-PL" dirty="0">
                <a:latin typeface="Arial" panose="020B0604020202020204" pitchFamily="34" charset="0"/>
                <a:cs typeface="Arial" panose="020B0604020202020204" pitchFamily="34" charset="0"/>
              </a:rPr>
              <a:t>Podstawowe kryterium to </a:t>
            </a:r>
            <a:r>
              <a:rPr lang="pl-PL" b="1" dirty="0">
                <a:latin typeface="Arial" panose="020B0604020202020204" pitchFamily="34" charset="0"/>
                <a:cs typeface="Arial" panose="020B0604020202020204" pitchFamily="34" charset="0"/>
              </a:rPr>
              <a:t>dystans zasięgu maksymalnego rąk</a:t>
            </a:r>
            <a:r>
              <a:rPr lang="pl-PL" dirty="0">
                <a:latin typeface="Arial" panose="020B0604020202020204" pitchFamily="34" charset="0"/>
                <a:cs typeface="Arial" panose="020B0604020202020204" pitchFamily="34" charset="0"/>
              </a:rPr>
              <a:t> – zakreślając na blacie zasięg wyprostowanych kończyn górnych. Przekroczenie tej granicy – pochylenie tułowia (jest to akceptowane, gdy występuje rzadko, czynność jest krótkotrwała)</a:t>
            </a:r>
          </a:p>
        </p:txBody>
      </p:sp>
    </p:spTree>
    <p:extLst>
      <p:ext uri="{BB962C8B-B14F-4D97-AF65-F5344CB8AC3E}">
        <p14:creationId xmlns:p14="http://schemas.microsoft.com/office/powerpoint/2010/main" val="419263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B436A-A4A2-AEED-1E6F-C842DC3A2F18}"/>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63A04372-41E6-42D4-5B6C-33291A7BC63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Symbol zastępczy zawartości 2">
            <a:extLst>
              <a:ext uri="{FF2B5EF4-FFF2-40B4-BE49-F238E27FC236}">
                <a16:creationId xmlns:a16="http://schemas.microsoft.com/office/drawing/2014/main" id="{15711AAF-71B9-E81C-2C78-BEA62A75AF31}"/>
              </a:ext>
            </a:extLst>
          </p:cNvPr>
          <p:cNvSpPr txBox="1">
            <a:spLocks/>
          </p:cNvSpPr>
          <p:nvPr/>
        </p:nvSpPr>
        <p:spPr>
          <a:xfrm>
            <a:off x="911352" y="987551"/>
            <a:ext cx="10515600" cy="5040561"/>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latin typeface="Arial" panose="020B0604020202020204" pitchFamily="34" charset="0"/>
                <a:cs typeface="Arial" panose="020B0604020202020204" pitchFamily="34" charset="0"/>
              </a:rPr>
              <a:t>Praca ciągła o dużym nasileniu powinna odbywać się w polu optymalnego zasięgu rąk, którego granica jest zakreślana przy przedramionach zgiętych pod kątem prostym</a:t>
            </a:r>
          </a:p>
          <a:p>
            <a:pPr algn="just">
              <a:lnSpc>
                <a:spcPct val="150000"/>
              </a:lnSpc>
            </a:pPr>
            <a:r>
              <a:rPr lang="pl-PL" dirty="0">
                <a:latin typeface="Arial" panose="020B0604020202020204" pitchFamily="34" charset="0"/>
                <a:cs typeface="Arial" panose="020B0604020202020204" pitchFamily="34" charset="0"/>
              </a:rPr>
              <a:t>Aby uniknąć pozycji wymuszonych elementy pracy powinny być zlokalizowane przynajmniej w granicach zasięgu maksymalnego rąk (głębokość w płaszczyźnie blatu: 50cm, w kierunkach bocznych 60cm). Standardowe wymiary stołu biurowego: </a:t>
            </a:r>
            <a:r>
              <a:rPr lang="pl-PL" b="1" dirty="0">
                <a:latin typeface="Arial" panose="020B0604020202020204" pitchFamily="34" charset="0"/>
                <a:cs typeface="Arial" panose="020B0604020202020204" pitchFamily="34" charset="0"/>
              </a:rPr>
              <a:t>szerokość 150cm, głębokość 75 cm</a:t>
            </a:r>
          </a:p>
          <a:p>
            <a:pPr algn="just">
              <a:lnSpc>
                <a:spcPct val="150000"/>
              </a:lnSpc>
            </a:pPr>
            <a:r>
              <a:rPr lang="pl-PL" dirty="0">
                <a:latin typeface="Arial" panose="020B0604020202020204" pitchFamily="34" charset="0"/>
                <a:cs typeface="Arial" panose="020B0604020202020204" pitchFamily="34" charset="0"/>
              </a:rPr>
              <a:t>Sięganie powyżej barku (87 cm dla kobiet i 94 cm dla mężczyzn) nie jest wskazane</a:t>
            </a:r>
          </a:p>
        </p:txBody>
      </p:sp>
      <p:sp>
        <p:nvSpPr>
          <p:cNvPr id="3" name="Tytuł 1">
            <a:extLst>
              <a:ext uri="{FF2B5EF4-FFF2-40B4-BE49-F238E27FC236}">
                <a16:creationId xmlns:a16="http://schemas.microsoft.com/office/drawing/2014/main" id="{EDB9CBA4-DDC4-C1D7-CF7D-5A7ED6859D03}"/>
              </a:ext>
            </a:extLst>
          </p:cNvPr>
          <p:cNvSpPr txBox="1">
            <a:spLocks/>
          </p:cNvSpPr>
          <p:nvPr/>
        </p:nvSpPr>
        <p:spPr>
          <a:xfrm>
            <a:off x="838200" y="365125"/>
            <a:ext cx="10515600" cy="622427"/>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Przestrzeń stanowiska pracy</a:t>
            </a:r>
          </a:p>
        </p:txBody>
      </p:sp>
    </p:spTree>
    <p:extLst>
      <p:ext uri="{BB962C8B-B14F-4D97-AF65-F5344CB8AC3E}">
        <p14:creationId xmlns:p14="http://schemas.microsoft.com/office/powerpoint/2010/main" val="19248853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C33B1-EF6D-996B-E55D-B3CE1F34B733}"/>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27EB70FF-E7DA-84FF-B555-1005A46EB71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726F73E9-7CF8-E983-71AA-CADB35580EE7}"/>
              </a:ext>
            </a:extLst>
          </p:cNvPr>
          <p:cNvSpPr txBox="1">
            <a:spLocks/>
          </p:cNvSpPr>
          <p:nvPr/>
        </p:nvSpPr>
        <p:spPr>
          <a:xfrm>
            <a:off x="838200" y="365126"/>
            <a:ext cx="10515600" cy="940426"/>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Elementy typowego stanowiska komputerowego</a:t>
            </a:r>
          </a:p>
        </p:txBody>
      </p:sp>
      <p:sp>
        <p:nvSpPr>
          <p:cNvPr id="3" name="Symbol zastępczy zawartości 2">
            <a:extLst>
              <a:ext uri="{FF2B5EF4-FFF2-40B4-BE49-F238E27FC236}">
                <a16:creationId xmlns:a16="http://schemas.microsoft.com/office/drawing/2014/main" id="{2933AF88-B92C-907B-C441-42FA9ADDAF15}"/>
              </a:ext>
            </a:extLst>
          </p:cNvPr>
          <p:cNvSpPr txBox="1">
            <a:spLocks/>
          </p:cNvSpPr>
          <p:nvPr/>
        </p:nvSpPr>
        <p:spPr>
          <a:xfrm>
            <a:off x="938784" y="1305552"/>
            <a:ext cx="10515600" cy="435133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t>Stanowisko komputerowe powinno być dostosowane pod względem przestrzennym do wymiarów 90% dorosłej populacji</a:t>
            </a:r>
          </a:p>
          <a:p>
            <a:pPr algn="just">
              <a:lnSpc>
                <a:spcPct val="150000"/>
              </a:lnSpc>
            </a:pPr>
            <a:r>
              <a:rPr lang="pl-PL" dirty="0"/>
              <a:t>Typowe stanowisko składa się z następujących elementów: </a:t>
            </a:r>
          </a:p>
          <a:p>
            <a:pPr marL="342900" indent="-342900" algn="just">
              <a:lnSpc>
                <a:spcPct val="150000"/>
              </a:lnSpc>
              <a:buFont typeface="Arial" panose="020B0604020202020204" pitchFamily="34" charset="0"/>
              <a:buChar char="•"/>
            </a:pPr>
            <a:r>
              <a:rPr lang="pl-PL" b="1" dirty="0"/>
              <a:t>Zasadnicze:</a:t>
            </a:r>
            <a:r>
              <a:rPr lang="pl-PL" dirty="0"/>
              <a:t> stół, krzesło, monitor i klawiatura</a:t>
            </a:r>
          </a:p>
          <a:p>
            <a:pPr marL="342900" indent="-342900" algn="just">
              <a:lnSpc>
                <a:spcPct val="150000"/>
              </a:lnSpc>
              <a:buFont typeface="Arial" panose="020B0604020202020204" pitchFamily="34" charset="0"/>
              <a:buChar char="•"/>
            </a:pPr>
            <a:r>
              <a:rPr lang="pl-PL" b="1" dirty="0"/>
              <a:t>Dodatkowe:</a:t>
            </a:r>
            <a:r>
              <a:rPr lang="pl-PL" dirty="0"/>
              <a:t> uchwyt na dokumenty, podnóżek, wspornik nadgarstkowy</a:t>
            </a:r>
          </a:p>
          <a:p>
            <a:pPr>
              <a:lnSpc>
                <a:spcPct val="150000"/>
              </a:lnSpc>
            </a:pPr>
            <a:r>
              <a:rPr lang="pl-PL" dirty="0"/>
              <a:t>Wszystkie te elementy powinny mieć jak najwięcej możliwości regulacji wysokości, kątów nachylenia i wzajemnego położenia.</a:t>
            </a:r>
          </a:p>
        </p:txBody>
      </p:sp>
    </p:spTree>
    <p:extLst>
      <p:ext uri="{BB962C8B-B14F-4D97-AF65-F5344CB8AC3E}">
        <p14:creationId xmlns:p14="http://schemas.microsoft.com/office/powerpoint/2010/main" val="22578838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1AF15-6BF7-F840-D45E-D6103FE91045}"/>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A69A3AE0-4F3A-D9C6-45CB-851FCD08F21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BAB5539B-EAB0-CA77-4169-121F3BAF86A3}"/>
              </a:ext>
            </a:extLst>
          </p:cNvPr>
          <p:cNvSpPr txBox="1">
            <a:spLocks/>
          </p:cNvSpPr>
          <p:nvPr/>
        </p:nvSpPr>
        <p:spPr>
          <a:xfrm>
            <a:off x="2190404" y="0"/>
            <a:ext cx="7197436" cy="93173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Stół</a:t>
            </a:r>
          </a:p>
        </p:txBody>
      </p:sp>
      <p:sp>
        <p:nvSpPr>
          <p:cNvPr id="3" name="Symbol zastępczy zawartości 2">
            <a:extLst>
              <a:ext uri="{FF2B5EF4-FFF2-40B4-BE49-F238E27FC236}">
                <a16:creationId xmlns:a16="http://schemas.microsoft.com/office/drawing/2014/main" id="{B75D29D6-E1B2-268B-D9B8-6F14783242C0}"/>
              </a:ext>
            </a:extLst>
          </p:cNvPr>
          <p:cNvSpPr txBox="1">
            <a:spLocks/>
          </p:cNvSpPr>
          <p:nvPr/>
        </p:nvSpPr>
        <p:spPr>
          <a:xfrm>
            <a:off x="676657" y="1021329"/>
            <a:ext cx="11081142" cy="5166302"/>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latin typeface="Arial" panose="020B0604020202020204" pitchFamily="34" charset="0"/>
                <a:cs typeface="Arial" panose="020B0604020202020204" pitchFamily="34" charset="0"/>
              </a:rPr>
              <a:t>Wielkość i wysokość stołu oraz proporcje między nim a siedziskiem odgrywają istotną rolę ze względu na zapewnienie naturalnego położenia ramion podczas pracy i możliwość oparcia się na nim użytkownika. Dlatego zaleca się, aby stół:</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Zapewniał dogodne położenie kończyn górnych, czyli przedramię wsparte na podłokietniku znajdowało się pod kątem zbliżonym do prostego (90°) w stosunku do ramion</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Wysokość umożliwiała użytkownikowi właściwy kąt obserwacji, a także odpowiednią przestrzeń dla nóg</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Przednia krawędź blatu stołu była łagodnie zaokrąglona</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faktura matowa lub półmatowa, aby uniknąć refleksów światła, pochodzących z otoczenia</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stabilność ze względu na obciążenie sprzętem komputerowym i możliwość oparcia się na nim użytkownika</a:t>
            </a:r>
          </a:p>
        </p:txBody>
      </p:sp>
    </p:spTree>
    <p:extLst>
      <p:ext uri="{BB962C8B-B14F-4D97-AF65-F5344CB8AC3E}">
        <p14:creationId xmlns:p14="http://schemas.microsoft.com/office/powerpoint/2010/main" val="1217709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23D40-AFA5-10A3-2882-3BE5AE578F75}"/>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8E49C3FC-3677-B3D2-2FF1-9D9E0CFE405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B88A11D1-8055-01F1-2707-ABD468BE6B9E}"/>
              </a:ext>
            </a:extLst>
          </p:cNvPr>
          <p:cNvSpPr txBox="1">
            <a:spLocks/>
          </p:cNvSpPr>
          <p:nvPr/>
        </p:nvSpPr>
        <p:spPr>
          <a:xfrm>
            <a:off x="838200" y="160963"/>
            <a:ext cx="10515600" cy="792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stół</a:t>
            </a:r>
          </a:p>
        </p:txBody>
      </p:sp>
      <p:sp>
        <p:nvSpPr>
          <p:cNvPr id="3" name="Symbol zastępczy zawartości 2">
            <a:extLst>
              <a:ext uri="{FF2B5EF4-FFF2-40B4-BE49-F238E27FC236}">
                <a16:creationId xmlns:a16="http://schemas.microsoft.com/office/drawing/2014/main" id="{5E887704-B0CB-AA6B-1064-D24F60ACB160}"/>
              </a:ext>
            </a:extLst>
          </p:cNvPr>
          <p:cNvSpPr txBox="1">
            <a:spLocks/>
          </p:cNvSpPr>
          <p:nvPr/>
        </p:nvSpPr>
        <p:spPr>
          <a:xfrm>
            <a:off x="1009316" y="1253331"/>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b="1" dirty="0">
                <a:latin typeface="Arial" panose="020B0604020202020204" pitchFamily="34" charset="0"/>
                <a:cs typeface="Arial" panose="020B0604020202020204" pitchFamily="34" charset="0"/>
              </a:rPr>
              <a:t>minimalna wielkość powinna wynosić 80x120cm</a:t>
            </a:r>
            <a:endParaRPr lang="pl-PL" dirty="0">
              <a:latin typeface="Arial" panose="020B0604020202020204" pitchFamily="34" charset="0"/>
              <a:cs typeface="Arial" panose="020B0604020202020204" pitchFamily="34" charset="0"/>
            </a:endParaRPr>
          </a:p>
          <a:p>
            <a:pPr algn="just">
              <a:lnSpc>
                <a:spcPct val="150000"/>
              </a:lnSpc>
            </a:pPr>
            <a:r>
              <a:rPr lang="pl-PL" dirty="0">
                <a:latin typeface="Arial" panose="020B0604020202020204" pitchFamily="34" charset="0"/>
                <a:cs typeface="Arial" panose="020B0604020202020204" pitchFamily="34" charset="0"/>
              </a:rPr>
              <a:t>Wskazane jest aby, stół miał możliwość regulacji wysokości </a:t>
            </a:r>
          </a:p>
          <a:p>
            <a:pPr algn="just">
              <a:lnSpc>
                <a:spcPct val="150000"/>
              </a:lnSpc>
            </a:pPr>
            <a:r>
              <a:rPr lang="pl-PL" dirty="0">
                <a:latin typeface="Arial" panose="020B0604020202020204" pitchFamily="34" charset="0"/>
                <a:cs typeface="Arial" panose="020B0604020202020204" pitchFamily="34" charset="0"/>
              </a:rPr>
              <a:t>Wysokość biurka musi zapewniać możliwość naturalnego ułożenia dłoni przy obsłudze klawiatury i odpowiedni kąt obserwacji monitora. </a:t>
            </a:r>
          </a:p>
          <a:p>
            <a:pPr algn="just">
              <a:lnSpc>
                <a:spcPct val="150000"/>
              </a:lnSpc>
            </a:pPr>
            <a:r>
              <a:rPr lang="pl-PL" dirty="0">
                <a:latin typeface="Arial" panose="020B0604020202020204" pitchFamily="34" charset="0"/>
                <a:cs typeface="Arial" panose="020B0604020202020204" pitchFamily="34" charset="0"/>
              </a:rPr>
              <a:t>Średnio przyjmuje się za standardową </a:t>
            </a:r>
            <a:r>
              <a:rPr lang="pl-PL" b="1" dirty="0">
                <a:latin typeface="Arial" panose="020B0604020202020204" pitchFamily="34" charset="0"/>
                <a:cs typeface="Arial" panose="020B0604020202020204" pitchFamily="34" charset="0"/>
              </a:rPr>
              <a:t>wysokość 72-75 cm</a:t>
            </a:r>
          </a:p>
          <a:p>
            <a:pPr algn="just">
              <a:lnSpc>
                <a:spcPct val="150000"/>
              </a:lnSpc>
            </a:pPr>
            <a:endParaRPr lang="pl-P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73408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72538-4F74-6D60-EFB8-EB002585286E}"/>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ACC5F539-099B-C587-6325-B82694F91DD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F33ACAB6-F691-B642-6C57-000594BB0333}"/>
              </a:ext>
            </a:extLst>
          </p:cNvPr>
          <p:cNvSpPr txBox="1">
            <a:spLocks/>
          </p:cNvSpPr>
          <p:nvPr/>
        </p:nvSpPr>
        <p:spPr>
          <a:xfrm>
            <a:off x="838200" y="365125"/>
            <a:ext cx="10515600" cy="7138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Klawiatura</a:t>
            </a:r>
          </a:p>
        </p:txBody>
      </p:sp>
      <p:sp>
        <p:nvSpPr>
          <p:cNvPr id="3" name="Symbol zastępczy zawartości 2">
            <a:extLst>
              <a:ext uri="{FF2B5EF4-FFF2-40B4-BE49-F238E27FC236}">
                <a16:creationId xmlns:a16="http://schemas.microsoft.com/office/drawing/2014/main" id="{AF7D891A-A9A1-B4FC-17AD-24E2189E6C3C}"/>
              </a:ext>
            </a:extLst>
          </p:cNvPr>
          <p:cNvSpPr txBox="1">
            <a:spLocks/>
          </p:cNvSpPr>
          <p:nvPr/>
        </p:nvSpPr>
        <p:spPr>
          <a:xfrm>
            <a:off x="737616" y="1185545"/>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latin typeface="Arial" panose="020B0604020202020204" pitchFamily="34" charset="0"/>
                <a:cs typeface="Arial" panose="020B0604020202020204" pitchFamily="34" charset="0"/>
              </a:rPr>
              <a:t>Powinna być umieszczona w linii pośrodkowej ciała operatora ze względu na fakt, że ma ona decydujący wpływ na wydajność (szybkość wykonania zadania i na liczbę popełnianych błędów) oraz na komfort wykonywania pracy. Zalecaną pozycją rąk jest swobodne </a:t>
            </a:r>
            <a:r>
              <a:rPr lang="pl-PL" b="1" dirty="0">
                <a:latin typeface="Arial" panose="020B0604020202020204" pitchFamily="34" charset="0"/>
                <a:cs typeface="Arial" panose="020B0604020202020204" pitchFamily="34" charset="0"/>
              </a:rPr>
              <a:t>„fruwanie nad klawiaturą”</a:t>
            </a:r>
            <a:r>
              <a:rPr lang="pl-PL" dirty="0">
                <a:latin typeface="Arial" panose="020B0604020202020204" pitchFamily="34" charset="0"/>
                <a:cs typeface="Arial" panose="020B0604020202020204" pitchFamily="34" charset="0"/>
              </a:rPr>
              <a:t> z możliwością okresowego wsparcia nadgarstka o podkładkę. Istotne jest, aby ręka nie była nadmiernie wygięta grzbietowo w stawie nadgarstkowym oraz by nie opierała się o kant stołu na wysokości kanału nadgarstka.</a:t>
            </a:r>
          </a:p>
        </p:txBody>
      </p:sp>
    </p:spTree>
    <p:extLst>
      <p:ext uri="{BB962C8B-B14F-4D97-AF65-F5344CB8AC3E}">
        <p14:creationId xmlns:p14="http://schemas.microsoft.com/office/powerpoint/2010/main" val="1396043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AF78F-E193-D079-1317-7528D6F9D27A}"/>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24286ABE-10CC-C73C-851F-9699BEE0F61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1D66AF70-6211-1B61-1FAD-B2C8315BCAE3}"/>
              </a:ext>
            </a:extLst>
          </p:cNvPr>
          <p:cNvSpPr txBox="1">
            <a:spLocks/>
          </p:cNvSpPr>
          <p:nvPr/>
        </p:nvSpPr>
        <p:spPr>
          <a:xfrm>
            <a:off x="536448" y="346837"/>
            <a:ext cx="10515600" cy="79200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Myszka</a:t>
            </a:r>
          </a:p>
        </p:txBody>
      </p:sp>
      <p:sp>
        <p:nvSpPr>
          <p:cNvPr id="3" name="Symbol zastępczy zawartości 2">
            <a:extLst>
              <a:ext uri="{FF2B5EF4-FFF2-40B4-BE49-F238E27FC236}">
                <a16:creationId xmlns:a16="http://schemas.microsoft.com/office/drawing/2014/main" id="{B0BCF761-92C4-B4FE-838D-008E28795A0F}"/>
              </a:ext>
            </a:extLst>
          </p:cNvPr>
          <p:cNvSpPr txBox="1">
            <a:spLocks/>
          </p:cNvSpPr>
          <p:nvPr/>
        </p:nvSpPr>
        <p:spPr>
          <a:xfrm>
            <a:off x="838200" y="1339273"/>
            <a:ext cx="10326624" cy="460678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latin typeface="Arial" panose="020B0604020202020204" pitchFamily="34" charset="0"/>
                <a:cs typeface="Arial" panose="020B0604020202020204" pitchFamily="34" charset="0"/>
              </a:rPr>
              <a:t>Powinna leżeć na tej samej płaszczyźnie co klawiatura i tak blisko klawiatury, jak to tylko możliwe. Podczas obsługi myszy występuje inny zakres ruchów ramienia i odchylenie ręki w stawie nadgarstkowym. W efekcie operatorzy stosujący mysz skarżą się przeważnie na bóle i przeciążenie mięśni, głównie barków, przedramion i rąk, a rzadziej zgłaszają bóle w okolicy nadgarstka, co dotyczy przede wszystkim osób stosujących klawiaturę.</a:t>
            </a:r>
          </a:p>
        </p:txBody>
      </p:sp>
    </p:spTree>
    <p:extLst>
      <p:ext uri="{BB962C8B-B14F-4D97-AF65-F5344CB8AC3E}">
        <p14:creationId xmlns:p14="http://schemas.microsoft.com/office/powerpoint/2010/main" val="7921407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21A6F-2039-7519-84A4-0509ADFA6706}"/>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0C976D08-4ADD-81CC-0366-1C116F8536E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3F86C58D-4C4C-2AF0-5B64-6FC167B53426}"/>
              </a:ext>
            </a:extLst>
          </p:cNvPr>
          <p:cNvSpPr txBox="1">
            <a:spLocks/>
          </p:cNvSpPr>
          <p:nvPr/>
        </p:nvSpPr>
        <p:spPr>
          <a:xfrm>
            <a:off x="838200" y="365126"/>
            <a:ext cx="10515600" cy="7038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Monitor</a:t>
            </a:r>
          </a:p>
        </p:txBody>
      </p:sp>
      <p:sp>
        <p:nvSpPr>
          <p:cNvPr id="3" name="Symbol zastępczy zawartości 2">
            <a:extLst>
              <a:ext uri="{FF2B5EF4-FFF2-40B4-BE49-F238E27FC236}">
                <a16:creationId xmlns:a16="http://schemas.microsoft.com/office/drawing/2014/main" id="{D72C8B86-9E5B-8C54-F285-252C511D2B7D}"/>
              </a:ext>
            </a:extLst>
          </p:cNvPr>
          <p:cNvSpPr txBox="1">
            <a:spLocks/>
          </p:cNvSpPr>
          <p:nvPr/>
        </p:nvSpPr>
        <p:spPr>
          <a:xfrm>
            <a:off x="838200" y="1253331"/>
            <a:ext cx="10515600" cy="435133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pl-PL" dirty="0">
                <a:latin typeface="Arial" panose="020B0604020202020204" pitchFamily="34" charset="0"/>
                <a:cs typeface="Arial" panose="020B0604020202020204" pitchFamily="34" charset="0"/>
              </a:rPr>
              <a:t>Powinien stać przed operatorem, na właściwej wysokości, czyli w polu optymalnego widzenia lub w jego najbliższym sąsiedztwie.</a:t>
            </a:r>
          </a:p>
          <a:p>
            <a:pPr>
              <a:lnSpc>
                <a:spcPct val="150000"/>
              </a:lnSpc>
            </a:pPr>
            <a:r>
              <a:rPr lang="pl-PL" dirty="0">
                <a:latin typeface="Arial" panose="020B0604020202020204" pitchFamily="34" charset="0"/>
                <a:cs typeface="Arial" panose="020B0604020202020204" pitchFamily="34" charset="0"/>
              </a:rPr>
              <a:t>Odległość ekranu monitora od twarzy operatora winna wynosić </a:t>
            </a:r>
            <a:r>
              <a:rPr lang="pl-PL" b="1" dirty="0">
                <a:latin typeface="Arial" panose="020B0604020202020204" pitchFamily="34" charset="0"/>
                <a:cs typeface="Arial" panose="020B0604020202020204" pitchFamily="34" charset="0"/>
              </a:rPr>
              <a:t>od 50 do 80 cm,</a:t>
            </a:r>
            <a:r>
              <a:rPr lang="pl-PL" dirty="0">
                <a:latin typeface="Arial" panose="020B0604020202020204" pitchFamily="34" charset="0"/>
                <a:cs typeface="Arial" panose="020B0604020202020204" pitchFamily="34" charset="0"/>
              </a:rPr>
              <a:t> zapewniając by kąt obserwacji ekranu wynosił 20-50° w dół od linii poziomej prowadzonej na wysokości oczu. Taka organizacja stanowiska pracy pozwoli na zminimalizowanie obciążenia oczu i karku. Najczęściej spotykaną nieprawidłowością jest umieszczenie monitora za wysoko, zwykle na linii centralnej oczu.</a:t>
            </a:r>
          </a:p>
        </p:txBody>
      </p:sp>
    </p:spTree>
    <p:extLst>
      <p:ext uri="{BB962C8B-B14F-4D97-AF65-F5344CB8AC3E}">
        <p14:creationId xmlns:p14="http://schemas.microsoft.com/office/powerpoint/2010/main" val="3970148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C4239-67B6-A107-B0F6-BB003D9C0FC6}"/>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AB5A107F-8655-0475-7462-6726C70A5D0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283C767D-5F38-EC2A-2E55-5522FC2A2B7C}"/>
              </a:ext>
            </a:extLst>
          </p:cNvPr>
          <p:cNvSpPr txBox="1">
            <a:spLocks/>
          </p:cNvSpPr>
          <p:nvPr/>
        </p:nvSpPr>
        <p:spPr>
          <a:xfrm>
            <a:off x="838200" y="18255"/>
            <a:ext cx="10515600" cy="78247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Monitor</a:t>
            </a:r>
          </a:p>
        </p:txBody>
      </p:sp>
      <p:sp>
        <p:nvSpPr>
          <p:cNvPr id="3" name="Symbol zastępczy zawartości 2">
            <a:extLst>
              <a:ext uri="{FF2B5EF4-FFF2-40B4-BE49-F238E27FC236}">
                <a16:creationId xmlns:a16="http://schemas.microsoft.com/office/drawing/2014/main" id="{1CCD8CE6-491E-DEEC-E5BB-F4A263416CEB}"/>
              </a:ext>
            </a:extLst>
          </p:cNvPr>
          <p:cNvSpPr txBox="1">
            <a:spLocks/>
          </p:cNvSpPr>
          <p:nvPr/>
        </p:nvSpPr>
        <p:spPr>
          <a:xfrm>
            <a:off x="765048" y="800726"/>
            <a:ext cx="10515600" cy="4856163"/>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latin typeface="Arial" panose="020B0604020202020204" pitchFamily="34" charset="0"/>
                <a:cs typeface="Arial" panose="020B0604020202020204" pitchFamily="34" charset="0"/>
              </a:rPr>
              <a:t>Nieprawidłowości:</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Umieszczanie monitora na tle okna, którego wysoka luminacja w słoneczny dzień może ograniczać znacznie czytelność obrazu na ekranie. Towarzyszy temu często stosowanie żaluzji lub kotar, które niewystarczająco tłumią światło w słonecznym dniu</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Ustawianie monitorów ekranem w stronę okien. Wówczas na ekranie tworzy się jasny obraz, co może istotnie utrudniać odczytywanie danych</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Ustawienie monitora bezpośrednio pod oprawami oświetleniowymi, co sprzyja występowaniu odbić od błyszczącego blatu stołu czy klawiatury.</a:t>
            </a:r>
          </a:p>
        </p:txBody>
      </p:sp>
    </p:spTree>
    <p:extLst>
      <p:ext uri="{BB962C8B-B14F-4D97-AF65-F5344CB8AC3E}">
        <p14:creationId xmlns:p14="http://schemas.microsoft.com/office/powerpoint/2010/main" val="946116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41FC4-4D58-910C-933E-4E30A0C55C12}"/>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254DE669-BB87-9A7E-5F6D-A97CF0555AE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318F2D9D-C352-D788-D743-367BCD5DFE17}"/>
              </a:ext>
            </a:extLst>
          </p:cNvPr>
          <p:cNvSpPr txBox="1">
            <a:spLocks/>
          </p:cNvSpPr>
          <p:nvPr/>
        </p:nvSpPr>
        <p:spPr>
          <a:xfrm>
            <a:off x="773545" y="152544"/>
            <a:ext cx="10515600" cy="79200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Monitor</a:t>
            </a:r>
          </a:p>
        </p:txBody>
      </p:sp>
      <p:sp>
        <p:nvSpPr>
          <p:cNvPr id="3" name="Symbol zastępczy zawartości 2">
            <a:extLst>
              <a:ext uri="{FF2B5EF4-FFF2-40B4-BE49-F238E27FC236}">
                <a16:creationId xmlns:a16="http://schemas.microsoft.com/office/drawing/2014/main" id="{39EDE7B7-9F7E-EDF6-5BFA-A7AF71FE6C47}"/>
              </a:ext>
            </a:extLst>
          </p:cNvPr>
          <p:cNvSpPr txBox="1">
            <a:spLocks/>
          </p:cNvSpPr>
          <p:nvPr/>
        </p:nvSpPr>
        <p:spPr>
          <a:xfrm>
            <a:off x="902855" y="1261872"/>
            <a:ext cx="10515600" cy="445327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latin typeface="Arial" panose="020B0604020202020204" pitchFamily="34" charset="0"/>
                <a:cs typeface="Arial" panose="020B0604020202020204" pitchFamily="34" charset="0"/>
              </a:rPr>
              <a:t>Optymalne jest ustawienie monitora w taki sposób, aby linia obserwacji operatora była równoległa do linii opraw i do okien. Zaleca się oświetlenie sufitowe.</a:t>
            </a:r>
          </a:p>
          <a:p>
            <a:pPr algn="just">
              <a:lnSpc>
                <a:spcPct val="150000"/>
              </a:lnSpc>
            </a:pPr>
            <a:r>
              <a:rPr lang="pl-PL" dirty="0">
                <a:latin typeface="Arial" panose="020B0604020202020204" pitchFamily="34" charset="0"/>
                <a:cs typeface="Arial" panose="020B0604020202020204" pitchFamily="34" charset="0"/>
              </a:rPr>
              <a:t>Monitory powinny być ustawione bokiem do okien i w odległości minimum 1 metra, aby uniknąć odbić kierunkowych światła słonecznego lub fragmentów nieba.</a:t>
            </a:r>
          </a:p>
        </p:txBody>
      </p:sp>
    </p:spTree>
    <p:extLst>
      <p:ext uri="{BB962C8B-B14F-4D97-AF65-F5344CB8AC3E}">
        <p14:creationId xmlns:p14="http://schemas.microsoft.com/office/powerpoint/2010/main" val="27731223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D35C0-5FB3-A87B-CD7E-DB5951042312}"/>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A41CE5EF-198E-9BFA-405E-A7E218EBC34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859306FA-5983-E7F6-DD89-17CF09386FFD}"/>
              </a:ext>
            </a:extLst>
          </p:cNvPr>
          <p:cNvSpPr txBox="1">
            <a:spLocks/>
          </p:cNvSpPr>
          <p:nvPr/>
        </p:nvSpPr>
        <p:spPr>
          <a:xfrm>
            <a:off x="2150917" y="119413"/>
            <a:ext cx="7890164" cy="70601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Krzesło</a:t>
            </a:r>
          </a:p>
        </p:txBody>
      </p:sp>
      <p:sp>
        <p:nvSpPr>
          <p:cNvPr id="3" name="Symbol zastępczy zawartości 2">
            <a:extLst>
              <a:ext uri="{FF2B5EF4-FFF2-40B4-BE49-F238E27FC236}">
                <a16:creationId xmlns:a16="http://schemas.microsoft.com/office/drawing/2014/main" id="{3980968D-9E11-1A1F-6832-67F2421C7B61}"/>
              </a:ext>
            </a:extLst>
          </p:cNvPr>
          <p:cNvSpPr txBox="1">
            <a:spLocks/>
          </p:cNvSpPr>
          <p:nvPr/>
        </p:nvSpPr>
        <p:spPr>
          <a:xfrm>
            <a:off x="355138" y="941833"/>
            <a:ext cx="11481723" cy="4963204"/>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latin typeface="Arial" panose="020B0604020202020204" pitchFamily="34" charset="0"/>
                <a:cs typeface="Arial" panose="020B0604020202020204" pitchFamily="34" charset="0"/>
              </a:rPr>
              <a:t>Powinno zapewniać:</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Podparcie pod plecy, a szczególnie właściwie wyprofilowana płyta w okolicy lędźwiowej. </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Uzyskanie właściwej wysokości płyty siedziska, która powinna być indywidualnie dopasowana. Wysokość płyty siedziska powinna być regulowana. </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Oparcie powinno mieć regulację wysokości pomiędzy dolną krawędzią oparcia a płytą siedziska. Zaleca się, aby regulacja pochylenia oparcia i płyty były ze sobą zsynchronizowane. Pozwoli to uniknąć ucisku krawędzi przedniej płyty siedziska na dół podkolanowy i znajdujące się tam naczynia krwionośne, nerwy i ścięgna.</a:t>
            </a:r>
          </a:p>
        </p:txBody>
      </p:sp>
    </p:spTree>
    <p:extLst>
      <p:ext uri="{BB962C8B-B14F-4D97-AF65-F5344CB8AC3E}">
        <p14:creationId xmlns:p14="http://schemas.microsoft.com/office/powerpoint/2010/main" val="1598805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032AC-214E-8B77-8BA6-73653727C2BD}"/>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FFB35FE3-C828-0825-C16C-46D4E1B5DCE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5E596C23-10BF-85C2-84D1-02432800C3D9}"/>
              </a:ext>
            </a:extLst>
          </p:cNvPr>
          <p:cNvSpPr txBox="1">
            <a:spLocks/>
          </p:cNvSpPr>
          <p:nvPr/>
        </p:nvSpPr>
        <p:spPr>
          <a:xfrm>
            <a:off x="838200" y="160963"/>
            <a:ext cx="10515600" cy="82359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krzesło</a:t>
            </a:r>
          </a:p>
        </p:txBody>
      </p:sp>
      <p:sp>
        <p:nvSpPr>
          <p:cNvPr id="3" name="Symbol zastępczy zawartości 2">
            <a:extLst>
              <a:ext uri="{FF2B5EF4-FFF2-40B4-BE49-F238E27FC236}">
                <a16:creationId xmlns:a16="http://schemas.microsoft.com/office/drawing/2014/main" id="{43EB029A-D7AF-B136-D3F0-13B1D5D395A6}"/>
              </a:ext>
            </a:extLst>
          </p:cNvPr>
          <p:cNvSpPr txBox="1">
            <a:spLocks/>
          </p:cNvSpPr>
          <p:nvPr/>
        </p:nvSpPr>
        <p:spPr>
          <a:xfrm>
            <a:off x="541020" y="963276"/>
            <a:ext cx="11109960" cy="526472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Możliwość dostosowania położenia podłokietników w celu uniknięcia zmęczenia mięśni rąk, wynikającego z obciążenia statycznego</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wysokość siedziska – 40-50 cm od podłogi</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Regulacja wysokości oparcia i regulacja pochylenia oparcia (pochylenia oparcia od 5°do przodu i 30° do tyłu)</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Płyta siedziska powinna być wyprofilowaną odpowiednio do odcinka udowego nóg</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Wyposażone w ruchome kółka, które umożliwią swobodne poruszanie.</a:t>
            </a:r>
          </a:p>
          <a:p>
            <a:pPr marL="342900" indent="-342900" algn="just">
              <a:lnSpc>
                <a:spcPct val="150000"/>
              </a:lnSpc>
              <a:buFont typeface="Arial" panose="020B0604020202020204" pitchFamily="34" charset="0"/>
              <a:buChar char="•"/>
            </a:pPr>
            <a:endParaRPr lang="pl-P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12987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91CAA-6295-F243-EEB0-3431E05E42D3}"/>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E70B8073-0513-4927-B520-A2A163D01F0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ACBC0F1F-7A65-E304-25A7-D502FAD95F54}"/>
              </a:ext>
            </a:extLst>
          </p:cNvPr>
          <p:cNvSpPr txBox="1">
            <a:spLocks/>
          </p:cNvSpPr>
          <p:nvPr/>
        </p:nvSpPr>
        <p:spPr>
          <a:xfrm>
            <a:off x="838200" y="365125"/>
            <a:ext cx="10515600" cy="6955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Kiedy podnóżek?</a:t>
            </a:r>
          </a:p>
        </p:txBody>
      </p:sp>
      <p:sp>
        <p:nvSpPr>
          <p:cNvPr id="3" name="Symbol zastępczy zawartości 2">
            <a:extLst>
              <a:ext uri="{FF2B5EF4-FFF2-40B4-BE49-F238E27FC236}">
                <a16:creationId xmlns:a16="http://schemas.microsoft.com/office/drawing/2014/main" id="{951E39BB-92A1-ED74-0B0F-FBC71B2787F6}"/>
              </a:ext>
            </a:extLst>
          </p:cNvPr>
          <p:cNvSpPr txBox="1">
            <a:spLocks/>
          </p:cNvSpPr>
          <p:nvPr/>
        </p:nvSpPr>
        <p:spPr>
          <a:xfrm>
            <a:off x="838200" y="1307201"/>
            <a:ext cx="10515600" cy="4351338"/>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Jeśli używa się krzeseł nie posiadających regulacji wysokości płyty siedziska. </a:t>
            </a:r>
          </a:p>
          <a:p>
            <a:pPr marL="342900" indent="-342900" algn="just">
              <a:lnSpc>
                <a:spcPct val="150000"/>
              </a:lnSpc>
              <a:buFont typeface="Arial" panose="020B0604020202020204" pitchFamily="34" charset="0"/>
              <a:buChar char="•"/>
            </a:pPr>
            <a:r>
              <a:rPr lang="pl-PL" dirty="0">
                <a:latin typeface="Arial" panose="020B0604020202020204" pitchFamily="34" charset="0"/>
                <a:cs typeface="Arial" panose="020B0604020202020204" pitchFamily="34" charset="0"/>
              </a:rPr>
              <a:t>Jeśli operatorami sprzętu komputerowego są osoby niskiego wzrostu.</a:t>
            </a:r>
          </a:p>
          <a:p>
            <a:pPr algn="just">
              <a:lnSpc>
                <a:spcPct val="150000"/>
              </a:lnSpc>
            </a:pPr>
            <a:r>
              <a:rPr lang="pl-PL" dirty="0">
                <a:latin typeface="Arial" panose="020B0604020202020204" pitchFamily="34" charset="0"/>
                <a:cs typeface="Arial" panose="020B0604020202020204" pitchFamily="34" charset="0"/>
              </a:rPr>
              <a:t>Na życzenie pracownika, a także gdy wysokość krzesła uniemożliwia pracownikowi płaskie, spoczynkowe ustawienie stóp na podłodze, stanowisko pracy można wyposażyć w podnóżek</a:t>
            </a:r>
          </a:p>
          <a:p>
            <a:pPr algn="just">
              <a:lnSpc>
                <a:spcPct val="150000"/>
              </a:lnSpc>
            </a:pPr>
            <a:r>
              <a:rPr lang="pl-PL" dirty="0">
                <a:latin typeface="Arial" panose="020B0604020202020204" pitchFamily="34" charset="0"/>
                <a:cs typeface="Arial" panose="020B0604020202020204" pitchFamily="34" charset="0"/>
              </a:rPr>
              <a:t>powinien być ustawiony pod odpowiednim kątem (max 15°), tak aby możliwe było płaskie ustawienie na nim stóp</a:t>
            </a:r>
          </a:p>
        </p:txBody>
      </p:sp>
    </p:spTree>
    <p:extLst>
      <p:ext uri="{BB962C8B-B14F-4D97-AF65-F5344CB8AC3E}">
        <p14:creationId xmlns:p14="http://schemas.microsoft.com/office/powerpoint/2010/main" val="6321983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2AECF-320E-2637-3604-8375F8C9F849}"/>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44CA08C3-AB58-2136-A8F0-278287EFAEC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0E76000A-81DB-8E6C-0356-0F4D21D644C3}"/>
              </a:ext>
            </a:extLst>
          </p:cNvPr>
          <p:cNvSpPr txBox="1">
            <a:spLocks/>
          </p:cNvSpPr>
          <p:nvPr/>
        </p:nvSpPr>
        <p:spPr>
          <a:xfrm>
            <a:off x="3019644" y="681037"/>
            <a:ext cx="6532418" cy="86054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Uchwyt na dokumenty</a:t>
            </a:r>
          </a:p>
        </p:txBody>
      </p:sp>
      <p:sp>
        <p:nvSpPr>
          <p:cNvPr id="3" name="Symbol zastępczy zawartości 2">
            <a:extLst>
              <a:ext uri="{FF2B5EF4-FFF2-40B4-BE49-F238E27FC236}">
                <a16:creationId xmlns:a16="http://schemas.microsoft.com/office/drawing/2014/main" id="{9665AAB9-10A6-C5B5-7990-1BEEDB6722D0}"/>
              </a:ext>
            </a:extLst>
          </p:cNvPr>
          <p:cNvSpPr txBox="1">
            <a:spLocks/>
          </p:cNvSpPr>
          <p:nvPr/>
        </p:nvSpPr>
        <p:spPr>
          <a:xfrm>
            <a:off x="838200" y="1825625"/>
            <a:ext cx="10765536"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latin typeface="Arial" panose="020B0604020202020204" pitchFamily="34" charset="0"/>
                <a:cs typeface="Arial" panose="020B0604020202020204" pitchFamily="34" charset="0"/>
              </a:rPr>
              <a:t>Pozwoli na ograniczenie częstych ruchów głowy oraz częstych zmian akomodacji oka. Najkorzystniej jest, gdy dokument znajduje się na tej samej wysokości oraz w takiej samej odległości od oka jak ekran monitora. Innym rozwiązaniem jest, gdy dokument znajduje się na wprost operatora, pomiędzy ekranem monitora a klawiaturą.</a:t>
            </a:r>
          </a:p>
        </p:txBody>
      </p:sp>
    </p:spTree>
    <p:extLst>
      <p:ext uri="{BB962C8B-B14F-4D97-AF65-F5344CB8AC3E}">
        <p14:creationId xmlns:p14="http://schemas.microsoft.com/office/powerpoint/2010/main" val="26646591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36838-4CAB-5E83-226F-14F0C20CC1DE}"/>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3CAFEB8B-A630-3D72-2E81-C1533D74540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08DEFE73-46B1-959A-C721-19C016A1000A}"/>
              </a:ext>
            </a:extLst>
          </p:cNvPr>
          <p:cNvSpPr txBox="1">
            <a:spLocks/>
          </p:cNvSpPr>
          <p:nvPr/>
        </p:nvSpPr>
        <p:spPr>
          <a:xfrm>
            <a:off x="838200" y="365125"/>
            <a:ext cx="10515600" cy="6681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3200" b="1" dirty="0">
                <a:latin typeface="Arial" panose="020B0604020202020204" pitchFamily="34" charset="0"/>
                <a:cs typeface="Arial" panose="020B0604020202020204" pitchFamily="34" charset="0"/>
              </a:rPr>
              <a:t>Warunki przestrzenne do obsługi komputera</a:t>
            </a:r>
          </a:p>
        </p:txBody>
      </p:sp>
      <p:sp>
        <p:nvSpPr>
          <p:cNvPr id="3" name="Symbol zastępczy zawartości 2">
            <a:extLst>
              <a:ext uri="{FF2B5EF4-FFF2-40B4-BE49-F238E27FC236}">
                <a16:creationId xmlns:a16="http://schemas.microsoft.com/office/drawing/2014/main" id="{87F90D45-3CE4-1C31-9D0F-C2B4B9BA300B}"/>
              </a:ext>
            </a:extLst>
          </p:cNvPr>
          <p:cNvSpPr txBox="1">
            <a:spLocks/>
          </p:cNvSpPr>
          <p:nvPr/>
        </p:nvSpPr>
        <p:spPr>
          <a:xfrm>
            <a:off x="746113" y="1298540"/>
            <a:ext cx="10515600" cy="526472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latin typeface="Arial" panose="020B0604020202020204" pitchFamily="34" charset="0"/>
                <a:cs typeface="Arial" panose="020B0604020202020204" pitchFamily="34" charset="0"/>
              </a:rPr>
              <a:t>Jeśli w danym pomieszczeniu znajduje się  więcej niż 1 komputer, to poszczególne stanowiska należy rozmieścić w ten sposób, aby minimalna odległość pomiędzy sąsiednimi, równolegle do siebie ustawionymi monitorami wynosiła 60cm oraz pomiędzy tyłem monitora a głową sąsiedniego operatora wynosiła co najmniej 80 cm. Na jedno stanowisko komputerowe powinno przypadać przynajmniej </a:t>
            </a:r>
            <a:r>
              <a:rPr lang="pl-PL" b="1" dirty="0">
                <a:latin typeface="Arial" panose="020B0604020202020204" pitchFamily="34" charset="0"/>
                <a:cs typeface="Arial" panose="020B0604020202020204" pitchFamily="34" charset="0"/>
              </a:rPr>
              <a:t>6 m</a:t>
            </a:r>
            <a:r>
              <a:rPr lang="pl-PL" b="1" baseline="30000" dirty="0">
                <a:latin typeface="Arial" panose="020B0604020202020204" pitchFamily="34" charset="0"/>
                <a:cs typeface="Arial" panose="020B0604020202020204" pitchFamily="34" charset="0"/>
              </a:rPr>
              <a:t>2</a:t>
            </a:r>
            <a:r>
              <a:rPr lang="pl-PL" b="1" dirty="0">
                <a:latin typeface="Arial" panose="020B0604020202020204" pitchFamily="34" charset="0"/>
                <a:cs typeface="Arial" panose="020B0604020202020204" pitchFamily="34" charset="0"/>
              </a:rPr>
              <a:t> </a:t>
            </a:r>
            <a:r>
              <a:rPr lang="pl-PL" dirty="0">
                <a:latin typeface="Arial" panose="020B0604020202020204" pitchFamily="34" charset="0"/>
                <a:cs typeface="Arial" panose="020B0604020202020204" pitchFamily="34" charset="0"/>
              </a:rPr>
              <a:t>powierzchni pomieszczenia o wysokości co najmniej 3,3 m.</a:t>
            </a:r>
          </a:p>
        </p:txBody>
      </p:sp>
    </p:spTree>
    <p:extLst>
      <p:ext uri="{BB962C8B-B14F-4D97-AF65-F5344CB8AC3E}">
        <p14:creationId xmlns:p14="http://schemas.microsoft.com/office/powerpoint/2010/main" val="35834138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934FA-C5A1-3664-3CFD-70ACAF922DF3}"/>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F3AF7883-E829-A91C-C138-4B82563CCAB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F895C200-A93A-5859-79A7-E985E621A464}"/>
              </a:ext>
            </a:extLst>
          </p:cNvPr>
          <p:cNvSpPr txBox="1">
            <a:spLocks/>
          </p:cNvSpPr>
          <p:nvPr/>
        </p:nvSpPr>
        <p:spPr>
          <a:xfrm>
            <a:off x="838200" y="160963"/>
            <a:ext cx="10515600" cy="8053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Parametry warunków pracy</a:t>
            </a:r>
          </a:p>
        </p:txBody>
      </p:sp>
      <p:sp>
        <p:nvSpPr>
          <p:cNvPr id="3" name="Symbol zastępczy zawartości 2">
            <a:extLst>
              <a:ext uri="{FF2B5EF4-FFF2-40B4-BE49-F238E27FC236}">
                <a16:creationId xmlns:a16="http://schemas.microsoft.com/office/drawing/2014/main" id="{D7CDD6CA-5CAC-14CB-7EDC-FAC81FCAC82A}"/>
              </a:ext>
            </a:extLst>
          </p:cNvPr>
          <p:cNvSpPr txBox="1">
            <a:spLocks/>
          </p:cNvSpPr>
          <p:nvPr/>
        </p:nvSpPr>
        <p:spPr>
          <a:xfrm>
            <a:off x="669036" y="966270"/>
            <a:ext cx="10853928" cy="4955445"/>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lnSpc>
                <a:spcPct val="160000"/>
              </a:lnSpc>
              <a:buFont typeface="Arial" panose="020B0604020202020204" pitchFamily="34" charset="0"/>
              <a:buChar char="•"/>
            </a:pPr>
            <a:r>
              <a:rPr lang="pl-PL" dirty="0">
                <a:latin typeface="Arial" panose="020B0604020202020204" pitchFamily="34" charset="0"/>
                <a:cs typeface="Arial" panose="020B0604020202020204" pitchFamily="34" charset="0"/>
              </a:rPr>
              <a:t>zakres temperatury wynosi </a:t>
            </a:r>
            <a:r>
              <a:rPr lang="pl-PL" b="1" dirty="0">
                <a:latin typeface="Arial" panose="020B0604020202020204" pitchFamily="34" charset="0"/>
                <a:cs typeface="Arial" panose="020B0604020202020204" pitchFamily="34" charset="0"/>
              </a:rPr>
              <a:t>20-22°C.</a:t>
            </a:r>
            <a:r>
              <a:rPr lang="pl-PL" dirty="0">
                <a:latin typeface="Arial" panose="020B0604020202020204" pitchFamily="34" charset="0"/>
                <a:cs typeface="Arial" panose="020B0604020202020204" pitchFamily="34" charset="0"/>
              </a:rPr>
              <a:t> Powinny być urządzenia klimatyzacyjne. Montując żaluzje lub zasłony w oknach można uniknąć nadmiernego nagrzewania się urządzeń ciepłem słonecznym.</a:t>
            </a:r>
          </a:p>
          <a:p>
            <a:pPr marL="342900" indent="-342900" algn="just">
              <a:lnSpc>
                <a:spcPct val="160000"/>
              </a:lnSpc>
              <a:buFont typeface="Arial" panose="020B0604020202020204" pitchFamily="34" charset="0"/>
              <a:buChar char="•"/>
            </a:pPr>
            <a:r>
              <a:rPr lang="pl-PL" dirty="0">
                <a:latin typeface="Arial" panose="020B0604020202020204" pitchFamily="34" charset="0"/>
                <a:cs typeface="Arial" panose="020B0604020202020204" pitchFamily="34" charset="0"/>
              </a:rPr>
              <a:t>Względna wilgotność powietrza w pomieszczeniach powinna wynosić </a:t>
            </a:r>
            <a:r>
              <a:rPr lang="pl-PL" b="1" dirty="0">
                <a:latin typeface="Arial" panose="020B0604020202020204" pitchFamily="34" charset="0"/>
                <a:cs typeface="Arial" panose="020B0604020202020204" pitchFamily="34" charset="0"/>
              </a:rPr>
              <a:t>50-65%.</a:t>
            </a:r>
            <a:r>
              <a:rPr lang="pl-PL" dirty="0">
                <a:latin typeface="Arial" panose="020B0604020202020204" pitchFamily="34" charset="0"/>
                <a:cs typeface="Arial" panose="020B0604020202020204" pitchFamily="34" charset="0"/>
              </a:rPr>
              <a:t> Im wyższa temperatura tym niższa powinna być wilgotność, tak by w pomieszczeniu nie zrobiło się parno. Wilgotność &gt;50% zapobiega także wytwarzaniu się nadmiernego natężenia pola elektrostatycznego w pobliżu komputera.</a:t>
            </a:r>
          </a:p>
          <a:p>
            <a:pPr marL="342900" indent="-342900" algn="just">
              <a:lnSpc>
                <a:spcPct val="160000"/>
              </a:lnSpc>
              <a:buFont typeface="Arial" panose="020B0604020202020204" pitchFamily="34" charset="0"/>
              <a:buChar char="•"/>
            </a:pPr>
            <a:r>
              <a:rPr lang="pl-PL" dirty="0">
                <a:latin typeface="Arial" panose="020B0604020202020204" pitchFamily="34" charset="0"/>
                <a:cs typeface="Arial" panose="020B0604020202020204" pitchFamily="34" charset="0"/>
              </a:rPr>
              <a:t>Prędkość ruchu nie może przekraczać </a:t>
            </a:r>
            <a:r>
              <a:rPr lang="pl-PL" b="1" dirty="0">
                <a:latin typeface="Arial" panose="020B0604020202020204" pitchFamily="34" charset="0"/>
                <a:cs typeface="Arial" panose="020B0604020202020204" pitchFamily="34" charset="0"/>
              </a:rPr>
              <a:t>0,1-0,15 m/s,</a:t>
            </a:r>
            <a:r>
              <a:rPr lang="pl-PL" dirty="0">
                <a:latin typeface="Arial" panose="020B0604020202020204" pitchFamily="34" charset="0"/>
                <a:cs typeface="Arial" panose="020B0604020202020204" pitchFamily="34" charset="0"/>
              </a:rPr>
              <a:t> ponieważ wyższe wartości będą raczej odczuwane jako niepożądany przeciąg</a:t>
            </a:r>
          </a:p>
        </p:txBody>
      </p:sp>
    </p:spTree>
    <p:extLst>
      <p:ext uri="{BB962C8B-B14F-4D97-AF65-F5344CB8AC3E}">
        <p14:creationId xmlns:p14="http://schemas.microsoft.com/office/powerpoint/2010/main" val="35581925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25CB1-FC6D-FD96-8BA9-0CC6369C2753}"/>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56A0A303-583D-19FC-9B98-5508A6A7FF2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B227E6EB-7729-53A6-BF29-D4F0023751CF}"/>
              </a:ext>
            </a:extLst>
          </p:cNvPr>
          <p:cNvSpPr txBox="1">
            <a:spLocks/>
          </p:cNvSpPr>
          <p:nvPr/>
        </p:nvSpPr>
        <p:spPr>
          <a:xfrm>
            <a:off x="2911136" y="300183"/>
            <a:ext cx="6369728" cy="8611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hałas</a:t>
            </a:r>
          </a:p>
        </p:txBody>
      </p:sp>
      <p:sp>
        <p:nvSpPr>
          <p:cNvPr id="3" name="Symbol zastępczy zawartości 2">
            <a:extLst>
              <a:ext uri="{FF2B5EF4-FFF2-40B4-BE49-F238E27FC236}">
                <a16:creationId xmlns:a16="http://schemas.microsoft.com/office/drawing/2014/main" id="{9BAA06EE-8DC8-BC2B-9BA8-D78F75150CB3}"/>
              </a:ext>
            </a:extLst>
          </p:cNvPr>
          <p:cNvSpPr txBox="1">
            <a:spLocks/>
          </p:cNvSpPr>
          <p:nvPr/>
        </p:nvSpPr>
        <p:spPr>
          <a:xfrm>
            <a:off x="868680" y="1161288"/>
            <a:ext cx="10232136" cy="4732193"/>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latin typeface="Arial" panose="020B0604020202020204" pitchFamily="34" charset="0"/>
                <a:cs typeface="Arial" panose="020B0604020202020204" pitchFamily="34" charset="0"/>
              </a:rPr>
              <a:t>W przypadku wykonywania pracy z komputerem o dużym stopniu trudności zaleca się, aby poziom dźwięku </a:t>
            </a:r>
            <a:r>
              <a:rPr lang="pl-PL" b="1" dirty="0">
                <a:latin typeface="Arial" panose="020B0604020202020204" pitchFamily="34" charset="0"/>
                <a:cs typeface="Arial" panose="020B0604020202020204" pitchFamily="34" charset="0"/>
              </a:rPr>
              <a:t>był niższy niż 40-50-dB. </a:t>
            </a:r>
          </a:p>
          <a:p>
            <a:pPr algn="just">
              <a:lnSpc>
                <a:spcPct val="150000"/>
              </a:lnSpc>
            </a:pPr>
            <a:r>
              <a:rPr lang="pl-PL" b="1" dirty="0">
                <a:latin typeface="Arial" panose="020B0604020202020204" pitchFamily="34" charset="0"/>
                <a:cs typeface="Arial" panose="020B0604020202020204" pitchFamily="34" charset="0"/>
              </a:rPr>
              <a:t>Źródła hałasu:</a:t>
            </a:r>
          </a:p>
          <a:p>
            <a:pPr algn="just">
              <a:lnSpc>
                <a:spcPct val="150000"/>
              </a:lnSpc>
            </a:pPr>
            <a:r>
              <a:rPr lang="pl-PL" dirty="0">
                <a:latin typeface="Arial" panose="020B0604020202020204" pitchFamily="34" charset="0"/>
                <a:cs typeface="Arial" panose="020B0604020202020204" pitchFamily="34" charset="0"/>
              </a:rPr>
              <a:t>Hałas pochodzący od komputera (drukarka i wentylator)oraz urządzeń sieci komputerowej (np. serwery)</a:t>
            </a:r>
          </a:p>
          <a:p>
            <a:pPr algn="just">
              <a:lnSpc>
                <a:spcPct val="150000"/>
              </a:lnSpc>
            </a:pPr>
            <a:r>
              <a:rPr lang="pl-PL" dirty="0">
                <a:latin typeface="Arial" panose="020B0604020202020204" pitchFamily="34" charset="0"/>
                <a:cs typeface="Arial" panose="020B0604020202020204" pitchFamily="34" charset="0"/>
              </a:rPr>
              <a:t>Hałas pochodzący od źródeł zewnętrznych np. środki techniki biurowej (maszyny do pisania, kserokopiarki, telefony, telefaksy), urządzeń stanowiących wyposażenie techniczne budynku (a zwłaszcza systemów wentylacyjnych i klimatyzacyjnych) oraz źródeł usytuowanych na zewnątrz budynku (głównie ruchu ulicznego i sąsiednich hałaśliwych obiektów)</a:t>
            </a:r>
          </a:p>
        </p:txBody>
      </p:sp>
    </p:spTree>
    <p:extLst>
      <p:ext uri="{BB962C8B-B14F-4D97-AF65-F5344CB8AC3E}">
        <p14:creationId xmlns:p14="http://schemas.microsoft.com/office/powerpoint/2010/main" val="406176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6388A-7B07-89AA-26DA-7CAE29E74976}"/>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D34E94B7-F010-CB2B-05A2-AFF0D87349E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041CD127-56AF-5C73-D958-6C3F93D1E69A}"/>
              </a:ext>
            </a:extLst>
          </p:cNvPr>
          <p:cNvSpPr txBox="1">
            <a:spLocks/>
          </p:cNvSpPr>
          <p:nvPr/>
        </p:nvSpPr>
        <p:spPr>
          <a:xfrm>
            <a:off x="838200" y="365125"/>
            <a:ext cx="10515600" cy="67729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oświetlenie</a:t>
            </a:r>
          </a:p>
        </p:txBody>
      </p:sp>
      <p:sp>
        <p:nvSpPr>
          <p:cNvPr id="3" name="Symbol zastępczy zawartości 2">
            <a:extLst>
              <a:ext uri="{FF2B5EF4-FFF2-40B4-BE49-F238E27FC236}">
                <a16:creationId xmlns:a16="http://schemas.microsoft.com/office/drawing/2014/main" id="{E61C5490-D446-A6DD-1BA7-97231090CF9D}"/>
              </a:ext>
            </a:extLst>
          </p:cNvPr>
          <p:cNvSpPr txBox="1">
            <a:spLocks/>
          </p:cNvSpPr>
          <p:nvPr/>
        </p:nvSpPr>
        <p:spPr>
          <a:xfrm>
            <a:off x="838200" y="1253331"/>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pl-PL" b="1" dirty="0">
                <a:latin typeface="Arial" panose="020B0604020202020204" pitchFamily="34" charset="0"/>
                <a:cs typeface="Arial" panose="020B0604020202020204" pitchFamily="34" charset="0"/>
              </a:rPr>
              <a:t>W Polsce zgodnie z normą wymagany minimalny poziom natężenia oświetlenia dla stanowisk pracy z komputerem wynosi:</a:t>
            </a:r>
          </a:p>
          <a:p>
            <a:pPr>
              <a:lnSpc>
                <a:spcPct val="150000"/>
              </a:lnSpc>
            </a:pPr>
            <a:r>
              <a:rPr lang="pl-PL" b="1" dirty="0">
                <a:latin typeface="Arial" panose="020B0604020202020204" pitchFamily="34" charset="0"/>
                <a:cs typeface="Arial" panose="020B0604020202020204" pitchFamily="34" charset="0"/>
              </a:rPr>
              <a:t>500 lx </a:t>
            </a:r>
            <a:r>
              <a:rPr lang="pl-PL" dirty="0">
                <a:latin typeface="Arial" panose="020B0604020202020204" pitchFamily="34" charset="0"/>
                <a:cs typeface="Arial" panose="020B0604020202020204" pitchFamily="34" charset="0"/>
              </a:rPr>
              <a:t>– dla pracy ciągłej, trudnych zadań wzrokowych, np.: wprowadzanie danych, odczytywanych na kliszach oraz słabej jakości dokumentach</a:t>
            </a:r>
          </a:p>
          <a:p>
            <a:pPr>
              <a:lnSpc>
                <a:spcPct val="150000"/>
              </a:lnSpc>
            </a:pPr>
            <a:r>
              <a:rPr lang="pl-PL" b="1" dirty="0">
                <a:latin typeface="Arial" panose="020B0604020202020204" pitchFamily="34" charset="0"/>
                <a:cs typeface="Arial" panose="020B0604020202020204" pitchFamily="34" charset="0"/>
              </a:rPr>
              <a:t>300 lx </a:t>
            </a:r>
            <a:r>
              <a:rPr lang="pl-PL" dirty="0">
                <a:latin typeface="Arial" panose="020B0604020202020204" pitchFamily="34" charset="0"/>
                <a:cs typeface="Arial" panose="020B0604020202020204" pitchFamily="34" charset="0"/>
              </a:rPr>
              <a:t>– dla prac dorywczych, prostych zadań wzrokowych np. sporadyczne odszukiwanie informacji na ekranie</a:t>
            </a:r>
          </a:p>
        </p:txBody>
      </p:sp>
    </p:spTree>
    <p:extLst>
      <p:ext uri="{BB962C8B-B14F-4D97-AF65-F5344CB8AC3E}">
        <p14:creationId xmlns:p14="http://schemas.microsoft.com/office/powerpoint/2010/main" val="17531147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A0AA5-06FE-A1C6-862E-9B8233E528EE}"/>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B0442BFC-9309-79E6-5367-EB5DA33CDB2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E33C6D0A-44B1-8B6E-41EA-7041559F4D04}"/>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Stres przy obsłudze komputera i sposoby jego przeciwdziałaniu</a:t>
            </a:r>
          </a:p>
        </p:txBody>
      </p:sp>
      <p:sp>
        <p:nvSpPr>
          <p:cNvPr id="3" name="Symbol zastępczy zawartości 2">
            <a:extLst>
              <a:ext uri="{FF2B5EF4-FFF2-40B4-BE49-F238E27FC236}">
                <a16:creationId xmlns:a16="http://schemas.microsoft.com/office/drawing/2014/main" id="{A6489412-0467-841D-8A7A-B0764A471940}"/>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pl-PL" dirty="0">
                <a:latin typeface="Arial" panose="020B0604020202020204" pitchFamily="34" charset="0"/>
                <a:cs typeface="Arial" panose="020B0604020202020204" pitchFamily="34" charset="0"/>
              </a:rPr>
              <a:t>Czas pracy przy monitorach powinien być ograniczony do 4-5h</a:t>
            </a:r>
          </a:p>
          <a:p>
            <a:pPr algn="l"/>
            <a:endParaRPr lang="pl-PL" b="1" dirty="0">
              <a:latin typeface="Arial" panose="020B0604020202020204" pitchFamily="34" charset="0"/>
              <a:cs typeface="Arial" panose="020B0604020202020204" pitchFamily="34" charset="0"/>
            </a:endParaRPr>
          </a:p>
          <a:p>
            <a:pPr algn="l"/>
            <a:r>
              <a:rPr lang="pl-PL" b="1" dirty="0">
                <a:latin typeface="Arial" panose="020B0604020202020204" pitchFamily="34" charset="0"/>
                <a:cs typeface="Arial" panose="020B0604020202020204" pitchFamily="34" charset="0"/>
              </a:rPr>
              <a:t>Źródła dyskomfortu:</a:t>
            </a:r>
          </a:p>
          <a:p>
            <a:pPr marL="342900" indent="-342900" algn="l">
              <a:buFont typeface="Arial" panose="020B0604020202020204" pitchFamily="34" charset="0"/>
              <a:buChar char="•"/>
            </a:pPr>
            <a:r>
              <a:rPr lang="pl-PL" dirty="0">
                <a:latin typeface="Arial" panose="020B0604020202020204" pitchFamily="34" charset="0"/>
                <a:cs typeface="Arial" panose="020B0604020202020204" pitchFamily="34" charset="0"/>
              </a:rPr>
              <a:t>Duża intensywność pracy</a:t>
            </a:r>
          </a:p>
          <a:p>
            <a:pPr marL="342900" indent="-342900" algn="l">
              <a:buFont typeface="Arial" panose="020B0604020202020204" pitchFamily="34" charset="0"/>
              <a:buChar char="•"/>
            </a:pPr>
            <a:r>
              <a:rPr lang="pl-PL" dirty="0">
                <a:latin typeface="Arial" panose="020B0604020202020204" pitchFamily="34" charset="0"/>
                <a:cs typeface="Arial" panose="020B0604020202020204" pitchFamily="34" charset="0"/>
              </a:rPr>
              <a:t>Nadmierna liczba godzin pracy</a:t>
            </a:r>
          </a:p>
          <a:p>
            <a:pPr marL="342900" indent="-342900" algn="l">
              <a:buFont typeface="Arial" panose="020B0604020202020204" pitchFamily="34" charset="0"/>
              <a:buChar char="•"/>
            </a:pPr>
            <a:r>
              <a:rPr lang="pl-PL" dirty="0">
                <a:latin typeface="Arial" panose="020B0604020202020204" pitchFamily="34" charset="0"/>
                <a:cs typeface="Arial" panose="020B0604020202020204" pitchFamily="34" charset="0"/>
              </a:rPr>
              <a:t>Monotonia i cząstkowość zadań</a:t>
            </a:r>
          </a:p>
          <a:p>
            <a:pPr marL="342900" indent="-342900" algn="l">
              <a:buFont typeface="Arial" panose="020B0604020202020204" pitchFamily="34" charset="0"/>
              <a:buChar char="•"/>
            </a:pPr>
            <a:r>
              <a:rPr lang="pl-PL" dirty="0">
                <a:latin typeface="Arial" panose="020B0604020202020204" pitchFamily="34" charset="0"/>
                <a:cs typeface="Arial" panose="020B0604020202020204" pitchFamily="34" charset="0"/>
              </a:rPr>
              <a:t>Abstrakcyjność pracy</a:t>
            </a:r>
          </a:p>
          <a:p>
            <a:pPr marL="342900" indent="-342900" algn="l">
              <a:buFont typeface="Arial" panose="020B0604020202020204" pitchFamily="34" charset="0"/>
              <a:buChar char="•"/>
            </a:pPr>
            <a:r>
              <a:rPr lang="pl-PL" dirty="0">
                <a:latin typeface="Arial" panose="020B0604020202020204" pitchFamily="34" charset="0"/>
                <a:cs typeface="Arial" panose="020B0604020202020204" pitchFamily="34" charset="0"/>
              </a:rPr>
              <a:t>Uzależnienie pracy od technologii</a:t>
            </a:r>
          </a:p>
        </p:txBody>
      </p:sp>
    </p:spTree>
    <p:extLst>
      <p:ext uri="{BB962C8B-B14F-4D97-AF65-F5344CB8AC3E}">
        <p14:creationId xmlns:p14="http://schemas.microsoft.com/office/powerpoint/2010/main" val="20886425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166C2-5CA5-F022-3EBA-BC74975320BC}"/>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9757FFC3-3FEA-9E4A-C1AD-AA675ED5E8C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Symbol zastępczy zawartości 2">
            <a:extLst>
              <a:ext uri="{FF2B5EF4-FFF2-40B4-BE49-F238E27FC236}">
                <a16:creationId xmlns:a16="http://schemas.microsoft.com/office/drawing/2014/main" id="{54827EE3-7715-39C4-2A72-84DF5198B069}"/>
              </a:ext>
            </a:extLst>
          </p:cNvPr>
          <p:cNvSpPr txBox="1">
            <a:spLocks/>
          </p:cNvSpPr>
          <p:nvPr/>
        </p:nvSpPr>
        <p:spPr>
          <a:xfrm>
            <a:off x="930563" y="818861"/>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pl-PL" b="1" dirty="0">
                <a:latin typeface="Arial" panose="020B0604020202020204" pitchFamily="34" charset="0"/>
                <a:cs typeface="Arial" panose="020B0604020202020204" pitchFamily="34" charset="0"/>
              </a:rPr>
              <a:t>Sposoby zwiększania wpływu pracowników pracujących przy komputerach na swą pracę:</a:t>
            </a:r>
          </a:p>
          <a:p>
            <a:pPr algn="just"/>
            <a:endParaRPr lang="pl-PL" b="1"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pl-PL" dirty="0">
                <a:latin typeface="Arial" panose="020B0604020202020204" pitchFamily="34" charset="0"/>
                <a:cs typeface="Arial" panose="020B0604020202020204" pitchFamily="34" charset="0"/>
              </a:rPr>
              <a:t>Zaprojektowanie takiego systemu komputerowego, który pozostawia pewne możliwości decyzyjne</a:t>
            </a:r>
          </a:p>
          <a:p>
            <a:pPr marL="342900" indent="-342900" algn="just">
              <a:buFont typeface="Arial" panose="020B0604020202020204" pitchFamily="34" charset="0"/>
              <a:buChar char="•"/>
            </a:pPr>
            <a:r>
              <a:rPr lang="pl-PL" dirty="0">
                <a:latin typeface="Arial" panose="020B0604020202020204" pitchFamily="34" charset="0"/>
                <a:cs typeface="Arial" panose="020B0604020202020204" pitchFamily="34" charset="0"/>
              </a:rPr>
              <a:t>Zwiększenie uczestnictwa pracowników w kształtowaniu warunków pracy</a:t>
            </a:r>
          </a:p>
          <a:p>
            <a:pPr marL="342900" indent="-342900" algn="just">
              <a:buFont typeface="Arial" panose="020B0604020202020204" pitchFamily="34" charset="0"/>
              <a:buChar char="•"/>
            </a:pPr>
            <a:r>
              <a:rPr lang="pl-PL" dirty="0">
                <a:latin typeface="Arial" panose="020B0604020202020204" pitchFamily="34" charset="0"/>
                <a:cs typeface="Arial" panose="020B0604020202020204" pitchFamily="34" charset="0"/>
              </a:rPr>
              <a:t>Zwiększenie zakresu kontroli poprzez podnoszenie umiejętności obsługi komputera.</a:t>
            </a:r>
          </a:p>
          <a:p>
            <a:pPr marL="342900" indent="-342900" algn="just">
              <a:buFont typeface="Arial" panose="020B0604020202020204" pitchFamily="34" charset="0"/>
              <a:buChar char="•"/>
            </a:pPr>
            <a:r>
              <a:rPr lang="pl-PL" dirty="0">
                <a:latin typeface="Arial" panose="020B0604020202020204" pitchFamily="34" charset="0"/>
                <a:cs typeface="Arial" panose="020B0604020202020204" pitchFamily="34" charset="0"/>
              </a:rPr>
              <a:t>rotacja</a:t>
            </a:r>
          </a:p>
        </p:txBody>
      </p:sp>
    </p:spTree>
    <p:extLst>
      <p:ext uri="{BB962C8B-B14F-4D97-AF65-F5344CB8AC3E}">
        <p14:creationId xmlns:p14="http://schemas.microsoft.com/office/powerpoint/2010/main" val="12138140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A2711-F25B-C5B1-DB2B-6EE28A3E62B3}"/>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CB683A21-E1D2-E969-8196-CA7661C0590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9FF95315-1364-CF34-814F-53233624BBCD}"/>
              </a:ext>
            </a:extLst>
          </p:cNvPr>
          <p:cNvSpPr txBox="1">
            <a:spLocks/>
          </p:cNvSpPr>
          <p:nvPr/>
        </p:nvSpPr>
        <p:spPr>
          <a:xfrm>
            <a:off x="838200" y="365125"/>
            <a:ext cx="10515600" cy="7321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Monotonia pracy</a:t>
            </a:r>
          </a:p>
        </p:txBody>
      </p:sp>
      <p:sp>
        <p:nvSpPr>
          <p:cNvPr id="3" name="Symbol zastępczy zawartości 2">
            <a:extLst>
              <a:ext uri="{FF2B5EF4-FFF2-40B4-BE49-F238E27FC236}">
                <a16:creationId xmlns:a16="http://schemas.microsoft.com/office/drawing/2014/main" id="{EA341329-B696-91D0-96F7-607D24F027AB}"/>
              </a:ext>
            </a:extLst>
          </p:cNvPr>
          <p:cNvSpPr txBox="1">
            <a:spLocks/>
          </p:cNvSpPr>
          <p:nvPr/>
        </p:nvSpPr>
        <p:spPr>
          <a:xfrm>
            <a:off x="911352" y="1253331"/>
            <a:ext cx="10515600" cy="435133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pl-PL" dirty="0">
                <a:latin typeface="Arial" panose="020B0604020202020204" pitchFamily="34" charset="0"/>
                <a:cs typeface="Arial" panose="020B0604020202020204" pitchFamily="34" charset="0"/>
              </a:rPr>
              <a:t>W </a:t>
            </a:r>
            <a:r>
              <a:rPr lang="pl-PL" b="1" dirty="0">
                <a:latin typeface="Arial" panose="020B0604020202020204" pitchFamily="34" charset="0"/>
                <a:cs typeface="Arial" panose="020B0604020202020204" pitchFamily="34" charset="0"/>
              </a:rPr>
              <a:t>monotonii </a:t>
            </a:r>
            <a:r>
              <a:rPr lang="pl-PL" dirty="0">
                <a:latin typeface="Arial" panose="020B0604020202020204" pitchFamily="34" charset="0"/>
                <a:cs typeface="Arial" panose="020B0604020202020204" pitchFamily="34" charset="0"/>
              </a:rPr>
              <a:t>występują podobne symptomy jak przy zmęczeniu:</a:t>
            </a:r>
          </a:p>
          <a:p>
            <a:r>
              <a:rPr lang="pl-PL" dirty="0">
                <a:latin typeface="Arial" panose="020B0604020202020204" pitchFamily="34" charset="0"/>
                <a:cs typeface="Arial" panose="020B0604020202020204" pitchFamily="34" charset="0"/>
              </a:rPr>
              <a:t>senność i otępienie myślowe (można przezwyciężyć przez przejście do zmiennej interesującej czynności)</a:t>
            </a:r>
          </a:p>
          <a:p>
            <a:r>
              <a:rPr lang="pl-PL" b="1" dirty="0">
                <a:latin typeface="Arial" panose="020B0604020202020204" pitchFamily="34" charset="0"/>
                <a:cs typeface="Arial" panose="020B0604020202020204" pitchFamily="34" charset="0"/>
              </a:rPr>
              <a:t>Pojęcie monotonii </a:t>
            </a:r>
            <a:r>
              <a:rPr lang="pl-PL" dirty="0">
                <a:latin typeface="Arial" panose="020B0604020202020204" pitchFamily="34" charset="0"/>
                <a:cs typeface="Arial" panose="020B0604020202020204" pitchFamily="34" charset="0"/>
              </a:rPr>
              <a:t>określa zarówno sytuację w pracy, jak i stan psychiczny.</a:t>
            </a:r>
          </a:p>
          <a:p>
            <a:pPr algn="l"/>
            <a:r>
              <a:rPr lang="pl-PL" dirty="0">
                <a:latin typeface="Arial" panose="020B0604020202020204" pitchFamily="34" charset="0"/>
                <a:cs typeface="Arial" panose="020B0604020202020204" pitchFamily="34" charset="0"/>
              </a:rPr>
              <a:t>Monotonii sprzyjają:</a:t>
            </a:r>
          </a:p>
          <a:p>
            <a:pPr marL="342900" indent="-342900" algn="l">
              <a:buFont typeface="Arial" panose="020B0604020202020204" pitchFamily="34" charset="0"/>
              <a:buChar char="•"/>
            </a:pPr>
            <a:r>
              <a:rPr lang="pl-PL" dirty="0">
                <a:latin typeface="Arial" panose="020B0604020202020204" pitchFamily="34" charset="0"/>
                <a:cs typeface="Arial" panose="020B0604020202020204" pitchFamily="34" charset="0"/>
              </a:rPr>
              <a:t>mały zakres obserwacji</a:t>
            </a:r>
          </a:p>
          <a:p>
            <a:pPr marL="342900" indent="-342900" algn="l">
              <a:buFont typeface="Arial" panose="020B0604020202020204" pitchFamily="34" charset="0"/>
              <a:buChar char="•"/>
            </a:pPr>
            <a:r>
              <a:rPr lang="pl-PL" dirty="0">
                <a:latin typeface="Arial" panose="020B0604020202020204" pitchFamily="34" charset="0"/>
                <a:cs typeface="Arial" panose="020B0604020202020204" pitchFamily="34" charset="0"/>
              </a:rPr>
              <a:t>okazyjnie potrzebne zmiany pozycji</a:t>
            </a:r>
          </a:p>
          <a:p>
            <a:pPr marL="342900" indent="-342900" algn="l">
              <a:buFont typeface="Arial" panose="020B0604020202020204" pitchFamily="34" charset="0"/>
              <a:buChar char="•"/>
            </a:pPr>
            <a:r>
              <a:rPr lang="pl-PL" dirty="0">
                <a:latin typeface="Arial" panose="020B0604020202020204" pitchFamily="34" charset="0"/>
                <a:cs typeface="Arial" panose="020B0604020202020204" pitchFamily="34" charset="0"/>
              </a:rPr>
              <a:t>obecność jednostajnego, rytmicznego bodźca</a:t>
            </a:r>
          </a:p>
          <a:p>
            <a:pPr marL="342900" indent="-342900" algn="l">
              <a:buFont typeface="Arial" panose="020B0604020202020204" pitchFamily="34" charset="0"/>
              <a:buChar char="•"/>
            </a:pPr>
            <a:r>
              <a:rPr lang="pl-PL" dirty="0">
                <a:latin typeface="Arial" panose="020B0604020202020204" pitchFamily="34" charset="0"/>
                <a:cs typeface="Arial" panose="020B0604020202020204" pitchFamily="34" charset="0"/>
              </a:rPr>
              <a:t>braku możliwości ruchu ciała</a:t>
            </a:r>
          </a:p>
          <a:p>
            <a:pPr marL="342900" indent="-342900" algn="l">
              <a:buFont typeface="Arial" panose="020B0604020202020204" pitchFamily="34" charset="0"/>
              <a:buChar char="•"/>
            </a:pPr>
            <a:r>
              <a:rPr lang="pl-PL" dirty="0">
                <a:latin typeface="Arial" panose="020B0604020202020204" pitchFamily="34" charset="0"/>
                <a:cs typeface="Arial" panose="020B0604020202020204" pitchFamily="34" charset="0"/>
              </a:rPr>
              <a:t>ciepłe pomieszczenie robocze</a:t>
            </a:r>
          </a:p>
        </p:txBody>
      </p:sp>
    </p:spTree>
    <p:extLst>
      <p:ext uri="{BB962C8B-B14F-4D97-AF65-F5344CB8AC3E}">
        <p14:creationId xmlns:p14="http://schemas.microsoft.com/office/powerpoint/2010/main" val="32194974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C8C5F-345B-B707-3D68-DC67CB4FCEF6}"/>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365DDA55-B6C2-57F9-9828-384BA596764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11F0F33A-3D78-542E-B1D7-6940490317FF}"/>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ZMNIEJSZENIE OBCIĄŻEŃ</a:t>
            </a:r>
            <a:br>
              <a:rPr lang="pl-PL" sz="4000" b="1" dirty="0">
                <a:latin typeface="Arial" panose="020B0604020202020204" pitchFamily="34" charset="0"/>
                <a:cs typeface="Arial" panose="020B0604020202020204" pitchFamily="34" charset="0"/>
              </a:rPr>
            </a:br>
            <a:r>
              <a:rPr lang="pl-PL" sz="4000" b="1" dirty="0">
                <a:latin typeface="Arial" panose="020B0604020202020204" pitchFamily="34" charset="0"/>
                <a:cs typeface="Arial" panose="020B0604020202020204" pitchFamily="34" charset="0"/>
              </a:rPr>
              <a:t>PSYCHICZNYCH</a:t>
            </a:r>
          </a:p>
        </p:txBody>
      </p:sp>
      <p:sp>
        <p:nvSpPr>
          <p:cNvPr id="3" name="Symbol zastępczy zawartości 2">
            <a:extLst>
              <a:ext uri="{FF2B5EF4-FFF2-40B4-BE49-F238E27FC236}">
                <a16:creationId xmlns:a16="http://schemas.microsoft.com/office/drawing/2014/main" id="{A622EA3D-D20A-96D5-66DC-47D61F1E652D}"/>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pl-PL" dirty="0">
                <a:latin typeface="Arial" panose="020B0604020202020204" pitchFamily="34" charset="0"/>
                <a:cs typeface="Arial" panose="020B0604020202020204" pitchFamily="34" charset="0"/>
              </a:rPr>
              <a:t>obciążenie psychiczne związane z wykonywaniem zadań powinno być dostosowane do kwalifikacji i możliwości pracownika</a:t>
            </a:r>
          </a:p>
          <a:p>
            <a:r>
              <a:rPr lang="pl-PL" dirty="0">
                <a:latin typeface="Arial" panose="020B0604020202020204" pitchFamily="34" charset="0"/>
                <a:cs typeface="Arial" panose="020B0604020202020204" pitchFamily="34" charset="0"/>
              </a:rPr>
              <a:t>należy wyeliminować lub maksymalnie ograniczyć zjawiska wywołujące monotonię:</a:t>
            </a:r>
          </a:p>
          <a:p>
            <a:pPr marL="342900" indent="-342900" algn="l">
              <a:buFont typeface="Arial" panose="020B0604020202020204" pitchFamily="34" charset="0"/>
              <a:buChar char="•"/>
            </a:pPr>
            <a:r>
              <a:rPr lang="pl-PL" dirty="0">
                <a:latin typeface="Arial" panose="020B0604020202020204" pitchFamily="34" charset="0"/>
                <a:cs typeface="Arial" panose="020B0604020202020204" pitchFamily="34" charset="0"/>
              </a:rPr>
              <a:t>jednostajną pracę o dużej powtarzalności</a:t>
            </a:r>
          </a:p>
          <a:p>
            <a:pPr marL="342900" indent="-342900" algn="l">
              <a:buFont typeface="Arial" panose="020B0604020202020204" pitchFamily="34" charset="0"/>
              <a:buChar char="•"/>
            </a:pPr>
            <a:r>
              <a:rPr lang="pl-PL" dirty="0">
                <a:latin typeface="Arial" panose="020B0604020202020204" pitchFamily="34" charset="0"/>
                <a:cs typeface="Arial" panose="020B0604020202020204" pitchFamily="34" charset="0"/>
              </a:rPr>
              <a:t>niezmienność warunków otoczenia</a:t>
            </a:r>
          </a:p>
          <a:p>
            <a:pPr marL="342900" indent="-342900" algn="l">
              <a:buFont typeface="Arial" panose="020B0604020202020204" pitchFamily="34" charset="0"/>
              <a:buChar char="•"/>
            </a:pPr>
            <a:r>
              <a:rPr lang="pl-PL" dirty="0">
                <a:latin typeface="Arial" panose="020B0604020202020204" pitchFamily="34" charset="0"/>
                <a:cs typeface="Arial" panose="020B0604020202020204" pitchFamily="34" charset="0"/>
              </a:rPr>
              <a:t>zbyt dużą łatwość pracy, nie wymagającą myślenia</a:t>
            </a:r>
          </a:p>
          <a:p>
            <a:pPr marL="342900" indent="-342900" algn="l">
              <a:buFont typeface="Arial" panose="020B0604020202020204" pitchFamily="34" charset="0"/>
              <a:buChar char="•"/>
            </a:pPr>
            <a:r>
              <a:rPr lang="pl-PL" dirty="0">
                <a:latin typeface="Arial" panose="020B0604020202020204" pitchFamily="34" charset="0"/>
                <a:cs typeface="Arial" panose="020B0604020202020204" pitchFamily="34" charset="0"/>
              </a:rPr>
              <a:t>brak możliwości bezpośrednich kontaktów między pracownikami</a:t>
            </a:r>
          </a:p>
          <a:p>
            <a:pPr marL="342900" indent="-342900" algn="l">
              <a:buFont typeface="Arial" panose="020B0604020202020204" pitchFamily="34" charset="0"/>
              <a:buChar char="•"/>
            </a:pPr>
            <a:r>
              <a:rPr lang="pl-PL" dirty="0">
                <a:latin typeface="Arial" panose="020B0604020202020204" pitchFamily="34" charset="0"/>
                <a:cs typeface="Arial" panose="020B0604020202020204" pitchFamily="34" charset="0"/>
              </a:rPr>
              <a:t>konieczność długotrwałego napięcia uwagi</a:t>
            </a:r>
          </a:p>
        </p:txBody>
      </p:sp>
    </p:spTree>
    <p:extLst>
      <p:ext uri="{BB962C8B-B14F-4D97-AF65-F5344CB8AC3E}">
        <p14:creationId xmlns:p14="http://schemas.microsoft.com/office/powerpoint/2010/main" val="17281067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EDABD-05F4-88F5-0020-36EA3BA11349}"/>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E77D84DC-9F25-FFBC-2FCF-D5EAC809B4B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4BFE2281-0B13-27D3-DF63-BF5343447B23}"/>
              </a:ext>
            </a:extLst>
          </p:cNvPr>
          <p:cNvSpPr txBox="1">
            <a:spLocks/>
          </p:cNvSpPr>
          <p:nvPr/>
        </p:nvSpPr>
        <p:spPr>
          <a:xfrm>
            <a:off x="838200" y="365125"/>
            <a:ext cx="10515600" cy="622427"/>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Czas reakcji systemu – źródło stresu</a:t>
            </a:r>
          </a:p>
        </p:txBody>
      </p:sp>
      <p:sp>
        <p:nvSpPr>
          <p:cNvPr id="3" name="Symbol zastępczy zawartości 2">
            <a:extLst>
              <a:ext uri="{FF2B5EF4-FFF2-40B4-BE49-F238E27FC236}">
                <a16:creationId xmlns:a16="http://schemas.microsoft.com/office/drawing/2014/main" id="{A78881DB-6EC8-3037-48C8-7A30B719C25C}"/>
              </a:ext>
            </a:extLst>
          </p:cNvPr>
          <p:cNvSpPr txBox="1">
            <a:spLocks/>
          </p:cNvSpPr>
          <p:nvPr/>
        </p:nvSpPr>
        <p:spPr>
          <a:xfrm>
            <a:off x="838200" y="1553699"/>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pl-PL" b="1" dirty="0">
                <a:latin typeface="Arial" panose="020B0604020202020204" pitchFamily="34" charset="0"/>
                <a:cs typeface="Arial" panose="020B0604020202020204" pitchFamily="34" charset="0"/>
              </a:rPr>
              <a:t>Czyli czas upływający od wydania polecenia do pojawienia się odpowiedzi na ekranie</a:t>
            </a:r>
          </a:p>
          <a:p>
            <a:pPr algn="just">
              <a:lnSpc>
                <a:spcPct val="150000"/>
              </a:lnSpc>
            </a:pPr>
            <a:r>
              <a:rPr lang="pl-PL" dirty="0">
                <a:latin typeface="Arial" panose="020B0604020202020204" pitchFamily="34" charset="0"/>
                <a:cs typeface="Arial" panose="020B0604020202020204" pitchFamily="34" charset="0"/>
              </a:rPr>
              <a:t>Nie jest wskazane, aby ten czas był za długi, bo to może przerywać płynność i ciągłość myślenia</a:t>
            </a:r>
          </a:p>
          <a:p>
            <a:pPr algn="just">
              <a:lnSpc>
                <a:spcPct val="150000"/>
              </a:lnSpc>
            </a:pPr>
            <a:r>
              <a:rPr lang="pl-PL" dirty="0">
                <a:latin typeface="Arial" panose="020B0604020202020204" pitchFamily="34" charset="0"/>
                <a:cs typeface="Arial" panose="020B0604020202020204" pitchFamily="34" charset="0"/>
              </a:rPr>
              <a:t>Nie może też być za krótki, bo wtedy jest zaskoczeniem dla operatora, u którego mogą się pojawić psychofizjologiczne objawy stresu w postaci przyspieszonego rytmu serca oraz narastania liczby błędów.</a:t>
            </a:r>
          </a:p>
        </p:txBody>
      </p:sp>
    </p:spTree>
    <p:extLst>
      <p:ext uri="{BB962C8B-B14F-4D97-AF65-F5344CB8AC3E}">
        <p14:creationId xmlns:p14="http://schemas.microsoft.com/office/powerpoint/2010/main" val="21731616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F8E77-FEE3-71CB-308C-5C5821A1BB28}"/>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C30F3AF5-604B-E0BB-B55F-CED70EBCC9F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25348561-EC43-F796-8E33-294BE5AADF9F}"/>
              </a:ext>
            </a:extLst>
          </p:cNvPr>
          <p:cNvSpPr txBox="1">
            <a:spLocks/>
          </p:cNvSpPr>
          <p:nvPr/>
        </p:nvSpPr>
        <p:spPr>
          <a:xfrm>
            <a:off x="838200" y="612013"/>
            <a:ext cx="10515600" cy="132556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Nadmiernemu zmęczeniu można przeciwdziałać przez:</a:t>
            </a:r>
            <a:br>
              <a:rPr lang="pl-PL" sz="4000" b="1" dirty="0">
                <a:latin typeface="Arial" panose="020B0604020202020204" pitchFamily="34" charset="0"/>
                <a:cs typeface="Arial" panose="020B0604020202020204" pitchFamily="34" charset="0"/>
              </a:rPr>
            </a:br>
            <a:endParaRPr lang="pl-PL" sz="4000" b="1" dirty="0">
              <a:latin typeface="Arial" panose="020B0604020202020204" pitchFamily="34" charset="0"/>
              <a:cs typeface="Arial" panose="020B0604020202020204" pitchFamily="34" charset="0"/>
            </a:endParaRPr>
          </a:p>
        </p:txBody>
      </p:sp>
      <p:sp>
        <p:nvSpPr>
          <p:cNvPr id="3" name="Symbol zastępczy zawartości 2">
            <a:extLst>
              <a:ext uri="{FF2B5EF4-FFF2-40B4-BE49-F238E27FC236}">
                <a16:creationId xmlns:a16="http://schemas.microsoft.com/office/drawing/2014/main" id="{3983F711-18E3-5236-0C7D-9C686A5B9D51}"/>
              </a:ext>
            </a:extLst>
          </p:cNvPr>
          <p:cNvSpPr txBox="1">
            <a:spLocks/>
          </p:cNvSpPr>
          <p:nvPr/>
        </p:nvSpPr>
        <p:spPr>
          <a:xfrm>
            <a:off x="838200" y="1498664"/>
            <a:ext cx="10515600" cy="448627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200000"/>
              </a:lnSpc>
            </a:pPr>
            <a:r>
              <a:rPr lang="pl-PL" b="1" dirty="0">
                <a:latin typeface="Arial" panose="020B0604020202020204" pitchFamily="34" charset="0"/>
                <a:cs typeface="Arial" panose="020B0604020202020204" pitchFamily="34" charset="0"/>
              </a:rPr>
              <a:t>Wprowadzenie przerw w pracy. </a:t>
            </a:r>
          </a:p>
          <a:p>
            <a:pPr marL="342900" indent="-342900" algn="just">
              <a:lnSpc>
                <a:spcPct val="200000"/>
              </a:lnSpc>
              <a:buFont typeface="Arial" panose="020B0604020202020204" pitchFamily="34" charset="0"/>
              <a:buChar char="•"/>
            </a:pPr>
            <a:r>
              <a:rPr lang="pl-PL" b="1" dirty="0" err="1">
                <a:latin typeface="Arial" panose="020B0604020202020204" pitchFamily="34" charset="0"/>
                <a:cs typeface="Arial" panose="020B0604020202020204" pitchFamily="34" charset="0"/>
              </a:rPr>
              <a:t>mikropauzy</a:t>
            </a:r>
            <a:r>
              <a:rPr lang="pl-PL" dirty="0">
                <a:latin typeface="Arial" panose="020B0604020202020204" pitchFamily="34" charset="0"/>
                <a:cs typeface="Arial" panose="020B0604020202020204" pitchFamily="34" charset="0"/>
              </a:rPr>
              <a:t>, czyli bardzo krótkie, często niezauważalne przerwy, w czasie których dochodzi do rozluźnienia napiętych mięśni. </a:t>
            </a:r>
          </a:p>
          <a:p>
            <a:pPr marL="342900" indent="-342900" algn="just">
              <a:lnSpc>
                <a:spcPct val="200000"/>
              </a:lnSpc>
              <a:buFont typeface="Arial" panose="020B0604020202020204" pitchFamily="34" charset="0"/>
              <a:buChar char="•"/>
            </a:pPr>
            <a:r>
              <a:rPr lang="pl-PL" dirty="0">
                <a:latin typeface="Arial" panose="020B0604020202020204" pitchFamily="34" charset="0"/>
                <a:cs typeface="Arial" panose="020B0604020202020204" pitchFamily="34" charset="0"/>
              </a:rPr>
              <a:t>Łączenie pracy przy komputerze z pracami innego typu. </a:t>
            </a:r>
          </a:p>
          <a:p>
            <a:pPr marL="342900" indent="-342900" algn="just">
              <a:lnSpc>
                <a:spcPct val="200000"/>
              </a:lnSpc>
              <a:buFont typeface="Arial" panose="020B0604020202020204" pitchFamily="34" charset="0"/>
              <a:buChar char="•"/>
            </a:pPr>
            <a:r>
              <a:rPr lang="pl-PL" dirty="0">
                <a:latin typeface="Arial" panose="020B0604020202020204" pitchFamily="34" charset="0"/>
                <a:cs typeface="Arial" panose="020B0604020202020204" pitchFamily="34" charset="0"/>
              </a:rPr>
              <a:t>Wprowadzanie ćwiczeń gimnastycznych w ciągu dnia pracy. </a:t>
            </a:r>
          </a:p>
          <a:p>
            <a:pPr algn="just">
              <a:lnSpc>
                <a:spcPct val="200000"/>
              </a:lnSpc>
            </a:pPr>
            <a:endParaRPr lang="pl-P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79356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DCF15-8CD1-8D95-E871-1CFF909F4C87}"/>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B44C096E-37D4-4CD5-35C5-FC116C74993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EE48F10D-E3FB-3134-068D-12335F603532}"/>
              </a:ext>
            </a:extLst>
          </p:cNvPr>
          <p:cNvSpPr txBox="1">
            <a:spLocks/>
          </p:cNvSpPr>
          <p:nvPr/>
        </p:nvSpPr>
        <p:spPr>
          <a:xfrm>
            <a:off x="838200" y="1825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Przeciwskazania do pracy na stanowiskach komputerowych</a:t>
            </a:r>
          </a:p>
        </p:txBody>
      </p:sp>
      <p:sp>
        <p:nvSpPr>
          <p:cNvPr id="3" name="Symbol zastępczy zawartości 2">
            <a:extLst>
              <a:ext uri="{FF2B5EF4-FFF2-40B4-BE49-F238E27FC236}">
                <a16:creationId xmlns:a16="http://schemas.microsoft.com/office/drawing/2014/main" id="{5279DF27-3DB1-4ABA-A7EB-9662A339F2A9}"/>
              </a:ext>
            </a:extLst>
          </p:cNvPr>
          <p:cNvSpPr txBox="1">
            <a:spLocks/>
          </p:cNvSpPr>
          <p:nvPr/>
        </p:nvSpPr>
        <p:spPr>
          <a:xfrm>
            <a:off x="774192" y="1448758"/>
            <a:ext cx="10515600" cy="4351338"/>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latin typeface="Arial" panose="020B0604020202020204" pitchFamily="34" charset="0"/>
                <a:cs typeface="Arial" panose="020B0604020202020204" pitchFamily="34" charset="0"/>
              </a:rPr>
              <a:t>Instytut Medycyny Pracy i Państwowa Inspekcja Sanitarna mówią, że warunki pracy przy monitorach nie stwarzają ryzyka dla zdrowia osób charakteryzujących się normalnym stanem fizjologicznym organizmu. </a:t>
            </a:r>
          </a:p>
          <a:p>
            <a:pPr algn="just">
              <a:lnSpc>
                <a:spcPct val="150000"/>
              </a:lnSpc>
            </a:pPr>
            <a:r>
              <a:rPr lang="pl-PL" dirty="0">
                <a:latin typeface="Arial" panose="020B0604020202020204" pitchFamily="34" charset="0"/>
                <a:cs typeface="Arial" panose="020B0604020202020204" pitchFamily="34" charset="0"/>
              </a:rPr>
              <a:t>Przeciwskazania dotyczą kobiet w ciąży, jak również osób, które cierpią na następujące rodzaje schorzeń: choroby aparatu przeziernego oka, wysoką krótkowzroczność nie dającą się skorygować szkłami, organiczne choroby ośrodkowego układu nerwowego. Choroby psychiczne, wzmożona pobudliwość nerwowa, częste naczynioruchowe bóle głowy, choroby nerwów, mięśni, układu kostnego, przewlekłe zapalenie skóry, choroby układu oddechowego i cukrzyca, której towarzyszy zmienność percepcji ośrodka optycznego oka.</a:t>
            </a:r>
          </a:p>
        </p:txBody>
      </p:sp>
    </p:spTree>
    <p:extLst>
      <p:ext uri="{BB962C8B-B14F-4D97-AF65-F5344CB8AC3E}">
        <p14:creationId xmlns:p14="http://schemas.microsoft.com/office/powerpoint/2010/main" val="17503777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6BD64-1D9B-A908-0C1F-2CB37010D4B0}"/>
            </a:ext>
          </a:extLst>
        </p:cNvPr>
        <p:cNvGrpSpPr/>
        <p:nvPr/>
      </p:nvGrpSpPr>
      <p:grpSpPr>
        <a:xfrm>
          <a:off x="0" y="0"/>
          <a:ext cx="0" cy="0"/>
          <a:chOff x="0" y="0"/>
          <a:chExt cx="0" cy="0"/>
        </a:xfrm>
      </p:grpSpPr>
      <p:pic>
        <p:nvPicPr>
          <p:cNvPr id="25" name="Obraz 24">
            <a:extLst>
              <a:ext uri="{FF2B5EF4-FFF2-40B4-BE49-F238E27FC236}">
                <a16:creationId xmlns:a16="http://schemas.microsoft.com/office/drawing/2014/main" id="{01CB94FC-D94B-3324-0699-2B7A48CD36D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a:extLst>
              <a:ext uri="{FF2B5EF4-FFF2-40B4-BE49-F238E27FC236}">
                <a16:creationId xmlns:a16="http://schemas.microsoft.com/office/drawing/2014/main" id="{431F53C0-C27A-FB3F-4AF4-49C2F097A500}"/>
              </a:ext>
            </a:extLst>
          </p:cNvPr>
          <p:cNvSpPr txBox="1">
            <a:spLocks/>
          </p:cNvSpPr>
          <p:nvPr/>
        </p:nvSpPr>
        <p:spPr>
          <a:xfrm>
            <a:off x="838200" y="365125"/>
            <a:ext cx="10515600" cy="77787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l-PL" sz="4000" b="1" dirty="0">
                <a:latin typeface="Arial" panose="020B0604020202020204" pitchFamily="34" charset="0"/>
                <a:cs typeface="Arial" panose="020B0604020202020204" pitchFamily="34" charset="0"/>
              </a:rPr>
              <a:t>Czy ergonomia się opłaca?</a:t>
            </a:r>
          </a:p>
        </p:txBody>
      </p:sp>
      <p:sp>
        <p:nvSpPr>
          <p:cNvPr id="3" name="Symbol zastępczy zawartości 2">
            <a:extLst>
              <a:ext uri="{FF2B5EF4-FFF2-40B4-BE49-F238E27FC236}">
                <a16:creationId xmlns:a16="http://schemas.microsoft.com/office/drawing/2014/main" id="{A0564B11-9DBF-767D-9BEB-CE1B0552E826}"/>
              </a:ext>
            </a:extLst>
          </p:cNvPr>
          <p:cNvSpPr txBox="1">
            <a:spLocks/>
          </p:cNvSpPr>
          <p:nvPr/>
        </p:nvSpPr>
        <p:spPr>
          <a:xfrm>
            <a:off x="838200" y="1348349"/>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pl-PL" dirty="0">
                <a:latin typeface="Arial" panose="020B0604020202020204" pitchFamily="34" charset="0"/>
                <a:cs typeface="Arial" panose="020B0604020202020204" pitchFamily="34" charset="0"/>
              </a:rPr>
              <a:t>Zadbanie o odpowiednie narzędzia pracy i sprzęt będzie trochę droższe, lecz z pewnością koszt zwróci się, gdyż praca w takim środowisku jest bardziej sprawna i efektywna. </a:t>
            </a:r>
          </a:p>
          <a:p>
            <a:pPr algn="just">
              <a:lnSpc>
                <a:spcPct val="150000"/>
              </a:lnSpc>
            </a:pPr>
            <a:r>
              <a:rPr lang="pl-PL" dirty="0">
                <a:latin typeface="Arial" panose="020B0604020202020204" pitchFamily="34" charset="0"/>
                <a:cs typeface="Arial" panose="020B0604020202020204" pitchFamily="34" charset="0"/>
              </a:rPr>
              <a:t>Ergonomia stanowiska pracy to, wbrew pozorom, sposób na niższe koszty pracownicze. Dzięki niej wszelkie problemy zdrowotne i możliwość wypadku przy pracy zostają ograniczone, tym samym nie narażając pracodawcę na koszty związane z leczeniem czy odszkodowaniem.</a:t>
            </a:r>
          </a:p>
        </p:txBody>
      </p:sp>
    </p:spTree>
    <p:extLst>
      <p:ext uri="{BB962C8B-B14F-4D97-AF65-F5344CB8AC3E}">
        <p14:creationId xmlns:p14="http://schemas.microsoft.com/office/powerpoint/2010/main" val="3991086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pic>
        <p:nvPicPr>
          <p:cNvPr id="1034" name="Obraz 2">
            <a:extLst>
              <a:ext uri="{FF2B5EF4-FFF2-40B4-BE49-F238E27FC236}">
                <a16:creationId xmlns:a16="http://schemas.microsoft.com/office/drawing/2014/main" id="{65C93C00-4E94-41BD-A3B3-EDC3C6DBCE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3896" y="2898648"/>
            <a:ext cx="314325" cy="314325"/>
          </a:xfrm>
          <a:prstGeom prst="rect">
            <a:avLst/>
          </a:prstGeom>
          <a:noFill/>
          <a:extLst>
            <a:ext uri="{909E8E84-426E-40DD-AFC4-6F175D3DCCD1}">
              <a14:hiddenFill xmlns:a14="http://schemas.microsoft.com/office/drawing/2010/main">
                <a:solidFill>
                  <a:srgbClr val="FFFFFF"/>
                </a:solidFill>
              </a14:hiddenFill>
            </a:ext>
          </a:extLst>
        </p:spPr>
      </p:pic>
      <p:pic>
        <p:nvPicPr>
          <p:cNvPr id="1033" name="Obraz 3">
            <a:extLst>
              <a:ext uri="{FF2B5EF4-FFF2-40B4-BE49-F238E27FC236}">
                <a16:creationId xmlns:a16="http://schemas.microsoft.com/office/drawing/2014/main" id="{1360999B-B904-4568-B3C5-06EFB8940D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8221" y="2893983"/>
            <a:ext cx="314325" cy="31432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11">
            <a:extLst>
              <a:ext uri="{FF2B5EF4-FFF2-40B4-BE49-F238E27FC236}">
                <a16:creationId xmlns:a16="http://schemas.microsoft.com/office/drawing/2014/main" id="{83AC4559-8F83-49C7-8135-A8E3FFC39103}"/>
              </a:ext>
            </a:extLst>
          </p:cNvPr>
          <p:cNvSpPr>
            <a:spLocks noChangeArrowheads="1"/>
          </p:cNvSpPr>
          <p:nvPr/>
        </p:nvSpPr>
        <p:spPr bwMode="auto">
          <a:xfrm>
            <a:off x="1427542" y="2381486"/>
            <a:ext cx="8444246" cy="4616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2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Autor utworu:</a:t>
            </a:r>
          </a:p>
          <a:p>
            <a:pPr marL="0" marR="0" lvl="0" indent="0" algn="l" defTabSz="914400" rtl="0" eaLnBrk="0" fontAlgn="base" latinLnBrk="0" hangingPunct="0">
              <a:lnSpc>
                <a:spcPct val="100000"/>
              </a:lnSpc>
              <a:spcBef>
                <a:spcPct val="0"/>
              </a:spcBef>
              <a:spcAft>
                <a:spcPct val="0"/>
              </a:spcAft>
              <a:buClrTx/>
              <a:buSzTx/>
              <a:buFontTx/>
              <a:buNone/>
              <a:tabLst/>
            </a:pPr>
            <a:r>
              <a:rPr lang="pl-PL" altLang="pl-PL" sz="1200" dirty="0">
                <a:solidFill>
                  <a:srgbClr val="000000"/>
                </a:solidFill>
                <a:latin typeface="Arial" panose="020B0604020202020204" pitchFamily="34" charset="0"/>
              </a:rPr>
              <a:t>Dr inż. Małgorzata Kunowska-Slósarz</a:t>
            </a:r>
            <a:endParaRPr kumimoji="0" lang="pl-PL" altLang="pl-PL" sz="800" b="0" i="0" u="none" strike="noStrike" cap="none" normalizeH="0" baseline="0" dirty="0">
              <a:ln>
                <a:noFill/>
              </a:ln>
              <a:solidFill>
                <a:schemeClr val="tx1"/>
              </a:solidFill>
              <a:effectLst/>
              <a:latin typeface="Arial" panose="020B0604020202020204" pitchFamily="34" charset="0"/>
            </a:endParaRPr>
          </a:p>
        </p:txBody>
      </p:sp>
      <p:sp>
        <p:nvSpPr>
          <p:cNvPr id="10" name="Rectangle 12">
            <a:extLst>
              <a:ext uri="{FF2B5EF4-FFF2-40B4-BE49-F238E27FC236}">
                <a16:creationId xmlns:a16="http://schemas.microsoft.com/office/drawing/2014/main" id="{D6B56795-E1FE-46DE-A56D-A053D2A1C4FC}"/>
              </a:ext>
            </a:extLst>
          </p:cNvPr>
          <p:cNvSpPr>
            <a:spLocks noChangeArrowheads="1"/>
          </p:cNvSpPr>
          <p:nvPr/>
        </p:nvSpPr>
        <p:spPr bwMode="auto">
          <a:xfrm>
            <a:off x="1427542" y="3036585"/>
            <a:ext cx="9310562"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pl-PL" altLang="pl-PL"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CC BY 4.0</a:t>
            </a:r>
            <a:endParaRPr kumimoji="0" lang="pl-PL" altLang="pl-PL"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1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Materiał jest udostępniony na licencji Creative </a:t>
            </a:r>
            <a:r>
              <a:rPr kumimoji="0" lang="pl-PL" altLang="pl-PL" sz="11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Commons</a:t>
            </a:r>
            <a:r>
              <a:rPr kumimoji="0" lang="pl-PL" altLang="pl-PL" sz="11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Uznanie autorstwa CC BY 4.0</a:t>
            </a:r>
            <a:endParaRPr kumimoji="0" lang="pl-PL" altLang="pl-PL"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1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5"/>
              </a:rPr>
              <a:t>https://creativecommons.org/licenses/by/4.0/deed.pl</a:t>
            </a:r>
            <a:endParaRPr kumimoji="0" lang="pl-PL" altLang="pl-PL"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1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Materiał opracowany w związku z realizacją projektu </a:t>
            </a:r>
            <a:r>
              <a:rPr kumimoji="0" lang="pl-PL" altLang="pl-PL"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pl-PL" altLang="pl-PL" sz="11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Zr</a:t>
            </a:r>
            <a:r>
              <a:rPr kumimoji="0" lang="pl-PL" altLang="pl-PL"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ó</a:t>
            </a:r>
            <a:r>
              <a:rPr kumimoji="0" lang="pl-PL" altLang="pl-PL" sz="11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wnoważony Kampus SGGW - kształcenie na rzecz branż kluczowych </a:t>
            </a:r>
            <a:r>
              <a:rPr kumimoji="0" lang="pl-PL" altLang="pl-PL"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pl-PL" altLang="pl-PL" sz="11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nr FERS.01.05-IP.08-0067/23 </a:t>
            </a:r>
            <a:endParaRPr kumimoji="0" lang="pl-PL" altLang="pl-P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66244946"/>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233</TotalTime>
  <Words>2850</Words>
  <Application>Microsoft Office PowerPoint</Application>
  <PresentationFormat>Panoramiczny</PresentationFormat>
  <Paragraphs>185</Paragraphs>
  <Slides>42</Slides>
  <Notes>0</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42</vt:i4>
      </vt:variant>
    </vt:vector>
  </HeadingPairs>
  <TitlesOfParts>
    <vt:vector size="48" baseType="lpstr">
      <vt:lpstr>Arial</vt:lpstr>
      <vt:lpstr>Calibri</vt:lpstr>
      <vt:lpstr>Calibri Light</vt:lpstr>
      <vt:lpstr>Times New Roman</vt:lpstr>
      <vt:lpstr>Verdana</vt:lpstr>
      <vt:lpstr>Motyw pakietu Office</vt:lpstr>
      <vt:lpstr>Zrównoważony Kampus SGGW –  - kształcenie na rzecz branż kluczowych</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Zrównoważony Kampus SGGW –  - kształcenie na rzecz branż kluczowych</dc:title>
  <dc:creator>Małgorzata Kunowska-Slósarz</dc:creator>
  <cp:lastModifiedBy>Beata Grzesiak</cp:lastModifiedBy>
  <cp:revision>3</cp:revision>
  <dcterms:created xsi:type="dcterms:W3CDTF">2025-06-22T09:57:50Z</dcterms:created>
  <dcterms:modified xsi:type="dcterms:W3CDTF">2025-12-19T10:50:57Z</dcterms:modified>
</cp:coreProperties>
</file>