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6" r:id="rId5"/>
    <p:sldMasterId id="2147483684" r:id="rId6"/>
    <p:sldMasterId id="2147483660" r:id="rId7"/>
    <p:sldMasterId id="2147483672" r:id="rId8"/>
  </p:sldMasterIdLst>
  <p:notesMasterIdLst>
    <p:notesMasterId r:id="rId57"/>
  </p:notesMasterIdLst>
  <p:sldIdLst>
    <p:sldId id="258" r:id="rId9"/>
    <p:sldId id="265" r:id="rId10"/>
    <p:sldId id="259" r:id="rId11"/>
    <p:sldId id="263" r:id="rId12"/>
    <p:sldId id="264"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4"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10" r:id="rId55"/>
    <p:sldId id="262" r:id="rId56"/>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iej Czubiński" initials="MC" lastIdx="0" clrIdx="0">
    <p:extLst>
      <p:ext uri="{19B8F6BF-5375-455C-9EA6-DF929625EA0E}">
        <p15:presenceInfo xmlns:p15="http://schemas.microsoft.com/office/powerpoint/2012/main" userId="S-1-5-21-1876378279-2925438744-434655709-12553" providerId="AD"/>
      </p:ext>
    </p:extLst>
  </p:cmAuthor>
  <p:cmAuthor id="2" name="Justyna Sienkiewicz" initials="JS" lastIdx="5" clrIdx="1">
    <p:extLst>
      <p:ext uri="{19B8F6BF-5375-455C-9EA6-DF929625EA0E}">
        <p15:presenceInfo xmlns:p15="http://schemas.microsoft.com/office/powerpoint/2012/main" userId="S-1-5-21-1876378279-2925438744-434655709-570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B1E2"/>
    <a:srgbClr val="C5521C"/>
    <a:srgbClr val="4DB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BCB031-A48A-44C6-AC45-73CD6C2779EC}" v="24" dt="2025-11-19T19:45:10.975"/>
  </p1510:revLst>
</p1510:revInfo>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62" autoAdjust="0"/>
    <p:restoredTop sz="92113"/>
  </p:normalViewPr>
  <p:slideViewPr>
    <p:cSldViewPr snapToGrid="0" showGuides="1">
      <p:cViewPr varScale="1">
        <p:scale>
          <a:sx n="102" d="100"/>
          <a:sy n="102" d="100"/>
        </p:scale>
        <p:origin x="528" y="102"/>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notesMaster" Target="notesMasters/notesMaster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9A1AD-003C-FF47-BBE8-2ECDE51BDC73}" type="datetimeFigureOut">
              <a:rPr lang="pl-PL" smtClean="0"/>
              <a:t>2025-12-19</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BAEBE-21FB-5E4A-B06E-563616F4358D}" type="slidenum">
              <a:rPr lang="pl-PL" smtClean="0"/>
              <a:t>‹#›</a:t>
            </a:fld>
            <a:endParaRPr lang="pl-PL"/>
          </a:p>
        </p:txBody>
      </p:sp>
    </p:spTree>
    <p:extLst>
      <p:ext uri="{BB962C8B-B14F-4D97-AF65-F5344CB8AC3E}">
        <p14:creationId xmlns:p14="http://schemas.microsoft.com/office/powerpoint/2010/main" val="218854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C81EC0-296E-4CA3-95B0-B9F83DC48C7C}"/>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ABC56858-AACD-45B6-A955-FBA47DEB70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A704E96-828A-4762-91B2-D4CA3A2CBF5C}"/>
              </a:ext>
            </a:extLst>
          </p:cNvPr>
          <p:cNvSpPr>
            <a:spLocks noGrp="1"/>
          </p:cNvSpPr>
          <p:nvPr>
            <p:ph type="dt" sz="half" idx="10"/>
          </p:nvPr>
        </p:nvSpPr>
        <p:spPr/>
        <p:txBody>
          <a:bodyPr/>
          <a:lstStyle/>
          <a:p>
            <a:fld id="{1CA80967-AEBE-453C-BD8E-FBE98228696F}" type="datetimeFigureOut">
              <a:rPr lang="pl-PL" smtClean="0"/>
              <a:t>2025-12-19</a:t>
            </a:fld>
            <a:endParaRPr lang="pl-PL"/>
          </a:p>
        </p:txBody>
      </p:sp>
      <p:sp>
        <p:nvSpPr>
          <p:cNvPr id="5" name="Symbol zastępczy stopki 4">
            <a:extLst>
              <a:ext uri="{FF2B5EF4-FFF2-40B4-BE49-F238E27FC236}">
                <a16:creationId xmlns:a16="http://schemas.microsoft.com/office/drawing/2014/main" id="{35DC8BAA-BB49-48D2-AF15-D1C99538AD2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215BF14-AE1E-4187-AE1F-DA04554550A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01215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053E39-9620-4C1E-841F-89B740DDECE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E8E9FBE-F993-4393-B443-CEE6814CC4C0}"/>
              </a:ext>
            </a:extLst>
          </p:cNvPr>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F330C8B-FA7C-4226-8419-3AD6BFD5CEEA}"/>
              </a:ext>
            </a:extLst>
          </p:cNvPr>
          <p:cNvSpPr>
            <a:spLocks noGrp="1"/>
          </p:cNvSpPr>
          <p:nvPr>
            <p:ph type="dt" sz="half" idx="10"/>
          </p:nvPr>
        </p:nvSpPr>
        <p:spPr/>
        <p:txBody>
          <a:bodyPr/>
          <a:lstStyle/>
          <a:p>
            <a:fld id="{1CA80967-AEBE-453C-BD8E-FBE98228696F}" type="datetimeFigureOut">
              <a:rPr lang="pl-PL" smtClean="0"/>
              <a:t>2025-12-19</a:t>
            </a:fld>
            <a:endParaRPr lang="pl-PL"/>
          </a:p>
        </p:txBody>
      </p:sp>
      <p:sp>
        <p:nvSpPr>
          <p:cNvPr id="5" name="Symbol zastępczy stopki 4">
            <a:extLst>
              <a:ext uri="{FF2B5EF4-FFF2-40B4-BE49-F238E27FC236}">
                <a16:creationId xmlns:a16="http://schemas.microsoft.com/office/drawing/2014/main" id="{F226F786-909D-44A8-974D-C0248B0507B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1AD5A2D-F598-4D9C-9C67-C9A5AF5343C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7667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3D53E99-CA44-4CF9-BF29-624D5581E2CD}"/>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1FF63B57-5E60-4B05-9EFB-02F10D099D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Symbol zastępczy daty 3">
            <a:extLst>
              <a:ext uri="{FF2B5EF4-FFF2-40B4-BE49-F238E27FC236}">
                <a16:creationId xmlns:a16="http://schemas.microsoft.com/office/drawing/2014/main" id="{B70BF2C0-5704-4503-BC6E-348D756F4B17}"/>
              </a:ext>
            </a:extLst>
          </p:cNvPr>
          <p:cNvSpPr>
            <a:spLocks noGrp="1"/>
          </p:cNvSpPr>
          <p:nvPr>
            <p:ph type="dt" sz="half" idx="10"/>
          </p:nvPr>
        </p:nvSpPr>
        <p:spPr/>
        <p:txBody>
          <a:bodyPr/>
          <a:lstStyle/>
          <a:p>
            <a:fld id="{1CA80967-AEBE-453C-BD8E-FBE98228696F}" type="datetimeFigureOut">
              <a:rPr lang="pl-PL" smtClean="0"/>
              <a:t>2025-12-19</a:t>
            </a:fld>
            <a:endParaRPr lang="pl-PL"/>
          </a:p>
        </p:txBody>
      </p:sp>
      <p:sp>
        <p:nvSpPr>
          <p:cNvPr id="5" name="Symbol zastępczy stopki 4">
            <a:extLst>
              <a:ext uri="{FF2B5EF4-FFF2-40B4-BE49-F238E27FC236}">
                <a16:creationId xmlns:a16="http://schemas.microsoft.com/office/drawing/2014/main" id="{9453328B-0252-4C19-BDEE-0BC28F736F5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71581BC-77A5-4139-B6BA-B31527B55BC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13202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1E162F-08C6-4CF7-BC6B-EE992B743D9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550DD271-8561-44C5-9594-939931A75E35}"/>
              </a:ext>
            </a:extLst>
          </p:cNvPr>
          <p:cNvSpPr>
            <a:spLocks noGrp="1"/>
          </p:cNvSpPr>
          <p:nvPr>
            <p:ph sz="half" idx="1"/>
          </p:nvPr>
        </p:nvSpPr>
        <p:spPr>
          <a:xfrm>
            <a:off x="838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A7C2611A-B135-47BE-B4A1-670185DBBA72}"/>
              </a:ext>
            </a:extLst>
          </p:cNvPr>
          <p:cNvSpPr>
            <a:spLocks noGrp="1"/>
          </p:cNvSpPr>
          <p:nvPr>
            <p:ph sz="half" idx="2"/>
          </p:nvPr>
        </p:nvSpPr>
        <p:spPr>
          <a:xfrm>
            <a:off x="6172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DA6C688-8E4D-466D-9EAA-3D7989CB298B}"/>
              </a:ext>
            </a:extLst>
          </p:cNvPr>
          <p:cNvSpPr>
            <a:spLocks noGrp="1"/>
          </p:cNvSpPr>
          <p:nvPr>
            <p:ph type="dt" sz="half" idx="10"/>
          </p:nvPr>
        </p:nvSpPr>
        <p:spPr/>
        <p:txBody>
          <a:bodyPr/>
          <a:lstStyle/>
          <a:p>
            <a:fld id="{1CA80967-AEBE-453C-BD8E-FBE98228696F}" type="datetimeFigureOut">
              <a:rPr lang="pl-PL" smtClean="0"/>
              <a:t>2025-12-19</a:t>
            </a:fld>
            <a:endParaRPr lang="pl-PL"/>
          </a:p>
        </p:txBody>
      </p:sp>
      <p:sp>
        <p:nvSpPr>
          <p:cNvPr id="6" name="Symbol zastępczy stopki 5">
            <a:extLst>
              <a:ext uri="{FF2B5EF4-FFF2-40B4-BE49-F238E27FC236}">
                <a16:creationId xmlns:a16="http://schemas.microsoft.com/office/drawing/2014/main" id="{1609F532-3BCE-40FF-A181-09DDB0593F7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68D549B-DA17-4515-AB2B-52F2C2FBC7A1}"/>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55882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BAB286-559D-43AE-8706-36473F095CB4}"/>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631F4715-1739-40A5-A5FC-6DC1F875A9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Symbol zastępczy zawartości 3">
            <a:extLst>
              <a:ext uri="{FF2B5EF4-FFF2-40B4-BE49-F238E27FC236}">
                <a16:creationId xmlns:a16="http://schemas.microsoft.com/office/drawing/2014/main" id="{1C130493-828B-43DA-9E72-FEF654AEFA54}"/>
              </a:ext>
            </a:extLst>
          </p:cNvPr>
          <p:cNvSpPr>
            <a:spLocks noGrp="1"/>
          </p:cNvSpPr>
          <p:nvPr>
            <p:ph sz="half" idx="2"/>
          </p:nvPr>
        </p:nvSpPr>
        <p:spPr>
          <a:xfrm>
            <a:off x="839788" y="2505075"/>
            <a:ext cx="5157787"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124998CC-AD54-4312-820A-C4F83D844B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Symbol zastępczy zawartości 5">
            <a:extLst>
              <a:ext uri="{FF2B5EF4-FFF2-40B4-BE49-F238E27FC236}">
                <a16:creationId xmlns:a16="http://schemas.microsoft.com/office/drawing/2014/main" id="{D795C483-0E3D-4A98-AF07-2F160368C651}"/>
              </a:ext>
            </a:extLst>
          </p:cNvPr>
          <p:cNvSpPr>
            <a:spLocks noGrp="1"/>
          </p:cNvSpPr>
          <p:nvPr>
            <p:ph sz="quarter" idx="4"/>
          </p:nvPr>
        </p:nvSpPr>
        <p:spPr>
          <a:xfrm>
            <a:off x="6172200" y="2505075"/>
            <a:ext cx="5183188"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8499FF69-D6DC-4AE9-87E2-8410F2833A7A}"/>
              </a:ext>
            </a:extLst>
          </p:cNvPr>
          <p:cNvSpPr>
            <a:spLocks noGrp="1"/>
          </p:cNvSpPr>
          <p:nvPr>
            <p:ph type="dt" sz="half" idx="10"/>
          </p:nvPr>
        </p:nvSpPr>
        <p:spPr/>
        <p:txBody>
          <a:bodyPr/>
          <a:lstStyle/>
          <a:p>
            <a:fld id="{1CA80967-AEBE-453C-BD8E-FBE98228696F}" type="datetimeFigureOut">
              <a:rPr lang="pl-PL" smtClean="0"/>
              <a:t>2025-12-19</a:t>
            </a:fld>
            <a:endParaRPr lang="pl-PL"/>
          </a:p>
        </p:txBody>
      </p:sp>
      <p:sp>
        <p:nvSpPr>
          <p:cNvPr id="8" name="Symbol zastępczy stopki 7">
            <a:extLst>
              <a:ext uri="{FF2B5EF4-FFF2-40B4-BE49-F238E27FC236}">
                <a16:creationId xmlns:a16="http://schemas.microsoft.com/office/drawing/2014/main" id="{13D095DB-148D-45A8-9463-299287AD0A41}"/>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BE555F67-BB02-4D55-933A-12C4CC39113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535776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C12FDD-E3F3-4B0E-8BBD-FF628E65243E}"/>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A50D26B5-8ED2-4559-B55C-DDC988E9C795}"/>
              </a:ext>
            </a:extLst>
          </p:cNvPr>
          <p:cNvSpPr>
            <a:spLocks noGrp="1"/>
          </p:cNvSpPr>
          <p:nvPr>
            <p:ph type="dt" sz="half" idx="10"/>
          </p:nvPr>
        </p:nvSpPr>
        <p:spPr/>
        <p:txBody>
          <a:bodyPr/>
          <a:lstStyle/>
          <a:p>
            <a:fld id="{1CA80967-AEBE-453C-BD8E-FBE98228696F}" type="datetimeFigureOut">
              <a:rPr lang="pl-PL" smtClean="0"/>
              <a:t>2025-12-19</a:t>
            </a:fld>
            <a:endParaRPr lang="pl-PL"/>
          </a:p>
        </p:txBody>
      </p:sp>
      <p:sp>
        <p:nvSpPr>
          <p:cNvPr id="4" name="Symbol zastępczy stopki 3">
            <a:extLst>
              <a:ext uri="{FF2B5EF4-FFF2-40B4-BE49-F238E27FC236}">
                <a16:creationId xmlns:a16="http://schemas.microsoft.com/office/drawing/2014/main" id="{B493A7AF-594C-4FA2-8876-80F3CE82D235}"/>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42D6CAE6-B394-4ED9-8CFC-6598E875A66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11923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AA8B0E18-D900-4290-8670-54F77BC46170}"/>
              </a:ext>
            </a:extLst>
          </p:cNvPr>
          <p:cNvSpPr>
            <a:spLocks noGrp="1"/>
          </p:cNvSpPr>
          <p:nvPr>
            <p:ph type="dt" sz="half" idx="10"/>
          </p:nvPr>
        </p:nvSpPr>
        <p:spPr/>
        <p:txBody>
          <a:bodyPr/>
          <a:lstStyle/>
          <a:p>
            <a:fld id="{1CA80967-AEBE-453C-BD8E-FBE98228696F}" type="datetimeFigureOut">
              <a:rPr lang="pl-PL" smtClean="0"/>
              <a:t>2025-12-19</a:t>
            </a:fld>
            <a:endParaRPr lang="pl-PL"/>
          </a:p>
        </p:txBody>
      </p:sp>
      <p:sp>
        <p:nvSpPr>
          <p:cNvPr id="3" name="Symbol zastępczy stopki 2">
            <a:extLst>
              <a:ext uri="{FF2B5EF4-FFF2-40B4-BE49-F238E27FC236}">
                <a16:creationId xmlns:a16="http://schemas.microsoft.com/office/drawing/2014/main" id="{14C7EC36-94A2-4CBE-BBA5-2C18DB2C1B17}"/>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B65BA40D-1F1C-4AC2-83CD-7545C3483077}"/>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173974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0CF5CD-DC86-46DC-9814-162A737769D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FABA0510-F18D-4370-857F-5328DF565D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6215D13-B28D-495A-927A-8B7C3DEC0C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A37A454E-3446-4ABE-A42E-058B5A7C72B0}"/>
              </a:ext>
            </a:extLst>
          </p:cNvPr>
          <p:cNvSpPr>
            <a:spLocks noGrp="1"/>
          </p:cNvSpPr>
          <p:nvPr>
            <p:ph type="dt" sz="half" idx="10"/>
          </p:nvPr>
        </p:nvSpPr>
        <p:spPr/>
        <p:txBody>
          <a:bodyPr/>
          <a:lstStyle/>
          <a:p>
            <a:fld id="{1CA80967-AEBE-453C-BD8E-FBE98228696F}" type="datetimeFigureOut">
              <a:rPr lang="pl-PL" smtClean="0"/>
              <a:t>2025-12-19</a:t>
            </a:fld>
            <a:endParaRPr lang="pl-PL"/>
          </a:p>
        </p:txBody>
      </p:sp>
      <p:sp>
        <p:nvSpPr>
          <p:cNvPr id="6" name="Symbol zastępczy stopki 5">
            <a:extLst>
              <a:ext uri="{FF2B5EF4-FFF2-40B4-BE49-F238E27FC236}">
                <a16:creationId xmlns:a16="http://schemas.microsoft.com/office/drawing/2014/main" id="{44CB0D6C-2646-4D22-BC3D-D5FC623086E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4C0DA24-FF3D-45F1-91AE-31FF2DD4E792}"/>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66236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3A95A4-751B-4856-AAD5-A11E711089C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44A44EF-5D00-44C0-973E-19602F648E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348CF7BD-B699-497B-B72B-1A6CB4F64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D98D69CB-1774-4DB4-94B6-586F704BBF1C}"/>
              </a:ext>
            </a:extLst>
          </p:cNvPr>
          <p:cNvSpPr>
            <a:spLocks noGrp="1"/>
          </p:cNvSpPr>
          <p:nvPr>
            <p:ph type="dt" sz="half" idx="10"/>
          </p:nvPr>
        </p:nvSpPr>
        <p:spPr/>
        <p:txBody>
          <a:bodyPr/>
          <a:lstStyle/>
          <a:p>
            <a:fld id="{1CA80967-AEBE-453C-BD8E-FBE98228696F}" type="datetimeFigureOut">
              <a:rPr lang="pl-PL" smtClean="0"/>
              <a:t>2025-12-19</a:t>
            </a:fld>
            <a:endParaRPr lang="pl-PL"/>
          </a:p>
        </p:txBody>
      </p:sp>
      <p:sp>
        <p:nvSpPr>
          <p:cNvPr id="6" name="Symbol zastępczy stopki 5">
            <a:extLst>
              <a:ext uri="{FF2B5EF4-FFF2-40B4-BE49-F238E27FC236}">
                <a16:creationId xmlns:a16="http://schemas.microsoft.com/office/drawing/2014/main" id="{4F5C05EC-B9FA-4DAC-8F1E-6EF975A0A94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942F02D0-9081-43C2-91F8-F027F4E6AB36}"/>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42520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22DE2D-DAA0-446E-BC03-BFD6AF04503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DF39B4EA-379D-4473-B5FA-ED7355037CBD}"/>
              </a:ext>
            </a:extLst>
          </p:cNvPr>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106A94C-1728-41A6-807F-75EA974346D8}"/>
              </a:ext>
            </a:extLst>
          </p:cNvPr>
          <p:cNvSpPr>
            <a:spLocks noGrp="1"/>
          </p:cNvSpPr>
          <p:nvPr>
            <p:ph type="dt" sz="half" idx="10"/>
          </p:nvPr>
        </p:nvSpPr>
        <p:spPr/>
        <p:txBody>
          <a:bodyPr/>
          <a:lstStyle/>
          <a:p>
            <a:fld id="{1CA80967-AEBE-453C-BD8E-FBE98228696F}" type="datetimeFigureOut">
              <a:rPr lang="pl-PL" smtClean="0"/>
              <a:t>2025-12-19</a:t>
            </a:fld>
            <a:endParaRPr lang="pl-PL"/>
          </a:p>
        </p:txBody>
      </p:sp>
      <p:sp>
        <p:nvSpPr>
          <p:cNvPr id="5" name="Symbol zastępczy stopki 4">
            <a:extLst>
              <a:ext uri="{FF2B5EF4-FFF2-40B4-BE49-F238E27FC236}">
                <a16:creationId xmlns:a16="http://schemas.microsoft.com/office/drawing/2014/main" id="{ACCAAFFC-B204-4D22-A101-53A81CBE1C8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DCDD754-B2DF-47EB-A11F-D4F1D08451D9}"/>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78546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50D819-3D56-A135-ADE3-0694FF3C286C}"/>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1D6BDA40-7347-3958-822E-B9E6CFBDF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AED8E71C-2BA0-6E7B-D829-1FB7545A6483}"/>
              </a:ext>
            </a:extLst>
          </p:cNvPr>
          <p:cNvSpPr>
            <a:spLocks noGrp="1"/>
          </p:cNvSpPr>
          <p:nvPr>
            <p:ph type="dt" sz="half" idx="10"/>
          </p:nvPr>
        </p:nvSpPr>
        <p:spPr/>
        <p:txBody>
          <a:bodyPr/>
          <a:lstStyle/>
          <a:p>
            <a:fld id="{DC4B4145-127F-471B-8B12-E66A9D3ECE65}" type="datetimeFigureOut">
              <a:rPr lang="pl-PL" smtClean="0"/>
              <a:t>2025-12-19</a:t>
            </a:fld>
            <a:endParaRPr lang="pl-PL"/>
          </a:p>
        </p:txBody>
      </p:sp>
      <p:sp>
        <p:nvSpPr>
          <p:cNvPr id="5" name="Symbol zastępczy stopki 4">
            <a:extLst>
              <a:ext uri="{FF2B5EF4-FFF2-40B4-BE49-F238E27FC236}">
                <a16:creationId xmlns:a16="http://schemas.microsoft.com/office/drawing/2014/main" id="{E1095C3A-63B6-F7EA-0CEE-A71C77B3004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5E9CC34C-DB7B-B6E5-AFB6-74F646174CBC}"/>
              </a:ext>
            </a:extLst>
          </p:cNvPr>
          <p:cNvSpPr>
            <a:spLocks noGrp="1"/>
          </p:cNvSpPr>
          <p:nvPr>
            <p:ph type="sldNum" sz="quarter" idx="12"/>
          </p:nvPr>
        </p:nvSpPr>
        <p:spPr/>
        <p:txBody>
          <a:bodyPr/>
          <a:lstStyle/>
          <a:p>
            <a:fld id="{D432C313-2857-407B-B54C-F50D51F06BA2}" type="slidenum">
              <a:rPr lang="pl-PL" smtClean="0"/>
              <a:t>‹#›</a:t>
            </a:fld>
            <a:endParaRPr lang="pl-PL"/>
          </a:p>
        </p:txBody>
      </p:sp>
    </p:spTree>
    <p:extLst>
      <p:ext uri="{BB962C8B-B14F-4D97-AF65-F5344CB8AC3E}">
        <p14:creationId xmlns:p14="http://schemas.microsoft.com/office/powerpoint/2010/main" val="4136760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F3D2DEF-8917-F5CC-CF7F-CA6DCA56C80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EA3E7AE7-409B-E8D3-89FD-422AFB77DC0D}"/>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5663F0F-BD76-B4D2-CED4-FDCB6A3FC774}"/>
              </a:ext>
            </a:extLst>
          </p:cNvPr>
          <p:cNvSpPr>
            <a:spLocks noGrp="1"/>
          </p:cNvSpPr>
          <p:nvPr>
            <p:ph type="dt" sz="half" idx="10"/>
          </p:nvPr>
        </p:nvSpPr>
        <p:spPr/>
        <p:txBody>
          <a:bodyPr/>
          <a:lstStyle/>
          <a:p>
            <a:fld id="{DC4B4145-127F-471B-8B12-E66A9D3ECE65}" type="datetimeFigureOut">
              <a:rPr lang="pl-PL" smtClean="0"/>
              <a:t>2025-12-19</a:t>
            </a:fld>
            <a:endParaRPr lang="pl-PL"/>
          </a:p>
        </p:txBody>
      </p:sp>
      <p:sp>
        <p:nvSpPr>
          <p:cNvPr id="5" name="Symbol zastępczy stopki 4">
            <a:extLst>
              <a:ext uri="{FF2B5EF4-FFF2-40B4-BE49-F238E27FC236}">
                <a16:creationId xmlns:a16="http://schemas.microsoft.com/office/drawing/2014/main" id="{E924AEC5-CCE5-A6B0-C0E8-894E9537782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8FB11C47-4107-D094-F563-03C711E269BE}"/>
              </a:ext>
            </a:extLst>
          </p:cNvPr>
          <p:cNvSpPr>
            <a:spLocks noGrp="1"/>
          </p:cNvSpPr>
          <p:nvPr>
            <p:ph type="sldNum" sz="quarter" idx="12"/>
          </p:nvPr>
        </p:nvSpPr>
        <p:spPr/>
        <p:txBody>
          <a:bodyPr/>
          <a:lstStyle/>
          <a:p>
            <a:fld id="{D432C313-2857-407B-B54C-F50D51F06BA2}" type="slidenum">
              <a:rPr lang="pl-PL" smtClean="0"/>
              <a:t>‹#›</a:t>
            </a:fld>
            <a:endParaRPr lang="pl-PL"/>
          </a:p>
        </p:txBody>
      </p:sp>
    </p:spTree>
    <p:extLst>
      <p:ext uri="{BB962C8B-B14F-4D97-AF65-F5344CB8AC3E}">
        <p14:creationId xmlns:p14="http://schemas.microsoft.com/office/powerpoint/2010/main" val="129060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0FA8C68-AD81-9BC9-22F2-C5758C63D340}"/>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6ED8CF20-EACC-1677-5545-A1B57C00CB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256BD184-E964-9B3F-2809-1BF33C66B49F}"/>
              </a:ext>
            </a:extLst>
          </p:cNvPr>
          <p:cNvSpPr>
            <a:spLocks noGrp="1"/>
          </p:cNvSpPr>
          <p:nvPr>
            <p:ph type="dt" sz="half" idx="10"/>
          </p:nvPr>
        </p:nvSpPr>
        <p:spPr/>
        <p:txBody>
          <a:bodyPr/>
          <a:lstStyle/>
          <a:p>
            <a:fld id="{DC4B4145-127F-471B-8B12-E66A9D3ECE65}" type="datetimeFigureOut">
              <a:rPr lang="pl-PL" smtClean="0"/>
              <a:t>2025-12-19</a:t>
            </a:fld>
            <a:endParaRPr lang="pl-PL"/>
          </a:p>
        </p:txBody>
      </p:sp>
      <p:sp>
        <p:nvSpPr>
          <p:cNvPr id="5" name="Symbol zastępczy stopki 4">
            <a:extLst>
              <a:ext uri="{FF2B5EF4-FFF2-40B4-BE49-F238E27FC236}">
                <a16:creationId xmlns:a16="http://schemas.microsoft.com/office/drawing/2014/main" id="{C0516F26-A7FC-BE44-9E6F-F12DACEC3FE6}"/>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D0A10A1A-B519-F7A5-3BFE-F8964A6B91C2}"/>
              </a:ext>
            </a:extLst>
          </p:cNvPr>
          <p:cNvSpPr>
            <a:spLocks noGrp="1"/>
          </p:cNvSpPr>
          <p:nvPr>
            <p:ph type="sldNum" sz="quarter" idx="12"/>
          </p:nvPr>
        </p:nvSpPr>
        <p:spPr/>
        <p:txBody>
          <a:bodyPr/>
          <a:lstStyle/>
          <a:p>
            <a:fld id="{D432C313-2857-407B-B54C-F50D51F06BA2}" type="slidenum">
              <a:rPr lang="pl-PL" smtClean="0"/>
              <a:t>‹#›</a:t>
            </a:fld>
            <a:endParaRPr lang="pl-PL"/>
          </a:p>
        </p:txBody>
      </p:sp>
    </p:spTree>
    <p:extLst>
      <p:ext uri="{BB962C8B-B14F-4D97-AF65-F5344CB8AC3E}">
        <p14:creationId xmlns:p14="http://schemas.microsoft.com/office/powerpoint/2010/main" val="52523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F58CBF5-6B3A-D76C-AD46-4D4E2299092E}"/>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AC91DC5E-F3BD-22ED-C9E0-B86037F3CB4C}"/>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92EF63BD-CBA3-131B-348B-251D49015B58}"/>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E229C198-E95C-8BD2-F770-E7CBD5833D95}"/>
              </a:ext>
            </a:extLst>
          </p:cNvPr>
          <p:cNvSpPr>
            <a:spLocks noGrp="1"/>
          </p:cNvSpPr>
          <p:nvPr>
            <p:ph type="dt" sz="half" idx="10"/>
          </p:nvPr>
        </p:nvSpPr>
        <p:spPr/>
        <p:txBody>
          <a:bodyPr/>
          <a:lstStyle/>
          <a:p>
            <a:fld id="{DC4B4145-127F-471B-8B12-E66A9D3ECE65}" type="datetimeFigureOut">
              <a:rPr lang="pl-PL" smtClean="0"/>
              <a:t>2025-12-19</a:t>
            </a:fld>
            <a:endParaRPr lang="pl-PL"/>
          </a:p>
        </p:txBody>
      </p:sp>
      <p:sp>
        <p:nvSpPr>
          <p:cNvPr id="6" name="Symbol zastępczy stopki 5">
            <a:extLst>
              <a:ext uri="{FF2B5EF4-FFF2-40B4-BE49-F238E27FC236}">
                <a16:creationId xmlns:a16="http://schemas.microsoft.com/office/drawing/2014/main" id="{F4E37FD4-1254-B7EE-7FD6-55BDD531AA5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AB4D447C-2514-CBC3-0B26-C688151A0FA9}"/>
              </a:ext>
            </a:extLst>
          </p:cNvPr>
          <p:cNvSpPr>
            <a:spLocks noGrp="1"/>
          </p:cNvSpPr>
          <p:nvPr>
            <p:ph type="sldNum" sz="quarter" idx="12"/>
          </p:nvPr>
        </p:nvSpPr>
        <p:spPr/>
        <p:txBody>
          <a:bodyPr/>
          <a:lstStyle/>
          <a:p>
            <a:fld id="{D432C313-2857-407B-B54C-F50D51F06BA2}" type="slidenum">
              <a:rPr lang="pl-PL" smtClean="0"/>
              <a:t>‹#›</a:t>
            </a:fld>
            <a:endParaRPr lang="pl-PL"/>
          </a:p>
        </p:txBody>
      </p:sp>
    </p:spTree>
    <p:extLst>
      <p:ext uri="{BB962C8B-B14F-4D97-AF65-F5344CB8AC3E}">
        <p14:creationId xmlns:p14="http://schemas.microsoft.com/office/powerpoint/2010/main" val="41225156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A7CC7BE-227B-DEA8-4BA6-870EDC8BFD32}"/>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4FB7E731-62E2-F78C-9F1D-AFA40BC7C7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5271B73F-C242-182E-3EA1-9E63E483A5A2}"/>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B220A9F8-6EBE-078A-3A03-B5482B7A66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E4D2C13C-2A35-F3B4-746E-D63307501092}"/>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2A1DC938-2AE4-F595-19A0-B4758663F3BD}"/>
              </a:ext>
            </a:extLst>
          </p:cNvPr>
          <p:cNvSpPr>
            <a:spLocks noGrp="1"/>
          </p:cNvSpPr>
          <p:nvPr>
            <p:ph type="dt" sz="half" idx="10"/>
          </p:nvPr>
        </p:nvSpPr>
        <p:spPr/>
        <p:txBody>
          <a:bodyPr/>
          <a:lstStyle/>
          <a:p>
            <a:fld id="{DC4B4145-127F-471B-8B12-E66A9D3ECE65}" type="datetimeFigureOut">
              <a:rPr lang="pl-PL" smtClean="0"/>
              <a:t>2025-12-19</a:t>
            </a:fld>
            <a:endParaRPr lang="pl-PL"/>
          </a:p>
        </p:txBody>
      </p:sp>
      <p:sp>
        <p:nvSpPr>
          <p:cNvPr id="8" name="Symbol zastępczy stopki 7">
            <a:extLst>
              <a:ext uri="{FF2B5EF4-FFF2-40B4-BE49-F238E27FC236}">
                <a16:creationId xmlns:a16="http://schemas.microsoft.com/office/drawing/2014/main" id="{4B984F74-D20C-C4C0-1C4C-DE6803548784}"/>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64BEE5EA-2232-5428-9797-B7EDAEB6CBB2}"/>
              </a:ext>
            </a:extLst>
          </p:cNvPr>
          <p:cNvSpPr>
            <a:spLocks noGrp="1"/>
          </p:cNvSpPr>
          <p:nvPr>
            <p:ph type="sldNum" sz="quarter" idx="12"/>
          </p:nvPr>
        </p:nvSpPr>
        <p:spPr/>
        <p:txBody>
          <a:bodyPr/>
          <a:lstStyle/>
          <a:p>
            <a:fld id="{D432C313-2857-407B-B54C-F50D51F06BA2}" type="slidenum">
              <a:rPr lang="pl-PL" smtClean="0"/>
              <a:t>‹#›</a:t>
            </a:fld>
            <a:endParaRPr lang="pl-PL"/>
          </a:p>
        </p:txBody>
      </p:sp>
    </p:spTree>
    <p:extLst>
      <p:ext uri="{BB962C8B-B14F-4D97-AF65-F5344CB8AC3E}">
        <p14:creationId xmlns:p14="http://schemas.microsoft.com/office/powerpoint/2010/main" val="3693265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ADBF859-4935-F2F6-92B9-D2FF3663BA14}"/>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9B16F251-B080-9EAE-15FA-16104A9A1822}"/>
              </a:ext>
            </a:extLst>
          </p:cNvPr>
          <p:cNvSpPr>
            <a:spLocks noGrp="1"/>
          </p:cNvSpPr>
          <p:nvPr>
            <p:ph type="dt" sz="half" idx="10"/>
          </p:nvPr>
        </p:nvSpPr>
        <p:spPr/>
        <p:txBody>
          <a:bodyPr/>
          <a:lstStyle/>
          <a:p>
            <a:fld id="{DC4B4145-127F-471B-8B12-E66A9D3ECE65}" type="datetimeFigureOut">
              <a:rPr lang="pl-PL" smtClean="0"/>
              <a:t>2025-12-19</a:t>
            </a:fld>
            <a:endParaRPr lang="pl-PL"/>
          </a:p>
        </p:txBody>
      </p:sp>
      <p:sp>
        <p:nvSpPr>
          <p:cNvPr id="4" name="Symbol zastępczy stopki 3">
            <a:extLst>
              <a:ext uri="{FF2B5EF4-FFF2-40B4-BE49-F238E27FC236}">
                <a16:creationId xmlns:a16="http://schemas.microsoft.com/office/drawing/2014/main" id="{96211587-08B5-D130-7EFA-79F8B942B039}"/>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6BC33B22-2DA4-1B28-6039-4BE4C8F6B0B6}"/>
              </a:ext>
            </a:extLst>
          </p:cNvPr>
          <p:cNvSpPr>
            <a:spLocks noGrp="1"/>
          </p:cNvSpPr>
          <p:nvPr>
            <p:ph type="sldNum" sz="quarter" idx="12"/>
          </p:nvPr>
        </p:nvSpPr>
        <p:spPr/>
        <p:txBody>
          <a:bodyPr/>
          <a:lstStyle/>
          <a:p>
            <a:fld id="{D432C313-2857-407B-B54C-F50D51F06BA2}" type="slidenum">
              <a:rPr lang="pl-PL" smtClean="0"/>
              <a:t>‹#›</a:t>
            </a:fld>
            <a:endParaRPr lang="pl-PL"/>
          </a:p>
        </p:txBody>
      </p:sp>
    </p:spTree>
    <p:extLst>
      <p:ext uri="{BB962C8B-B14F-4D97-AF65-F5344CB8AC3E}">
        <p14:creationId xmlns:p14="http://schemas.microsoft.com/office/powerpoint/2010/main" val="1592259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262EA13E-5723-A357-80F1-C21890429364}"/>
              </a:ext>
            </a:extLst>
          </p:cNvPr>
          <p:cNvSpPr>
            <a:spLocks noGrp="1"/>
          </p:cNvSpPr>
          <p:nvPr>
            <p:ph type="dt" sz="half" idx="10"/>
          </p:nvPr>
        </p:nvSpPr>
        <p:spPr/>
        <p:txBody>
          <a:bodyPr/>
          <a:lstStyle/>
          <a:p>
            <a:fld id="{DC4B4145-127F-471B-8B12-E66A9D3ECE65}" type="datetimeFigureOut">
              <a:rPr lang="pl-PL" smtClean="0"/>
              <a:t>2025-12-19</a:t>
            </a:fld>
            <a:endParaRPr lang="pl-PL"/>
          </a:p>
        </p:txBody>
      </p:sp>
      <p:sp>
        <p:nvSpPr>
          <p:cNvPr id="3" name="Symbol zastępczy stopki 2">
            <a:extLst>
              <a:ext uri="{FF2B5EF4-FFF2-40B4-BE49-F238E27FC236}">
                <a16:creationId xmlns:a16="http://schemas.microsoft.com/office/drawing/2014/main" id="{48355CDC-A8D3-2427-81F2-D1CCD4A961F3}"/>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C42D2DD1-3577-83E8-35C1-60F9AE7D666A}"/>
              </a:ext>
            </a:extLst>
          </p:cNvPr>
          <p:cNvSpPr>
            <a:spLocks noGrp="1"/>
          </p:cNvSpPr>
          <p:nvPr>
            <p:ph type="sldNum" sz="quarter" idx="12"/>
          </p:nvPr>
        </p:nvSpPr>
        <p:spPr/>
        <p:txBody>
          <a:bodyPr/>
          <a:lstStyle/>
          <a:p>
            <a:fld id="{D432C313-2857-407B-B54C-F50D51F06BA2}" type="slidenum">
              <a:rPr lang="pl-PL" smtClean="0"/>
              <a:t>‹#›</a:t>
            </a:fld>
            <a:endParaRPr lang="pl-PL"/>
          </a:p>
        </p:txBody>
      </p:sp>
    </p:spTree>
    <p:extLst>
      <p:ext uri="{BB962C8B-B14F-4D97-AF65-F5344CB8AC3E}">
        <p14:creationId xmlns:p14="http://schemas.microsoft.com/office/powerpoint/2010/main" val="2375049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3AFDA98-39E1-9C8A-C47F-3986D2F1BC14}"/>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B0817A1A-0B03-235B-72EF-71EF4A58F7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7C76D9BF-A919-092C-77D9-28A99354E0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9BE8D67F-7A22-A9A5-E4EA-EE8B3234D218}"/>
              </a:ext>
            </a:extLst>
          </p:cNvPr>
          <p:cNvSpPr>
            <a:spLocks noGrp="1"/>
          </p:cNvSpPr>
          <p:nvPr>
            <p:ph type="dt" sz="half" idx="10"/>
          </p:nvPr>
        </p:nvSpPr>
        <p:spPr/>
        <p:txBody>
          <a:bodyPr/>
          <a:lstStyle/>
          <a:p>
            <a:fld id="{DC4B4145-127F-471B-8B12-E66A9D3ECE65}" type="datetimeFigureOut">
              <a:rPr lang="pl-PL" smtClean="0"/>
              <a:t>2025-12-19</a:t>
            </a:fld>
            <a:endParaRPr lang="pl-PL"/>
          </a:p>
        </p:txBody>
      </p:sp>
      <p:sp>
        <p:nvSpPr>
          <p:cNvPr id="6" name="Symbol zastępczy stopki 5">
            <a:extLst>
              <a:ext uri="{FF2B5EF4-FFF2-40B4-BE49-F238E27FC236}">
                <a16:creationId xmlns:a16="http://schemas.microsoft.com/office/drawing/2014/main" id="{0E4AD6E9-0B75-95D4-CB48-668B3F991E9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16FD303D-D8C0-9660-BCEB-50D0D708396A}"/>
              </a:ext>
            </a:extLst>
          </p:cNvPr>
          <p:cNvSpPr>
            <a:spLocks noGrp="1"/>
          </p:cNvSpPr>
          <p:nvPr>
            <p:ph type="sldNum" sz="quarter" idx="12"/>
          </p:nvPr>
        </p:nvSpPr>
        <p:spPr/>
        <p:txBody>
          <a:bodyPr/>
          <a:lstStyle/>
          <a:p>
            <a:fld id="{D432C313-2857-407B-B54C-F50D51F06BA2}" type="slidenum">
              <a:rPr lang="pl-PL" smtClean="0"/>
              <a:t>‹#›</a:t>
            </a:fld>
            <a:endParaRPr lang="pl-PL"/>
          </a:p>
        </p:txBody>
      </p:sp>
    </p:spTree>
    <p:extLst>
      <p:ext uri="{BB962C8B-B14F-4D97-AF65-F5344CB8AC3E}">
        <p14:creationId xmlns:p14="http://schemas.microsoft.com/office/powerpoint/2010/main" val="4190352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C71B350-B9ED-7755-A851-43E810944509}"/>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ECC2FBC5-7014-C213-2196-6F4ABC61F7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2343798E-6F2E-1EEE-1E90-96147B8E29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00B4AD06-BA82-714D-4BD3-A30A64DAB7BB}"/>
              </a:ext>
            </a:extLst>
          </p:cNvPr>
          <p:cNvSpPr>
            <a:spLocks noGrp="1"/>
          </p:cNvSpPr>
          <p:nvPr>
            <p:ph type="dt" sz="half" idx="10"/>
          </p:nvPr>
        </p:nvSpPr>
        <p:spPr/>
        <p:txBody>
          <a:bodyPr/>
          <a:lstStyle/>
          <a:p>
            <a:fld id="{DC4B4145-127F-471B-8B12-E66A9D3ECE65}" type="datetimeFigureOut">
              <a:rPr lang="pl-PL" smtClean="0"/>
              <a:t>2025-12-19</a:t>
            </a:fld>
            <a:endParaRPr lang="pl-PL"/>
          </a:p>
        </p:txBody>
      </p:sp>
      <p:sp>
        <p:nvSpPr>
          <p:cNvPr id="6" name="Symbol zastępczy stopki 5">
            <a:extLst>
              <a:ext uri="{FF2B5EF4-FFF2-40B4-BE49-F238E27FC236}">
                <a16:creationId xmlns:a16="http://schemas.microsoft.com/office/drawing/2014/main" id="{AA08F6D8-C8CE-5448-C444-5E3D9DE3F352}"/>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7A5B61F4-A67D-31FB-4ADD-AFB917C4D080}"/>
              </a:ext>
            </a:extLst>
          </p:cNvPr>
          <p:cNvSpPr>
            <a:spLocks noGrp="1"/>
          </p:cNvSpPr>
          <p:nvPr>
            <p:ph type="sldNum" sz="quarter" idx="12"/>
          </p:nvPr>
        </p:nvSpPr>
        <p:spPr/>
        <p:txBody>
          <a:bodyPr/>
          <a:lstStyle/>
          <a:p>
            <a:fld id="{D432C313-2857-407B-B54C-F50D51F06BA2}" type="slidenum">
              <a:rPr lang="pl-PL" smtClean="0"/>
              <a:t>‹#›</a:t>
            </a:fld>
            <a:endParaRPr lang="pl-PL"/>
          </a:p>
        </p:txBody>
      </p:sp>
    </p:spTree>
    <p:extLst>
      <p:ext uri="{BB962C8B-B14F-4D97-AF65-F5344CB8AC3E}">
        <p14:creationId xmlns:p14="http://schemas.microsoft.com/office/powerpoint/2010/main" val="140871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F7250A1-BBC2-F4E3-FE2C-FDB545168612}"/>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52FE7CF2-BCA6-D56D-94B1-1A6177109155}"/>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ABD3C0C-9CDC-D7FD-D98D-B4ABF66A9A07}"/>
              </a:ext>
            </a:extLst>
          </p:cNvPr>
          <p:cNvSpPr>
            <a:spLocks noGrp="1"/>
          </p:cNvSpPr>
          <p:nvPr>
            <p:ph type="dt" sz="half" idx="10"/>
          </p:nvPr>
        </p:nvSpPr>
        <p:spPr/>
        <p:txBody>
          <a:bodyPr/>
          <a:lstStyle/>
          <a:p>
            <a:fld id="{DC4B4145-127F-471B-8B12-E66A9D3ECE65}" type="datetimeFigureOut">
              <a:rPr lang="pl-PL" smtClean="0"/>
              <a:t>2025-12-19</a:t>
            </a:fld>
            <a:endParaRPr lang="pl-PL"/>
          </a:p>
        </p:txBody>
      </p:sp>
      <p:sp>
        <p:nvSpPr>
          <p:cNvPr id="5" name="Symbol zastępczy stopki 4">
            <a:extLst>
              <a:ext uri="{FF2B5EF4-FFF2-40B4-BE49-F238E27FC236}">
                <a16:creationId xmlns:a16="http://schemas.microsoft.com/office/drawing/2014/main" id="{1D839684-964E-9608-C133-41A7B9B5853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01DE2E2B-0566-B4A5-7F65-CC01667FA4C3}"/>
              </a:ext>
            </a:extLst>
          </p:cNvPr>
          <p:cNvSpPr>
            <a:spLocks noGrp="1"/>
          </p:cNvSpPr>
          <p:nvPr>
            <p:ph type="sldNum" sz="quarter" idx="12"/>
          </p:nvPr>
        </p:nvSpPr>
        <p:spPr/>
        <p:txBody>
          <a:bodyPr/>
          <a:lstStyle/>
          <a:p>
            <a:fld id="{D432C313-2857-407B-B54C-F50D51F06BA2}" type="slidenum">
              <a:rPr lang="pl-PL" smtClean="0"/>
              <a:t>‹#›</a:t>
            </a:fld>
            <a:endParaRPr lang="pl-PL"/>
          </a:p>
        </p:txBody>
      </p:sp>
    </p:spTree>
    <p:extLst>
      <p:ext uri="{BB962C8B-B14F-4D97-AF65-F5344CB8AC3E}">
        <p14:creationId xmlns:p14="http://schemas.microsoft.com/office/powerpoint/2010/main" val="3537898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130E223B-C39E-F3FC-6740-4BB1CC814166}"/>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F9BFB27A-CE9B-1CA7-E17D-D4694CC2BAAB}"/>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9D6BB80E-8B02-577B-D3A0-89981C619AF6}"/>
              </a:ext>
            </a:extLst>
          </p:cNvPr>
          <p:cNvSpPr>
            <a:spLocks noGrp="1"/>
          </p:cNvSpPr>
          <p:nvPr>
            <p:ph type="dt" sz="half" idx="10"/>
          </p:nvPr>
        </p:nvSpPr>
        <p:spPr/>
        <p:txBody>
          <a:bodyPr/>
          <a:lstStyle/>
          <a:p>
            <a:fld id="{DC4B4145-127F-471B-8B12-E66A9D3ECE65}" type="datetimeFigureOut">
              <a:rPr lang="pl-PL" smtClean="0"/>
              <a:t>2025-12-19</a:t>
            </a:fld>
            <a:endParaRPr lang="pl-PL"/>
          </a:p>
        </p:txBody>
      </p:sp>
      <p:sp>
        <p:nvSpPr>
          <p:cNvPr id="5" name="Symbol zastępczy stopki 4">
            <a:extLst>
              <a:ext uri="{FF2B5EF4-FFF2-40B4-BE49-F238E27FC236}">
                <a16:creationId xmlns:a16="http://schemas.microsoft.com/office/drawing/2014/main" id="{3F6581F7-E675-6DE5-E30D-4A4427B7AE6F}"/>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F6217858-F55C-B6E3-0A4A-57930947FA32}"/>
              </a:ext>
            </a:extLst>
          </p:cNvPr>
          <p:cNvSpPr>
            <a:spLocks noGrp="1"/>
          </p:cNvSpPr>
          <p:nvPr>
            <p:ph type="sldNum" sz="quarter" idx="12"/>
          </p:nvPr>
        </p:nvSpPr>
        <p:spPr/>
        <p:txBody>
          <a:bodyPr/>
          <a:lstStyle/>
          <a:p>
            <a:fld id="{D432C313-2857-407B-B54C-F50D51F06BA2}" type="slidenum">
              <a:rPr lang="pl-PL" smtClean="0"/>
              <a:t>‹#›</a:t>
            </a:fld>
            <a:endParaRPr lang="pl-PL"/>
          </a:p>
        </p:txBody>
      </p:sp>
    </p:spTree>
    <p:extLst>
      <p:ext uri="{BB962C8B-B14F-4D97-AF65-F5344CB8AC3E}">
        <p14:creationId xmlns:p14="http://schemas.microsoft.com/office/powerpoint/2010/main" val="2019245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708BEE2-46A9-15FA-A5A3-716925658CDD}"/>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58749AF4-3058-9A9A-6F8B-5A502A82A1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727BC60-E63E-E1F4-BF25-1C76D6D360AB}"/>
              </a:ext>
            </a:extLst>
          </p:cNvPr>
          <p:cNvSpPr>
            <a:spLocks noGrp="1"/>
          </p:cNvSpPr>
          <p:nvPr>
            <p:ph type="dt" sz="half" idx="10"/>
          </p:nvPr>
        </p:nvSpPr>
        <p:spPr/>
        <p:txBody>
          <a:bodyPr/>
          <a:lstStyle/>
          <a:p>
            <a:fld id="{E7F2C1F8-8E43-40A5-99D3-9B4686301DE6}" type="datetimeFigureOut">
              <a:rPr lang="pl-PL" smtClean="0"/>
              <a:t>2025-12-19</a:t>
            </a:fld>
            <a:endParaRPr lang="pl-PL"/>
          </a:p>
        </p:txBody>
      </p:sp>
      <p:sp>
        <p:nvSpPr>
          <p:cNvPr id="5" name="Symbol zastępczy stopki 4">
            <a:extLst>
              <a:ext uri="{FF2B5EF4-FFF2-40B4-BE49-F238E27FC236}">
                <a16:creationId xmlns:a16="http://schemas.microsoft.com/office/drawing/2014/main" id="{680833F9-BAD9-FDF4-1296-A0B58527585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77032DFE-D801-42AC-90CB-3D22CC9A0B13}"/>
              </a:ext>
            </a:extLst>
          </p:cNvPr>
          <p:cNvSpPr>
            <a:spLocks noGrp="1"/>
          </p:cNvSpPr>
          <p:nvPr>
            <p:ph type="sldNum" sz="quarter" idx="12"/>
          </p:nvPr>
        </p:nvSpPr>
        <p:spPr/>
        <p:txBody>
          <a:bodyPr/>
          <a:lstStyle/>
          <a:p>
            <a:fld id="{5009BDEF-6B45-4F38-9533-A6EF90425B19}" type="slidenum">
              <a:rPr lang="pl-PL" smtClean="0"/>
              <a:t>‹#›</a:t>
            </a:fld>
            <a:endParaRPr lang="pl-PL"/>
          </a:p>
        </p:txBody>
      </p:sp>
    </p:spTree>
    <p:extLst>
      <p:ext uri="{BB962C8B-B14F-4D97-AF65-F5344CB8AC3E}">
        <p14:creationId xmlns:p14="http://schemas.microsoft.com/office/powerpoint/2010/main" val="14037178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20EC3BC-3D7A-80D7-FFE6-3FBCF9970280}"/>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9D11AD92-04F6-A4F7-85E4-61402C0F0CF1}"/>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F6DC595-FB96-1492-8D6E-501C48EB55D3}"/>
              </a:ext>
            </a:extLst>
          </p:cNvPr>
          <p:cNvSpPr>
            <a:spLocks noGrp="1"/>
          </p:cNvSpPr>
          <p:nvPr>
            <p:ph type="dt" sz="half" idx="10"/>
          </p:nvPr>
        </p:nvSpPr>
        <p:spPr/>
        <p:txBody>
          <a:bodyPr/>
          <a:lstStyle/>
          <a:p>
            <a:fld id="{E7F2C1F8-8E43-40A5-99D3-9B4686301DE6}" type="datetimeFigureOut">
              <a:rPr lang="pl-PL" smtClean="0"/>
              <a:t>2025-12-19</a:t>
            </a:fld>
            <a:endParaRPr lang="pl-PL"/>
          </a:p>
        </p:txBody>
      </p:sp>
      <p:sp>
        <p:nvSpPr>
          <p:cNvPr id="5" name="Symbol zastępczy stopki 4">
            <a:extLst>
              <a:ext uri="{FF2B5EF4-FFF2-40B4-BE49-F238E27FC236}">
                <a16:creationId xmlns:a16="http://schemas.microsoft.com/office/drawing/2014/main" id="{B388D193-594C-72AE-C2B6-252336C1F55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4099CCD-D7DC-7455-51D0-2427B3A32FAA}"/>
              </a:ext>
            </a:extLst>
          </p:cNvPr>
          <p:cNvSpPr>
            <a:spLocks noGrp="1"/>
          </p:cNvSpPr>
          <p:nvPr>
            <p:ph type="sldNum" sz="quarter" idx="12"/>
          </p:nvPr>
        </p:nvSpPr>
        <p:spPr/>
        <p:txBody>
          <a:bodyPr/>
          <a:lstStyle/>
          <a:p>
            <a:fld id="{5009BDEF-6B45-4F38-9533-A6EF90425B19}" type="slidenum">
              <a:rPr lang="pl-PL" smtClean="0"/>
              <a:t>‹#›</a:t>
            </a:fld>
            <a:endParaRPr lang="pl-PL"/>
          </a:p>
        </p:txBody>
      </p:sp>
    </p:spTree>
    <p:extLst>
      <p:ext uri="{BB962C8B-B14F-4D97-AF65-F5344CB8AC3E}">
        <p14:creationId xmlns:p14="http://schemas.microsoft.com/office/powerpoint/2010/main" val="42521193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B4BA7A1-80DC-83C2-E36F-925797C808D6}"/>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114D3632-916E-9953-BA6D-6410DC47AA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9A94D4D1-3927-36F5-E7D7-3A85AFB62D0A}"/>
              </a:ext>
            </a:extLst>
          </p:cNvPr>
          <p:cNvSpPr>
            <a:spLocks noGrp="1"/>
          </p:cNvSpPr>
          <p:nvPr>
            <p:ph type="dt" sz="half" idx="10"/>
          </p:nvPr>
        </p:nvSpPr>
        <p:spPr/>
        <p:txBody>
          <a:bodyPr/>
          <a:lstStyle/>
          <a:p>
            <a:fld id="{E7F2C1F8-8E43-40A5-99D3-9B4686301DE6}" type="datetimeFigureOut">
              <a:rPr lang="pl-PL" smtClean="0"/>
              <a:t>2025-12-19</a:t>
            </a:fld>
            <a:endParaRPr lang="pl-PL"/>
          </a:p>
        </p:txBody>
      </p:sp>
      <p:sp>
        <p:nvSpPr>
          <p:cNvPr id="5" name="Symbol zastępczy stopki 4">
            <a:extLst>
              <a:ext uri="{FF2B5EF4-FFF2-40B4-BE49-F238E27FC236}">
                <a16:creationId xmlns:a16="http://schemas.microsoft.com/office/drawing/2014/main" id="{7C09B1AB-A7DE-30AA-238D-FBB40B1C230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9B9271A-543D-5C00-D82A-00A4A9427224}"/>
              </a:ext>
            </a:extLst>
          </p:cNvPr>
          <p:cNvSpPr>
            <a:spLocks noGrp="1"/>
          </p:cNvSpPr>
          <p:nvPr>
            <p:ph type="sldNum" sz="quarter" idx="12"/>
          </p:nvPr>
        </p:nvSpPr>
        <p:spPr/>
        <p:txBody>
          <a:bodyPr/>
          <a:lstStyle/>
          <a:p>
            <a:fld id="{5009BDEF-6B45-4F38-9533-A6EF90425B19}" type="slidenum">
              <a:rPr lang="pl-PL" smtClean="0"/>
              <a:t>‹#›</a:t>
            </a:fld>
            <a:endParaRPr lang="pl-PL"/>
          </a:p>
        </p:txBody>
      </p:sp>
    </p:spTree>
    <p:extLst>
      <p:ext uri="{BB962C8B-B14F-4D97-AF65-F5344CB8AC3E}">
        <p14:creationId xmlns:p14="http://schemas.microsoft.com/office/powerpoint/2010/main" val="23609248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1602175-578B-E87C-0592-B5E746830F5C}"/>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8DBE4F83-7F67-47F3-D77C-6F1A17B298BE}"/>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2DF6AF84-60DA-DEEE-8955-0B2B97A75AE6}"/>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5F44380-6C31-CFE9-D026-E1CBFD2B1887}"/>
              </a:ext>
            </a:extLst>
          </p:cNvPr>
          <p:cNvSpPr>
            <a:spLocks noGrp="1"/>
          </p:cNvSpPr>
          <p:nvPr>
            <p:ph type="dt" sz="half" idx="10"/>
          </p:nvPr>
        </p:nvSpPr>
        <p:spPr/>
        <p:txBody>
          <a:bodyPr/>
          <a:lstStyle/>
          <a:p>
            <a:fld id="{E7F2C1F8-8E43-40A5-99D3-9B4686301DE6}" type="datetimeFigureOut">
              <a:rPr lang="pl-PL" smtClean="0"/>
              <a:t>2025-12-19</a:t>
            </a:fld>
            <a:endParaRPr lang="pl-PL"/>
          </a:p>
        </p:txBody>
      </p:sp>
      <p:sp>
        <p:nvSpPr>
          <p:cNvPr id="6" name="Symbol zastępczy stopki 5">
            <a:extLst>
              <a:ext uri="{FF2B5EF4-FFF2-40B4-BE49-F238E27FC236}">
                <a16:creationId xmlns:a16="http://schemas.microsoft.com/office/drawing/2014/main" id="{D60D767F-B3C5-1664-802B-5AF66592AA99}"/>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832BBD9B-9C1D-6D55-4794-C08441EE90F8}"/>
              </a:ext>
            </a:extLst>
          </p:cNvPr>
          <p:cNvSpPr>
            <a:spLocks noGrp="1"/>
          </p:cNvSpPr>
          <p:nvPr>
            <p:ph type="sldNum" sz="quarter" idx="12"/>
          </p:nvPr>
        </p:nvSpPr>
        <p:spPr/>
        <p:txBody>
          <a:bodyPr/>
          <a:lstStyle/>
          <a:p>
            <a:fld id="{5009BDEF-6B45-4F38-9533-A6EF90425B19}" type="slidenum">
              <a:rPr lang="pl-PL" smtClean="0"/>
              <a:t>‹#›</a:t>
            </a:fld>
            <a:endParaRPr lang="pl-PL"/>
          </a:p>
        </p:txBody>
      </p:sp>
    </p:spTree>
    <p:extLst>
      <p:ext uri="{BB962C8B-B14F-4D97-AF65-F5344CB8AC3E}">
        <p14:creationId xmlns:p14="http://schemas.microsoft.com/office/powerpoint/2010/main" val="29731590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D689959-B23F-3D20-2715-1EE33E9626DF}"/>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0478FD6E-89A9-9B18-A114-9CD23E4861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953414DE-1240-45B6-03FE-13257665099D}"/>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9C8421A9-7270-A123-5985-FF535553D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65F4FA81-C616-62AF-8654-A07FB046ACD8}"/>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F93C4777-ADBF-35D3-7DB5-102ABD79BFFC}"/>
              </a:ext>
            </a:extLst>
          </p:cNvPr>
          <p:cNvSpPr>
            <a:spLocks noGrp="1"/>
          </p:cNvSpPr>
          <p:nvPr>
            <p:ph type="dt" sz="half" idx="10"/>
          </p:nvPr>
        </p:nvSpPr>
        <p:spPr/>
        <p:txBody>
          <a:bodyPr/>
          <a:lstStyle/>
          <a:p>
            <a:fld id="{E7F2C1F8-8E43-40A5-99D3-9B4686301DE6}" type="datetimeFigureOut">
              <a:rPr lang="pl-PL" smtClean="0"/>
              <a:t>2025-12-19</a:t>
            </a:fld>
            <a:endParaRPr lang="pl-PL"/>
          </a:p>
        </p:txBody>
      </p:sp>
      <p:sp>
        <p:nvSpPr>
          <p:cNvPr id="8" name="Symbol zastępczy stopki 7">
            <a:extLst>
              <a:ext uri="{FF2B5EF4-FFF2-40B4-BE49-F238E27FC236}">
                <a16:creationId xmlns:a16="http://schemas.microsoft.com/office/drawing/2014/main" id="{40569AD1-5242-00D4-1EB4-4FC8262C4314}"/>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06E5D2EA-A5A3-0DC1-203F-EB9D35886394}"/>
              </a:ext>
            </a:extLst>
          </p:cNvPr>
          <p:cNvSpPr>
            <a:spLocks noGrp="1"/>
          </p:cNvSpPr>
          <p:nvPr>
            <p:ph type="sldNum" sz="quarter" idx="12"/>
          </p:nvPr>
        </p:nvSpPr>
        <p:spPr/>
        <p:txBody>
          <a:bodyPr/>
          <a:lstStyle/>
          <a:p>
            <a:fld id="{5009BDEF-6B45-4F38-9533-A6EF90425B19}" type="slidenum">
              <a:rPr lang="pl-PL" smtClean="0"/>
              <a:t>‹#›</a:t>
            </a:fld>
            <a:endParaRPr lang="pl-PL"/>
          </a:p>
        </p:txBody>
      </p:sp>
    </p:spTree>
    <p:extLst>
      <p:ext uri="{BB962C8B-B14F-4D97-AF65-F5344CB8AC3E}">
        <p14:creationId xmlns:p14="http://schemas.microsoft.com/office/powerpoint/2010/main" val="36550226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35C9ABD-43B1-CE63-1215-45DA0FC85E92}"/>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A1A272A1-59C0-0611-F6F6-32720F15CA89}"/>
              </a:ext>
            </a:extLst>
          </p:cNvPr>
          <p:cNvSpPr>
            <a:spLocks noGrp="1"/>
          </p:cNvSpPr>
          <p:nvPr>
            <p:ph type="dt" sz="half" idx="10"/>
          </p:nvPr>
        </p:nvSpPr>
        <p:spPr/>
        <p:txBody>
          <a:bodyPr/>
          <a:lstStyle/>
          <a:p>
            <a:fld id="{E7F2C1F8-8E43-40A5-99D3-9B4686301DE6}" type="datetimeFigureOut">
              <a:rPr lang="pl-PL" smtClean="0"/>
              <a:t>2025-12-19</a:t>
            </a:fld>
            <a:endParaRPr lang="pl-PL"/>
          </a:p>
        </p:txBody>
      </p:sp>
      <p:sp>
        <p:nvSpPr>
          <p:cNvPr id="4" name="Symbol zastępczy stopki 3">
            <a:extLst>
              <a:ext uri="{FF2B5EF4-FFF2-40B4-BE49-F238E27FC236}">
                <a16:creationId xmlns:a16="http://schemas.microsoft.com/office/drawing/2014/main" id="{410AEE00-13ED-7ECF-F8C9-BEF74AAC3033}"/>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2AFDDF96-E781-2F1C-623F-5704E258B6EA}"/>
              </a:ext>
            </a:extLst>
          </p:cNvPr>
          <p:cNvSpPr>
            <a:spLocks noGrp="1"/>
          </p:cNvSpPr>
          <p:nvPr>
            <p:ph type="sldNum" sz="quarter" idx="12"/>
          </p:nvPr>
        </p:nvSpPr>
        <p:spPr/>
        <p:txBody>
          <a:bodyPr/>
          <a:lstStyle/>
          <a:p>
            <a:fld id="{5009BDEF-6B45-4F38-9533-A6EF90425B19}" type="slidenum">
              <a:rPr lang="pl-PL" smtClean="0"/>
              <a:t>‹#›</a:t>
            </a:fld>
            <a:endParaRPr lang="pl-PL"/>
          </a:p>
        </p:txBody>
      </p:sp>
    </p:spTree>
    <p:extLst>
      <p:ext uri="{BB962C8B-B14F-4D97-AF65-F5344CB8AC3E}">
        <p14:creationId xmlns:p14="http://schemas.microsoft.com/office/powerpoint/2010/main" val="26386049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873AA561-5352-5595-54C2-9026011EA020}"/>
              </a:ext>
            </a:extLst>
          </p:cNvPr>
          <p:cNvSpPr>
            <a:spLocks noGrp="1"/>
          </p:cNvSpPr>
          <p:nvPr>
            <p:ph type="dt" sz="half" idx="10"/>
          </p:nvPr>
        </p:nvSpPr>
        <p:spPr/>
        <p:txBody>
          <a:bodyPr/>
          <a:lstStyle/>
          <a:p>
            <a:fld id="{E7F2C1F8-8E43-40A5-99D3-9B4686301DE6}" type="datetimeFigureOut">
              <a:rPr lang="pl-PL" smtClean="0"/>
              <a:t>2025-12-19</a:t>
            </a:fld>
            <a:endParaRPr lang="pl-PL"/>
          </a:p>
        </p:txBody>
      </p:sp>
      <p:sp>
        <p:nvSpPr>
          <p:cNvPr id="3" name="Symbol zastępczy stopki 2">
            <a:extLst>
              <a:ext uri="{FF2B5EF4-FFF2-40B4-BE49-F238E27FC236}">
                <a16:creationId xmlns:a16="http://schemas.microsoft.com/office/drawing/2014/main" id="{1605CA0A-CFED-84DE-E7CD-31D15DBDC831}"/>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147916CE-8DC4-3F43-9B59-A99108E326AD}"/>
              </a:ext>
            </a:extLst>
          </p:cNvPr>
          <p:cNvSpPr>
            <a:spLocks noGrp="1"/>
          </p:cNvSpPr>
          <p:nvPr>
            <p:ph type="sldNum" sz="quarter" idx="12"/>
          </p:nvPr>
        </p:nvSpPr>
        <p:spPr/>
        <p:txBody>
          <a:bodyPr/>
          <a:lstStyle/>
          <a:p>
            <a:fld id="{5009BDEF-6B45-4F38-9533-A6EF90425B19}" type="slidenum">
              <a:rPr lang="pl-PL" smtClean="0"/>
              <a:t>‹#›</a:t>
            </a:fld>
            <a:endParaRPr lang="pl-PL"/>
          </a:p>
        </p:txBody>
      </p:sp>
    </p:spTree>
    <p:extLst>
      <p:ext uri="{BB962C8B-B14F-4D97-AF65-F5344CB8AC3E}">
        <p14:creationId xmlns:p14="http://schemas.microsoft.com/office/powerpoint/2010/main" val="23813527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043E75C-B32A-D232-281D-BC17F4776910}"/>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22C3E3FE-F29C-02C0-1B70-49764CFFC0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4EEB965E-C7E2-0568-033B-DE999C9795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6459508C-08C0-A6B1-C902-C7F1FD1A4A41}"/>
              </a:ext>
            </a:extLst>
          </p:cNvPr>
          <p:cNvSpPr>
            <a:spLocks noGrp="1"/>
          </p:cNvSpPr>
          <p:nvPr>
            <p:ph type="dt" sz="half" idx="10"/>
          </p:nvPr>
        </p:nvSpPr>
        <p:spPr/>
        <p:txBody>
          <a:bodyPr/>
          <a:lstStyle/>
          <a:p>
            <a:fld id="{E7F2C1F8-8E43-40A5-99D3-9B4686301DE6}" type="datetimeFigureOut">
              <a:rPr lang="pl-PL" smtClean="0"/>
              <a:t>2025-12-19</a:t>
            </a:fld>
            <a:endParaRPr lang="pl-PL"/>
          </a:p>
        </p:txBody>
      </p:sp>
      <p:sp>
        <p:nvSpPr>
          <p:cNvPr id="6" name="Symbol zastępczy stopki 5">
            <a:extLst>
              <a:ext uri="{FF2B5EF4-FFF2-40B4-BE49-F238E27FC236}">
                <a16:creationId xmlns:a16="http://schemas.microsoft.com/office/drawing/2014/main" id="{3FDD0AE2-B6BC-4CA0-1B72-AD76B947DA46}"/>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53ADFF91-D6EF-4C4C-1911-7C6560984A37}"/>
              </a:ext>
            </a:extLst>
          </p:cNvPr>
          <p:cNvSpPr>
            <a:spLocks noGrp="1"/>
          </p:cNvSpPr>
          <p:nvPr>
            <p:ph type="sldNum" sz="quarter" idx="12"/>
          </p:nvPr>
        </p:nvSpPr>
        <p:spPr/>
        <p:txBody>
          <a:bodyPr/>
          <a:lstStyle/>
          <a:p>
            <a:fld id="{5009BDEF-6B45-4F38-9533-A6EF90425B19}" type="slidenum">
              <a:rPr lang="pl-PL" smtClean="0"/>
              <a:t>‹#›</a:t>
            </a:fld>
            <a:endParaRPr lang="pl-PL"/>
          </a:p>
        </p:txBody>
      </p:sp>
    </p:spTree>
    <p:extLst>
      <p:ext uri="{BB962C8B-B14F-4D97-AF65-F5344CB8AC3E}">
        <p14:creationId xmlns:p14="http://schemas.microsoft.com/office/powerpoint/2010/main" val="1993551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CB3B78D-840B-47E2-0D20-F631382728C0}"/>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5C58646D-0DAD-05A1-1546-932D9C2D4A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B332CEBC-039F-11AC-65D0-A744604AA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69981F77-DA3F-FD45-998F-F60F011219B3}"/>
              </a:ext>
            </a:extLst>
          </p:cNvPr>
          <p:cNvSpPr>
            <a:spLocks noGrp="1"/>
          </p:cNvSpPr>
          <p:nvPr>
            <p:ph type="dt" sz="half" idx="10"/>
          </p:nvPr>
        </p:nvSpPr>
        <p:spPr/>
        <p:txBody>
          <a:bodyPr/>
          <a:lstStyle/>
          <a:p>
            <a:fld id="{E7F2C1F8-8E43-40A5-99D3-9B4686301DE6}" type="datetimeFigureOut">
              <a:rPr lang="pl-PL" smtClean="0"/>
              <a:t>2025-12-19</a:t>
            </a:fld>
            <a:endParaRPr lang="pl-PL"/>
          </a:p>
        </p:txBody>
      </p:sp>
      <p:sp>
        <p:nvSpPr>
          <p:cNvPr id="6" name="Symbol zastępczy stopki 5">
            <a:extLst>
              <a:ext uri="{FF2B5EF4-FFF2-40B4-BE49-F238E27FC236}">
                <a16:creationId xmlns:a16="http://schemas.microsoft.com/office/drawing/2014/main" id="{DF75FA2D-E9C2-F761-2FB3-D34DAA469AF5}"/>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61DAA4F3-8919-50DA-18CD-39EC5A106689}"/>
              </a:ext>
            </a:extLst>
          </p:cNvPr>
          <p:cNvSpPr>
            <a:spLocks noGrp="1"/>
          </p:cNvSpPr>
          <p:nvPr>
            <p:ph type="sldNum" sz="quarter" idx="12"/>
          </p:nvPr>
        </p:nvSpPr>
        <p:spPr/>
        <p:txBody>
          <a:bodyPr/>
          <a:lstStyle/>
          <a:p>
            <a:fld id="{5009BDEF-6B45-4F38-9533-A6EF90425B19}" type="slidenum">
              <a:rPr lang="pl-PL" smtClean="0"/>
              <a:t>‹#›</a:t>
            </a:fld>
            <a:endParaRPr lang="pl-PL"/>
          </a:p>
        </p:txBody>
      </p:sp>
    </p:spTree>
    <p:extLst>
      <p:ext uri="{BB962C8B-B14F-4D97-AF65-F5344CB8AC3E}">
        <p14:creationId xmlns:p14="http://schemas.microsoft.com/office/powerpoint/2010/main" val="7596065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D7BBB1-7179-848B-9760-E0287F24701B}"/>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E9C2A9FF-C3D0-433B-D500-E0B61A09F7AA}"/>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501DC8A-D684-B6DC-B927-21F8D0796FB3}"/>
              </a:ext>
            </a:extLst>
          </p:cNvPr>
          <p:cNvSpPr>
            <a:spLocks noGrp="1"/>
          </p:cNvSpPr>
          <p:nvPr>
            <p:ph type="dt" sz="half" idx="10"/>
          </p:nvPr>
        </p:nvSpPr>
        <p:spPr/>
        <p:txBody>
          <a:bodyPr/>
          <a:lstStyle/>
          <a:p>
            <a:fld id="{E7F2C1F8-8E43-40A5-99D3-9B4686301DE6}" type="datetimeFigureOut">
              <a:rPr lang="pl-PL" smtClean="0"/>
              <a:t>2025-12-19</a:t>
            </a:fld>
            <a:endParaRPr lang="pl-PL"/>
          </a:p>
        </p:txBody>
      </p:sp>
      <p:sp>
        <p:nvSpPr>
          <p:cNvPr id="5" name="Symbol zastępczy stopki 4">
            <a:extLst>
              <a:ext uri="{FF2B5EF4-FFF2-40B4-BE49-F238E27FC236}">
                <a16:creationId xmlns:a16="http://schemas.microsoft.com/office/drawing/2014/main" id="{64BCD9FE-2C86-4920-2B4B-B8215930A92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1CD23A1D-767B-F54E-11D3-467B24558C19}"/>
              </a:ext>
            </a:extLst>
          </p:cNvPr>
          <p:cNvSpPr>
            <a:spLocks noGrp="1"/>
          </p:cNvSpPr>
          <p:nvPr>
            <p:ph type="sldNum" sz="quarter" idx="12"/>
          </p:nvPr>
        </p:nvSpPr>
        <p:spPr/>
        <p:txBody>
          <a:bodyPr/>
          <a:lstStyle/>
          <a:p>
            <a:fld id="{5009BDEF-6B45-4F38-9533-A6EF90425B19}" type="slidenum">
              <a:rPr lang="pl-PL" smtClean="0"/>
              <a:t>‹#›</a:t>
            </a:fld>
            <a:endParaRPr lang="pl-PL"/>
          </a:p>
        </p:txBody>
      </p:sp>
    </p:spTree>
    <p:extLst>
      <p:ext uri="{BB962C8B-B14F-4D97-AF65-F5344CB8AC3E}">
        <p14:creationId xmlns:p14="http://schemas.microsoft.com/office/powerpoint/2010/main" val="745612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62A91A5B-B95E-CEDC-FE0F-A86C8979705D}"/>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1B2F002A-3C5A-E39D-2385-742063007AC9}"/>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3C6224D6-9644-B1F7-AE06-684D7846BA6A}"/>
              </a:ext>
            </a:extLst>
          </p:cNvPr>
          <p:cNvSpPr>
            <a:spLocks noGrp="1"/>
          </p:cNvSpPr>
          <p:nvPr>
            <p:ph type="dt" sz="half" idx="10"/>
          </p:nvPr>
        </p:nvSpPr>
        <p:spPr/>
        <p:txBody>
          <a:bodyPr/>
          <a:lstStyle/>
          <a:p>
            <a:fld id="{E7F2C1F8-8E43-40A5-99D3-9B4686301DE6}" type="datetimeFigureOut">
              <a:rPr lang="pl-PL" smtClean="0"/>
              <a:t>2025-12-19</a:t>
            </a:fld>
            <a:endParaRPr lang="pl-PL"/>
          </a:p>
        </p:txBody>
      </p:sp>
      <p:sp>
        <p:nvSpPr>
          <p:cNvPr id="5" name="Symbol zastępczy stopki 4">
            <a:extLst>
              <a:ext uri="{FF2B5EF4-FFF2-40B4-BE49-F238E27FC236}">
                <a16:creationId xmlns:a16="http://schemas.microsoft.com/office/drawing/2014/main" id="{9724B338-D0CB-A87E-DF79-9319B5651DA7}"/>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F2EB133-B399-E243-E389-CCC2F52E380E}"/>
              </a:ext>
            </a:extLst>
          </p:cNvPr>
          <p:cNvSpPr>
            <a:spLocks noGrp="1"/>
          </p:cNvSpPr>
          <p:nvPr>
            <p:ph type="sldNum" sz="quarter" idx="12"/>
          </p:nvPr>
        </p:nvSpPr>
        <p:spPr/>
        <p:txBody>
          <a:bodyPr/>
          <a:lstStyle/>
          <a:p>
            <a:fld id="{5009BDEF-6B45-4F38-9533-A6EF90425B19}" type="slidenum">
              <a:rPr lang="pl-PL" smtClean="0"/>
              <a:t>‹#›</a:t>
            </a:fld>
            <a:endParaRPr lang="pl-PL"/>
          </a:p>
        </p:txBody>
      </p:sp>
    </p:spTree>
    <p:extLst>
      <p:ext uri="{BB962C8B-B14F-4D97-AF65-F5344CB8AC3E}">
        <p14:creationId xmlns:p14="http://schemas.microsoft.com/office/powerpoint/2010/main" val="13854798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FB44646-A55E-01C7-382D-35670CB27634}"/>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4DA30641-F508-3CFF-7E0E-D79E8E5EDA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37D8A18A-BAF7-228C-9762-E4D409720106}"/>
              </a:ext>
            </a:extLst>
          </p:cNvPr>
          <p:cNvSpPr>
            <a:spLocks noGrp="1"/>
          </p:cNvSpPr>
          <p:nvPr>
            <p:ph type="dt" sz="half" idx="10"/>
          </p:nvPr>
        </p:nvSpPr>
        <p:spPr/>
        <p:txBody>
          <a:bodyPr/>
          <a:lstStyle/>
          <a:p>
            <a:fld id="{30DEFC54-13A6-4F93-BB5F-2A8A5914A28A}" type="datetimeFigureOut">
              <a:rPr lang="pl-PL" smtClean="0"/>
              <a:t>2025-12-19</a:t>
            </a:fld>
            <a:endParaRPr lang="pl-PL"/>
          </a:p>
        </p:txBody>
      </p:sp>
      <p:sp>
        <p:nvSpPr>
          <p:cNvPr id="5" name="Symbol zastępczy stopki 4">
            <a:extLst>
              <a:ext uri="{FF2B5EF4-FFF2-40B4-BE49-F238E27FC236}">
                <a16:creationId xmlns:a16="http://schemas.microsoft.com/office/drawing/2014/main" id="{9EF95D96-79B5-17F8-8466-9DF44383D6B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280FAFFA-E082-1498-1715-0FCC561E8905}"/>
              </a:ext>
            </a:extLst>
          </p:cNvPr>
          <p:cNvSpPr>
            <a:spLocks noGrp="1"/>
          </p:cNvSpPr>
          <p:nvPr>
            <p:ph type="sldNum" sz="quarter" idx="12"/>
          </p:nvPr>
        </p:nvSpPr>
        <p:spPr/>
        <p:txBody>
          <a:bodyPr/>
          <a:lstStyle/>
          <a:p>
            <a:fld id="{0884D9BD-00FA-4B89-8FAA-286F35D53222}" type="slidenum">
              <a:rPr lang="pl-PL" smtClean="0"/>
              <a:t>‹#›</a:t>
            </a:fld>
            <a:endParaRPr lang="pl-PL"/>
          </a:p>
        </p:txBody>
      </p:sp>
    </p:spTree>
    <p:extLst>
      <p:ext uri="{BB962C8B-B14F-4D97-AF65-F5344CB8AC3E}">
        <p14:creationId xmlns:p14="http://schemas.microsoft.com/office/powerpoint/2010/main" val="34593109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8E4313E-5B53-98B7-67AC-01EFCE5388F8}"/>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970B24D8-3300-2A8C-9462-5DBFEEAB7847}"/>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BC153FEF-025D-750D-D55E-11EAF3E927E3}"/>
              </a:ext>
            </a:extLst>
          </p:cNvPr>
          <p:cNvSpPr>
            <a:spLocks noGrp="1"/>
          </p:cNvSpPr>
          <p:nvPr>
            <p:ph type="dt" sz="half" idx="10"/>
          </p:nvPr>
        </p:nvSpPr>
        <p:spPr/>
        <p:txBody>
          <a:bodyPr/>
          <a:lstStyle/>
          <a:p>
            <a:fld id="{30DEFC54-13A6-4F93-BB5F-2A8A5914A28A}" type="datetimeFigureOut">
              <a:rPr lang="pl-PL" smtClean="0"/>
              <a:t>2025-12-19</a:t>
            </a:fld>
            <a:endParaRPr lang="pl-PL"/>
          </a:p>
        </p:txBody>
      </p:sp>
      <p:sp>
        <p:nvSpPr>
          <p:cNvPr id="5" name="Symbol zastępczy stopki 4">
            <a:extLst>
              <a:ext uri="{FF2B5EF4-FFF2-40B4-BE49-F238E27FC236}">
                <a16:creationId xmlns:a16="http://schemas.microsoft.com/office/drawing/2014/main" id="{E5BC210C-3D38-C1AE-83FD-EC254C422D3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746AD36-61E1-DE07-3054-1CFE0EF4D84E}"/>
              </a:ext>
            </a:extLst>
          </p:cNvPr>
          <p:cNvSpPr>
            <a:spLocks noGrp="1"/>
          </p:cNvSpPr>
          <p:nvPr>
            <p:ph type="sldNum" sz="quarter" idx="12"/>
          </p:nvPr>
        </p:nvSpPr>
        <p:spPr/>
        <p:txBody>
          <a:bodyPr/>
          <a:lstStyle/>
          <a:p>
            <a:fld id="{0884D9BD-00FA-4B89-8FAA-286F35D53222}" type="slidenum">
              <a:rPr lang="pl-PL" smtClean="0"/>
              <a:t>‹#›</a:t>
            </a:fld>
            <a:endParaRPr lang="pl-PL"/>
          </a:p>
        </p:txBody>
      </p:sp>
    </p:spTree>
    <p:extLst>
      <p:ext uri="{BB962C8B-B14F-4D97-AF65-F5344CB8AC3E}">
        <p14:creationId xmlns:p14="http://schemas.microsoft.com/office/powerpoint/2010/main" val="5324808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D69BFC6-CF80-2A09-6740-742FF5A03F57}"/>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9DACE083-E815-03C2-A298-16181EB639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18DC61E4-6A41-FD16-8CC9-7D1A9F1C5D38}"/>
              </a:ext>
            </a:extLst>
          </p:cNvPr>
          <p:cNvSpPr>
            <a:spLocks noGrp="1"/>
          </p:cNvSpPr>
          <p:nvPr>
            <p:ph type="dt" sz="half" idx="10"/>
          </p:nvPr>
        </p:nvSpPr>
        <p:spPr/>
        <p:txBody>
          <a:bodyPr/>
          <a:lstStyle/>
          <a:p>
            <a:fld id="{30DEFC54-13A6-4F93-BB5F-2A8A5914A28A}" type="datetimeFigureOut">
              <a:rPr lang="pl-PL" smtClean="0"/>
              <a:t>2025-12-19</a:t>
            </a:fld>
            <a:endParaRPr lang="pl-PL"/>
          </a:p>
        </p:txBody>
      </p:sp>
      <p:sp>
        <p:nvSpPr>
          <p:cNvPr id="5" name="Symbol zastępczy stopki 4">
            <a:extLst>
              <a:ext uri="{FF2B5EF4-FFF2-40B4-BE49-F238E27FC236}">
                <a16:creationId xmlns:a16="http://schemas.microsoft.com/office/drawing/2014/main" id="{4402129E-D426-37F2-2870-FA45D86C7EB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28787D07-AFA0-AF9C-EBB1-88E1942490FB}"/>
              </a:ext>
            </a:extLst>
          </p:cNvPr>
          <p:cNvSpPr>
            <a:spLocks noGrp="1"/>
          </p:cNvSpPr>
          <p:nvPr>
            <p:ph type="sldNum" sz="quarter" idx="12"/>
          </p:nvPr>
        </p:nvSpPr>
        <p:spPr/>
        <p:txBody>
          <a:bodyPr/>
          <a:lstStyle/>
          <a:p>
            <a:fld id="{0884D9BD-00FA-4B89-8FAA-286F35D53222}" type="slidenum">
              <a:rPr lang="pl-PL" smtClean="0"/>
              <a:t>‹#›</a:t>
            </a:fld>
            <a:endParaRPr lang="pl-PL"/>
          </a:p>
        </p:txBody>
      </p:sp>
    </p:spTree>
    <p:extLst>
      <p:ext uri="{BB962C8B-B14F-4D97-AF65-F5344CB8AC3E}">
        <p14:creationId xmlns:p14="http://schemas.microsoft.com/office/powerpoint/2010/main" val="21420036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0CE6571-69D0-C4DD-2625-2511FCE03A8D}"/>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55C89449-D0A3-2E73-0E25-CFC6FDECCD3D}"/>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9E5F3C1D-7B10-F792-FE98-E0FDCC11F134}"/>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FFDC436-B2F0-18B8-892D-ED29E6673168}"/>
              </a:ext>
            </a:extLst>
          </p:cNvPr>
          <p:cNvSpPr>
            <a:spLocks noGrp="1"/>
          </p:cNvSpPr>
          <p:nvPr>
            <p:ph type="dt" sz="half" idx="10"/>
          </p:nvPr>
        </p:nvSpPr>
        <p:spPr/>
        <p:txBody>
          <a:bodyPr/>
          <a:lstStyle/>
          <a:p>
            <a:fld id="{30DEFC54-13A6-4F93-BB5F-2A8A5914A28A}" type="datetimeFigureOut">
              <a:rPr lang="pl-PL" smtClean="0"/>
              <a:t>2025-12-19</a:t>
            </a:fld>
            <a:endParaRPr lang="pl-PL"/>
          </a:p>
        </p:txBody>
      </p:sp>
      <p:sp>
        <p:nvSpPr>
          <p:cNvPr id="6" name="Symbol zastępczy stopki 5">
            <a:extLst>
              <a:ext uri="{FF2B5EF4-FFF2-40B4-BE49-F238E27FC236}">
                <a16:creationId xmlns:a16="http://schemas.microsoft.com/office/drawing/2014/main" id="{FA820F80-3740-09AB-508B-3855C3F80290}"/>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785B98CE-1862-40F8-5EF1-2846191C9FFD}"/>
              </a:ext>
            </a:extLst>
          </p:cNvPr>
          <p:cNvSpPr>
            <a:spLocks noGrp="1"/>
          </p:cNvSpPr>
          <p:nvPr>
            <p:ph type="sldNum" sz="quarter" idx="12"/>
          </p:nvPr>
        </p:nvSpPr>
        <p:spPr/>
        <p:txBody>
          <a:bodyPr/>
          <a:lstStyle/>
          <a:p>
            <a:fld id="{0884D9BD-00FA-4B89-8FAA-286F35D53222}" type="slidenum">
              <a:rPr lang="pl-PL" smtClean="0"/>
              <a:t>‹#›</a:t>
            </a:fld>
            <a:endParaRPr lang="pl-PL"/>
          </a:p>
        </p:txBody>
      </p:sp>
    </p:spTree>
    <p:extLst>
      <p:ext uri="{BB962C8B-B14F-4D97-AF65-F5344CB8AC3E}">
        <p14:creationId xmlns:p14="http://schemas.microsoft.com/office/powerpoint/2010/main" val="14159701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DB41911-FD08-B9A3-75D4-D7699BBCF263}"/>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4957F200-4C49-0EF0-D870-430A6D3748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620FB8F6-DAF9-D563-4847-7E323CD7FC50}"/>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5869C377-738A-5142-8080-158D61CDBE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68A8F705-44B9-B78A-4CB7-E7BD9DD54073}"/>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37FB2804-B13E-9B4F-2FC3-8E15CD6A3E24}"/>
              </a:ext>
            </a:extLst>
          </p:cNvPr>
          <p:cNvSpPr>
            <a:spLocks noGrp="1"/>
          </p:cNvSpPr>
          <p:nvPr>
            <p:ph type="dt" sz="half" idx="10"/>
          </p:nvPr>
        </p:nvSpPr>
        <p:spPr/>
        <p:txBody>
          <a:bodyPr/>
          <a:lstStyle/>
          <a:p>
            <a:fld id="{30DEFC54-13A6-4F93-BB5F-2A8A5914A28A}" type="datetimeFigureOut">
              <a:rPr lang="pl-PL" smtClean="0"/>
              <a:t>2025-12-19</a:t>
            </a:fld>
            <a:endParaRPr lang="pl-PL"/>
          </a:p>
        </p:txBody>
      </p:sp>
      <p:sp>
        <p:nvSpPr>
          <p:cNvPr id="8" name="Symbol zastępczy stopki 7">
            <a:extLst>
              <a:ext uri="{FF2B5EF4-FFF2-40B4-BE49-F238E27FC236}">
                <a16:creationId xmlns:a16="http://schemas.microsoft.com/office/drawing/2014/main" id="{A0D5EDBB-6638-495A-2903-3D8E175AA6D0}"/>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2CBB40B6-6A26-9556-3378-BC952E4BCD1F}"/>
              </a:ext>
            </a:extLst>
          </p:cNvPr>
          <p:cNvSpPr>
            <a:spLocks noGrp="1"/>
          </p:cNvSpPr>
          <p:nvPr>
            <p:ph type="sldNum" sz="quarter" idx="12"/>
          </p:nvPr>
        </p:nvSpPr>
        <p:spPr/>
        <p:txBody>
          <a:bodyPr/>
          <a:lstStyle/>
          <a:p>
            <a:fld id="{0884D9BD-00FA-4B89-8FAA-286F35D53222}" type="slidenum">
              <a:rPr lang="pl-PL" smtClean="0"/>
              <a:t>‹#›</a:t>
            </a:fld>
            <a:endParaRPr lang="pl-PL"/>
          </a:p>
        </p:txBody>
      </p:sp>
    </p:spTree>
    <p:extLst>
      <p:ext uri="{BB962C8B-B14F-4D97-AF65-F5344CB8AC3E}">
        <p14:creationId xmlns:p14="http://schemas.microsoft.com/office/powerpoint/2010/main" val="31559034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4F0C18F-A17F-03DA-91F3-3A8786615E52}"/>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28AA4136-EE49-BB94-28C5-7E1638A3A829}"/>
              </a:ext>
            </a:extLst>
          </p:cNvPr>
          <p:cNvSpPr>
            <a:spLocks noGrp="1"/>
          </p:cNvSpPr>
          <p:nvPr>
            <p:ph type="dt" sz="half" idx="10"/>
          </p:nvPr>
        </p:nvSpPr>
        <p:spPr/>
        <p:txBody>
          <a:bodyPr/>
          <a:lstStyle/>
          <a:p>
            <a:fld id="{30DEFC54-13A6-4F93-BB5F-2A8A5914A28A}" type="datetimeFigureOut">
              <a:rPr lang="pl-PL" smtClean="0"/>
              <a:t>2025-12-19</a:t>
            </a:fld>
            <a:endParaRPr lang="pl-PL"/>
          </a:p>
        </p:txBody>
      </p:sp>
      <p:sp>
        <p:nvSpPr>
          <p:cNvPr id="4" name="Symbol zastępczy stopki 3">
            <a:extLst>
              <a:ext uri="{FF2B5EF4-FFF2-40B4-BE49-F238E27FC236}">
                <a16:creationId xmlns:a16="http://schemas.microsoft.com/office/drawing/2014/main" id="{D8E9C017-4B4F-5716-AD66-C6F33518B327}"/>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923A9E1C-8C1D-49FC-85A8-2E753F02E19A}"/>
              </a:ext>
            </a:extLst>
          </p:cNvPr>
          <p:cNvSpPr>
            <a:spLocks noGrp="1"/>
          </p:cNvSpPr>
          <p:nvPr>
            <p:ph type="sldNum" sz="quarter" idx="12"/>
          </p:nvPr>
        </p:nvSpPr>
        <p:spPr/>
        <p:txBody>
          <a:bodyPr/>
          <a:lstStyle/>
          <a:p>
            <a:fld id="{0884D9BD-00FA-4B89-8FAA-286F35D53222}" type="slidenum">
              <a:rPr lang="pl-PL" smtClean="0"/>
              <a:t>‹#›</a:t>
            </a:fld>
            <a:endParaRPr lang="pl-PL"/>
          </a:p>
        </p:txBody>
      </p:sp>
    </p:spTree>
    <p:extLst>
      <p:ext uri="{BB962C8B-B14F-4D97-AF65-F5344CB8AC3E}">
        <p14:creationId xmlns:p14="http://schemas.microsoft.com/office/powerpoint/2010/main" val="2556072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599C2CF6-34D2-2CE5-4932-5918CD5C9D69}"/>
              </a:ext>
            </a:extLst>
          </p:cNvPr>
          <p:cNvSpPr>
            <a:spLocks noGrp="1"/>
          </p:cNvSpPr>
          <p:nvPr>
            <p:ph type="dt" sz="half" idx="10"/>
          </p:nvPr>
        </p:nvSpPr>
        <p:spPr/>
        <p:txBody>
          <a:bodyPr/>
          <a:lstStyle/>
          <a:p>
            <a:fld id="{30DEFC54-13A6-4F93-BB5F-2A8A5914A28A}" type="datetimeFigureOut">
              <a:rPr lang="pl-PL" smtClean="0"/>
              <a:t>2025-12-19</a:t>
            </a:fld>
            <a:endParaRPr lang="pl-PL"/>
          </a:p>
        </p:txBody>
      </p:sp>
      <p:sp>
        <p:nvSpPr>
          <p:cNvPr id="3" name="Symbol zastępczy stopki 2">
            <a:extLst>
              <a:ext uri="{FF2B5EF4-FFF2-40B4-BE49-F238E27FC236}">
                <a16:creationId xmlns:a16="http://schemas.microsoft.com/office/drawing/2014/main" id="{0B286D70-B6B6-740C-EC13-BD8F7A043932}"/>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1AA430FC-9416-F89E-ED9E-DA2D35B1AB41}"/>
              </a:ext>
            </a:extLst>
          </p:cNvPr>
          <p:cNvSpPr>
            <a:spLocks noGrp="1"/>
          </p:cNvSpPr>
          <p:nvPr>
            <p:ph type="sldNum" sz="quarter" idx="12"/>
          </p:nvPr>
        </p:nvSpPr>
        <p:spPr/>
        <p:txBody>
          <a:bodyPr/>
          <a:lstStyle/>
          <a:p>
            <a:fld id="{0884D9BD-00FA-4B89-8FAA-286F35D53222}" type="slidenum">
              <a:rPr lang="pl-PL" smtClean="0"/>
              <a:t>‹#›</a:t>
            </a:fld>
            <a:endParaRPr lang="pl-PL"/>
          </a:p>
        </p:txBody>
      </p:sp>
    </p:spTree>
    <p:extLst>
      <p:ext uri="{BB962C8B-B14F-4D97-AF65-F5344CB8AC3E}">
        <p14:creationId xmlns:p14="http://schemas.microsoft.com/office/powerpoint/2010/main" val="23216350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E7C65BF-CEC5-AB61-4D5D-94D4B0F06A4C}"/>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E867123C-7BDB-17DD-B978-0C35EBC019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BF32E2C7-E0C4-ED47-6C01-B73A32D8B4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6D2A7BB4-FDD6-A968-EEF7-FCED017B3D03}"/>
              </a:ext>
            </a:extLst>
          </p:cNvPr>
          <p:cNvSpPr>
            <a:spLocks noGrp="1"/>
          </p:cNvSpPr>
          <p:nvPr>
            <p:ph type="dt" sz="half" idx="10"/>
          </p:nvPr>
        </p:nvSpPr>
        <p:spPr/>
        <p:txBody>
          <a:bodyPr/>
          <a:lstStyle/>
          <a:p>
            <a:fld id="{30DEFC54-13A6-4F93-BB5F-2A8A5914A28A}" type="datetimeFigureOut">
              <a:rPr lang="pl-PL" smtClean="0"/>
              <a:t>2025-12-19</a:t>
            </a:fld>
            <a:endParaRPr lang="pl-PL"/>
          </a:p>
        </p:txBody>
      </p:sp>
      <p:sp>
        <p:nvSpPr>
          <p:cNvPr id="6" name="Symbol zastępczy stopki 5">
            <a:extLst>
              <a:ext uri="{FF2B5EF4-FFF2-40B4-BE49-F238E27FC236}">
                <a16:creationId xmlns:a16="http://schemas.microsoft.com/office/drawing/2014/main" id="{A8AC9E09-85F5-EC6A-5126-6F31E893AF3D}"/>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9C5DF0A0-A3DA-F4DE-1B4E-0ED6FA893BD5}"/>
              </a:ext>
            </a:extLst>
          </p:cNvPr>
          <p:cNvSpPr>
            <a:spLocks noGrp="1"/>
          </p:cNvSpPr>
          <p:nvPr>
            <p:ph type="sldNum" sz="quarter" idx="12"/>
          </p:nvPr>
        </p:nvSpPr>
        <p:spPr/>
        <p:txBody>
          <a:bodyPr/>
          <a:lstStyle/>
          <a:p>
            <a:fld id="{0884D9BD-00FA-4B89-8FAA-286F35D53222}" type="slidenum">
              <a:rPr lang="pl-PL" smtClean="0"/>
              <a:t>‹#›</a:t>
            </a:fld>
            <a:endParaRPr lang="pl-PL"/>
          </a:p>
        </p:txBody>
      </p:sp>
    </p:spTree>
    <p:extLst>
      <p:ext uri="{BB962C8B-B14F-4D97-AF65-F5344CB8AC3E}">
        <p14:creationId xmlns:p14="http://schemas.microsoft.com/office/powerpoint/2010/main" val="11545154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D735CBB-D151-5E73-ACF7-EEDDA570550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7AAE0E9-C217-CC66-698F-632D2EB7A7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2CB975AB-892A-5CF2-10CE-93C1A5EA94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B832E039-CACB-E7BC-35B7-6F3A213E32EC}"/>
              </a:ext>
            </a:extLst>
          </p:cNvPr>
          <p:cNvSpPr>
            <a:spLocks noGrp="1"/>
          </p:cNvSpPr>
          <p:nvPr>
            <p:ph type="dt" sz="half" idx="10"/>
          </p:nvPr>
        </p:nvSpPr>
        <p:spPr/>
        <p:txBody>
          <a:bodyPr/>
          <a:lstStyle/>
          <a:p>
            <a:fld id="{30DEFC54-13A6-4F93-BB5F-2A8A5914A28A}" type="datetimeFigureOut">
              <a:rPr lang="pl-PL" smtClean="0"/>
              <a:t>2025-12-19</a:t>
            </a:fld>
            <a:endParaRPr lang="pl-PL"/>
          </a:p>
        </p:txBody>
      </p:sp>
      <p:sp>
        <p:nvSpPr>
          <p:cNvPr id="6" name="Symbol zastępczy stopki 5">
            <a:extLst>
              <a:ext uri="{FF2B5EF4-FFF2-40B4-BE49-F238E27FC236}">
                <a16:creationId xmlns:a16="http://schemas.microsoft.com/office/drawing/2014/main" id="{78752FE7-A59A-799B-5F35-4D534BB5F4F5}"/>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1FB6CD2A-BA1C-EBEE-846C-1FB78044CBA9}"/>
              </a:ext>
            </a:extLst>
          </p:cNvPr>
          <p:cNvSpPr>
            <a:spLocks noGrp="1"/>
          </p:cNvSpPr>
          <p:nvPr>
            <p:ph type="sldNum" sz="quarter" idx="12"/>
          </p:nvPr>
        </p:nvSpPr>
        <p:spPr/>
        <p:txBody>
          <a:bodyPr/>
          <a:lstStyle/>
          <a:p>
            <a:fld id="{0884D9BD-00FA-4B89-8FAA-286F35D53222}" type="slidenum">
              <a:rPr lang="pl-PL" smtClean="0"/>
              <a:t>‹#›</a:t>
            </a:fld>
            <a:endParaRPr lang="pl-PL"/>
          </a:p>
        </p:txBody>
      </p:sp>
    </p:spTree>
    <p:extLst>
      <p:ext uri="{BB962C8B-B14F-4D97-AF65-F5344CB8AC3E}">
        <p14:creationId xmlns:p14="http://schemas.microsoft.com/office/powerpoint/2010/main" val="22781569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30D89C5-33EB-9D35-F40A-246ED41AB578}"/>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453B323B-E70C-CFCD-6BC7-6192B85CD88B}"/>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8B7C8665-8CD2-44D4-9FB9-53312236FD83}"/>
              </a:ext>
            </a:extLst>
          </p:cNvPr>
          <p:cNvSpPr>
            <a:spLocks noGrp="1"/>
          </p:cNvSpPr>
          <p:nvPr>
            <p:ph type="dt" sz="half" idx="10"/>
          </p:nvPr>
        </p:nvSpPr>
        <p:spPr/>
        <p:txBody>
          <a:bodyPr/>
          <a:lstStyle/>
          <a:p>
            <a:fld id="{30DEFC54-13A6-4F93-BB5F-2A8A5914A28A}" type="datetimeFigureOut">
              <a:rPr lang="pl-PL" smtClean="0"/>
              <a:t>2025-12-19</a:t>
            </a:fld>
            <a:endParaRPr lang="pl-PL"/>
          </a:p>
        </p:txBody>
      </p:sp>
      <p:sp>
        <p:nvSpPr>
          <p:cNvPr id="5" name="Symbol zastępczy stopki 4">
            <a:extLst>
              <a:ext uri="{FF2B5EF4-FFF2-40B4-BE49-F238E27FC236}">
                <a16:creationId xmlns:a16="http://schemas.microsoft.com/office/drawing/2014/main" id="{DF431D17-CD1E-F8C2-84E8-5C71F3E3759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556274ED-866E-EE9F-6890-E41043032EB2}"/>
              </a:ext>
            </a:extLst>
          </p:cNvPr>
          <p:cNvSpPr>
            <a:spLocks noGrp="1"/>
          </p:cNvSpPr>
          <p:nvPr>
            <p:ph type="sldNum" sz="quarter" idx="12"/>
          </p:nvPr>
        </p:nvSpPr>
        <p:spPr/>
        <p:txBody>
          <a:bodyPr/>
          <a:lstStyle/>
          <a:p>
            <a:fld id="{0884D9BD-00FA-4B89-8FAA-286F35D53222}" type="slidenum">
              <a:rPr lang="pl-PL" smtClean="0"/>
              <a:t>‹#›</a:t>
            </a:fld>
            <a:endParaRPr lang="pl-PL"/>
          </a:p>
        </p:txBody>
      </p:sp>
    </p:spTree>
    <p:extLst>
      <p:ext uri="{BB962C8B-B14F-4D97-AF65-F5344CB8AC3E}">
        <p14:creationId xmlns:p14="http://schemas.microsoft.com/office/powerpoint/2010/main" val="1493043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3F28BCA2-D21E-5663-DEBA-52EA57CEA30D}"/>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43D729E8-DB72-5F59-275B-EB857DF88348}"/>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FB341F6-B7DC-0788-8A07-20501EBA5F93}"/>
              </a:ext>
            </a:extLst>
          </p:cNvPr>
          <p:cNvSpPr>
            <a:spLocks noGrp="1"/>
          </p:cNvSpPr>
          <p:nvPr>
            <p:ph type="dt" sz="half" idx="10"/>
          </p:nvPr>
        </p:nvSpPr>
        <p:spPr/>
        <p:txBody>
          <a:bodyPr/>
          <a:lstStyle/>
          <a:p>
            <a:fld id="{30DEFC54-13A6-4F93-BB5F-2A8A5914A28A}" type="datetimeFigureOut">
              <a:rPr lang="pl-PL" smtClean="0"/>
              <a:t>2025-12-19</a:t>
            </a:fld>
            <a:endParaRPr lang="pl-PL"/>
          </a:p>
        </p:txBody>
      </p:sp>
      <p:sp>
        <p:nvSpPr>
          <p:cNvPr id="5" name="Symbol zastępczy stopki 4">
            <a:extLst>
              <a:ext uri="{FF2B5EF4-FFF2-40B4-BE49-F238E27FC236}">
                <a16:creationId xmlns:a16="http://schemas.microsoft.com/office/drawing/2014/main" id="{95CC64CC-8487-FB41-3811-79B3FC425DD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97AD1F64-EF40-AE7D-6EF6-CFF1A6301CC3}"/>
              </a:ext>
            </a:extLst>
          </p:cNvPr>
          <p:cNvSpPr>
            <a:spLocks noGrp="1"/>
          </p:cNvSpPr>
          <p:nvPr>
            <p:ph type="sldNum" sz="quarter" idx="12"/>
          </p:nvPr>
        </p:nvSpPr>
        <p:spPr/>
        <p:txBody>
          <a:bodyPr/>
          <a:lstStyle/>
          <a:p>
            <a:fld id="{0884D9BD-00FA-4B89-8FAA-286F35D53222}" type="slidenum">
              <a:rPr lang="pl-PL" smtClean="0"/>
              <a:t>‹#›</a:t>
            </a:fld>
            <a:endParaRPr lang="pl-PL"/>
          </a:p>
        </p:txBody>
      </p:sp>
    </p:spTree>
    <p:extLst>
      <p:ext uri="{BB962C8B-B14F-4D97-AF65-F5344CB8AC3E}">
        <p14:creationId xmlns:p14="http://schemas.microsoft.com/office/powerpoint/2010/main" val="10089504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6949820-690E-317C-4A82-AE13A85BE5DF}"/>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FE851E24-E021-EF0E-46E4-38251C196E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A44F4310-0CB8-EA3E-B42D-D3C1A8F6B54F}"/>
              </a:ext>
            </a:extLst>
          </p:cNvPr>
          <p:cNvSpPr>
            <a:spLocks noGrp="1"/>
          </p:cNvSpPr>
          <p:nvPr>
            <p:ph type="dt" sz="half" idx="10"/>
          </p:nvPr>
        </p:nvSpPr>
        <p:spPr/>
        <p:txBody>
          <a:bodyPr/>
          <a:lstStyle/>
          <a:p>
            <a:fld id="{413EC6ED-FE8B-477E-B329-319034790850}" type="datetimeFigureOut">
              <a:rPr lang="pl-PL" smtClean="0"/>
              <a:t>2025-12-19</a:t>
            </a:fld>
            <a:endParaRPr lang="pl-PL"/>
          </a:p>
        </p:txBody>
      </p:sp>
      <p:sp>
        <p:nvSpPr>
          <p:cNvPr id="5" name="Symbol zastępczy stopki 4">
            <a:extLst>
              <a:ext uri="{FF2B5EF4-FFF2-40B4-BE49-F238E27FC236}">
                <a16:creationId xmlns:a16="http://schemas.microsoft.com/office/drawing/2014/main" id="{27C83C40-68B8-6BBB-9F1E-476F1B51197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589BFFBC-4497-5188-F4F9-6AA5E2290127}"/>
              </a:ext>
            </a:extLst>
          </p:cNvPr>
          <p:cNvSpPr>
            <a:spLocks noGrp="1"/>
          </p:cNvSpPr>
          <p:nvPr>
            <p:ph type="sldNum" sz="quarter" idx="12"/>
          </p:nvPr>
        </p:nvSpPr>
        <p:spPr/>
        <p:txBody>
          <a:bodyPr/>
          <a:lstStyle/>
          <a:p>
            <a:fld id="{A16BF780-B653-4A7B-8EF3-D84851A4E337}" type="slidenum">
              <a:rPr lang="pl-PL" smtClean="0"/>
              <a:t>‹#›</a:t>
            </a:fld>
            <a:endParaRPr lang="pl-PL"/>
          </a:p>
        </p:txBody>
      </p:sp>
    </p:spTree>
    <p:extLst>
      <p:ext uri="{BB962C8B-B14F-4D97-AF65-F5344CB8AC3E}">
        <p14:creationId xmlns:p14="http://schemas.microsoft.com/office/powerpoint/2010/main" val="4756816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AF030A2-19DE-2157-E3F0-62A951379CF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90DD800E-3C06-61C8-7CE2-E38543171C53}"/>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B5732DED-67BE-3701-9F9E-91D6439D9EA1}"/>
              </a:ext>
            </a:extLst>
          </p:cNvPr>
          <p:cNvSpPr>
            <a:spLocks noGrp="1"/>
          </p:cNvSpPr>
          <p:nvPr>
            <p:ph type="dt" sz="half" idx="10"/>
          </p:nvPr>
        </p:nvSpPr>
        <p:spPr/>
        <p:txBody>
          <a:bodyPr/>
          <a:lstStyle/>
          <a:p>
            <a:fld id="{413EC6ED-FE8B-477E-B329-319034790850}" type="datetimeFigureOut">
              <a:rPr lang="pl-PL" smtClean="0"/>
              <a:t>2025-12-19</a:t>
            </a:fld>
            <a:endParaRPr lang="pl-PL"/>
          </a:p>
        </p:txBody>
      </p:sp>
      <p:sp>
        <p:nvSpPr>
          <p:cNvPr id="5" name="Symbol zastępczy stopki 4">
            <a:extLst>
              <a:ext uri="{FF2B5EF4-FFF2-40B4-BE49-F238E27FC236}">
                <a16:creationId xmlns:a16="http://schemas.microsoft.com/office/drawing/2014/main" id="{36245008-B5C7-3378-382A-D0B6F14C1266}"/>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DD1161CA-A175-D540-5307-9E4E737A8313}"/>
              </a:ext>
            </a:extLst>
          </p:cNvPr>
          <p:cNvSpPr>
            <a:spLocks noGrp="1"/>
          </p:cNvSpPr>
          <p:nvPr>
            <p:ph type="sldNum" sz="quarter" idx="12"/>
          </p:nvPr>
        </p:nvSpPr>
        <p:spPr/>
        <p:txBody>
          <a:bodyPr/>
          <a:lstStyle/>
          <a:p>
            <a:fld id="{A16BF780-B653-4A7B-8EF3-D84851A4E337}" type="slidenum">
              <a:rPr lang="pl-PL" smtClean="0"/>
              <a:t>‹#›</a:t>
            </a:fld>
            <a:endParaRPr lang="pl-PL"/>
          </a:p>
        </p:txBody>
      </p:sp>
    </p:spTree>
    <p:extLst>
      <p:ext uri="{BB962C8B-B14F-4D97-AF65-F5344CB8AC3E}">
        <p14:creationId xmlns:p14="http://schemas.microsoft.com/office/powerpoint/2010/main" val="21283616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8331612-B0B8-BFD2-4781-5DA679DFE204}"/>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B87C9E1D-0EDA-AD42-EAA0-5BD4F94B3F8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E03C9DAF-FBCB-0392-30F2-78E26949AA3D}"/>
              </a:ext>
            </a:extLst>
          </p:cNvPr>
          <p:cNvSpPr>
            <a:spLocks noGrp="1"/>
          </p:cNvSpPr>
          <p:nvPr>
            <p:ph type="dt" sz="half" idx="10"/>
          </p:nvPr>
        </p:nvSpPr>
        <p:spPr/>
        <p:txBody>
          <a:bodyPr/>
          <a:lstStyle/>
          <a:p>
            <a:fld id="{413EC6ED-FE8B-477E-B329-319034790850}" type="datetimeFigureOut">
              <a:rPr lang="pl-PL" smtClean="0"/>
              <a:t>2025-12-19</a:t>
            </a:fld>
            <a:endParaRPr lang="pl-PL"/>
          </a:p>
        </p:txBody>
      </p:sp>
      <p:sp>
        <p:nvSpPr>
          <p:cNvPr id="5" name="Symbol zastępczy stopki 4">
            <a:extLst>
              <a:ext uri="{FF2B5EF4-FFF2-40B4-BE49-F238E27FC236}">
                <a16:creationId xmlns:a16="http://schemas.microsoft.com/office/drawing/2014/main" id="{44ED221E-8289-4BD2-DC72-BE09469BF1D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8A8E1BB5-024A-4D6F-A3F1-2A24BE2221A1}"/>
              </a:ext>
            </a:extLst>
          </p:cNvPr>
          <p:cNvSpPr>
            <a:spLocks noGrp="1"/>
          </p:cNvSpPr>
          <p:nvPr>
            <p:ph type="sldNum" sz="quarter" idx="12"/>
          </p:nvPr>
        </p:nvSpPr>
        <p:spPr/>
        <p:txBody>
          <a:bodyPr/>
          <a:lstStyle/>
          <a:p>
            <a:fld id="{A16BF780-B653-4A7B-8EF3-D84851A4E337}" type="slidenum">
              <a:rPr lang="pl-PL" smtClean="0"/>
              <a:t>‹#›</a:t>
            </a:fld>
            <a:endParaRPr lang="pl-PL"/>
          </a:p>
        </p:txBody>
      </p:sp>
    </p:spTree>
    <p:extLst>
      <p:ext uri="{BB962C8B-B14F-4D97-AF65-F5344CB8AC3E}">
        <p14:creationId xmlns:p14="http://schemas.microsoft.com/office/powerpoint/2010/main" val="18149926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7FC3282-2921-CC35-F44D-E10AA5A33E3A}"/>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8E273864-2566-8D4E-DF67-AF735763FAC2}"/>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8D59CCD2-4D89-7667-D7A8-4A34C1080F08}"/>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AEE96735-B0CB-EA93-0420-D421C7C05339}"/>
              </a:ext>
            </a:extLst>
          </p:cNvPr>
          <p:cNvSpPr>
            <a:spLocks noGrp="1"/>
          </p:cNvSpPr>
          <p:nvPr>
            <p:ph type="dt" sz="half" idx="10"/>
          </p:nvPr>
        </p:nvSpPr>
        <p:spPr/>
        <p:txBody>
          <a:bodyPr/>
          <a:lstStyle/>
          <a:p>
            <a:fld id="{413EC6ED-FE8B-477E-B329-319034790850}" type="datetimeFigureOut">
              <a:rPr lang="pl-PL" smtClean="0"/>
              <a:t>2025-12-19</a:t>
            </a:fld>
            <a:endParaRPr lang="pl-PL"/>
          </a:p>
        </p:txBody>
      </p:sp>
      <p:sp>
        <p:nvSpPr>
          <p:cNvPr id="6" name="Symbol zastępczy stopki 5">
            <a:extLst>
              <a:ext uri="{FF2B5EF4-FFF2-40B4-BE49-F238E27FC236}">
                <a16:creationId xmlns:a16="http://schemas.microsoft.com/office/drawing/2014/main" id="{D33E69DE-231D-C865-02F6-1A8C707E833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7A1D0A6B-DD34-1473-4851-E2B1BBE43135}"/>
              </a:ext>
            </a:extLst>
          </p:cNvPr>
          <p:cNvSpPr>
            <a:spLocks noGrp="1"/>
          </p:cNvSpPr>
          <p:nvPr>
            <p:ph type="sldNum" sz="quarter" idx="12"/>
          </p:nvPr>
        </p:nvSpPr>
        <p:spPr/>
        <p:txBody>
          <a:bodyPr/>
          <a:lstStyle/>
          <a:p>
            <a:fld id="{A16BF780-B653-4A7B-8EF3-D84851A4E337}" type="slidenum">
              <a:rPr lang="pl-PL" smtClean="0"/>
              <a:t>‹#›</a:t>
            </a:fld>
            <a:endParaRPr lang="pl-PL"/>
          </a:p>
        </p:txBody>
      </p:sp>
    </p:spTree>
    <p:extLst>
      <p:ext uri="{BB962C8B-B14F-4D97-AF65-F5344CB8AC3E}">
        <p14:creationId xmlns:p14="http://schemas.microsoft.com/office/powerpoint/2010/main" val="18605506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F7BC694-4FAE-88C8-3C20-AECF6D1103E5}"/>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DD56BFC4-A8EB-2863-C248-5C841B27B4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73E2F1F1-D653-34F8-7CEC-4AEFAFAE678F}"/>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F63482D8-A3E8-7295-C940-C4F404C86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E4161B11-0123-9FE4-1833-AA73E709F589}"/>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94BB9E1D-B080-CF08-6F57-4AF0F700A15B}"/>
              </a:ext>
            </a:extLst>
          </p:cNvPr>
          <p:cNvSpPr>
            <a:spLocks noGrp="1"/>
          </p:cNvSpPr>
          <p:nvPr>
            <p:ph type="dt" sz="half" idx="10"/>
          </p:nvPr>
        </p:nvSpPr>
        <p:spPr/>
        <p:txBody>
          <a:bodyPr/>
          <a:lstStyle/>
          <a:p>
            <a:fld id="{413EC6ED-FE8B-477E-B329-319034790850}" type="datetimeFigureOut">
              <a:rPr lang="pl-PL" smtClean="0"/>
              <a:t>2025-12-19</a:t>
            </a:fld>
            <a:endParaRPr lang="pl-PL"/>
          </a:p>
        </p:txBody>
      </p:sp>
      <p:sp>
        <p:nvSpPr>
          <p:cNvPr id="8" name="Symbol zastępczy stopki 7">
            <a:extLst>
              <a:ext uri="{FF2B5EF4-FFF2-40B4-BE49-F238E27FC236}">
                <a16:creationId xmlns:a16="http://schemas.microsoft.com/office/drawing/2014/main" id="{51D155A4-AECD-5D7A-DFA6-611CF02B1556}"/>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448E4FC8-3093-5EA9-073A-E6A3B0EE506F}"/>
              </a:ext>
            </a:extLst>
          </p:cNvPr>
          <p:cNvSpPr>
            <a:spLocks noGrp="1"/>
          </p:cNvSpPr>
          <p:nvPr>
            <p:ph type="sldNum" sz="quarter" idx="12"/>
          </p:nvPr>
        </p:nvSpPr>
        <p:spPr/>
        <p:txBody>
          <a:bodyPr/>
          <a:lstStyle/>
          <a:p>
            <a:fld id="{A16BF780-B653-4A7B-8EF3-D84851A4E337}" type="slidenum">
              <a:rPr lang="pl-PL" smtClean="0"/>
              <a:t>‹#›</a:t>
            </a:fld>
            <a:endParaRPr lang="pl-PL"/>
          </a:p>
        </p:txBody>
      </p:sp>
    </p:spTree>
    <p:extLst>
      <p:ext uri="{BB962C8B-B14F-4D97-AF65-F5344CB8AC3E}">
        <p14:creationId xmlns:p14="http://schemas.microsoft.com/office/powerpoint/2010/main" val="41075408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F387445-EC66-94E1-60C7-967926A8CA3A}"/>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C6320671-A217-967E-0D4F-E458E9AB53A5}"/>
              </a:ext>
            </a:extLst>
          </p:cNvPr>
          <p:cNvSpPr>
            <a:spLocks noGrp="1"/>
          </p:cNvSpPr>
          <p:nvPr>
            <p:ph type="dt" sz="half" idx="10"/>
          </p:nvPr>
        </p:nvSpPr>
        <p:spPr/>
        <p:txBody>
          <a:bodyPr/>
          <a:lstStyle/>
          <a:p>
            <a:fld id="{413EC6ED-FE8B-477E-B329-319034790850}" type="datetimeFigureOut">
              <a:rPr lang="pl-PL" smtClean="0"/>
              <a:t>2025-12-19</a:t>
            </a:fld>
            <a:endParaRPr lang="pl-PL"/>
          </a:p>
        </p:txBody>
      </p:sp>
      <p:sp>
        <p:nvSpPr>
          <p:cNvPr id="4" name="Symbol zastępczy stopki 3">
            <a:extLst>
              <a:ext uri="{FF2B5EF4-FFF2-40B4-BE49-F238E27FC236}">
                <a16:creationId xmlns:a16="http://schemas.microsoft.com/office/drawing/2014/main" id="{EB8CFBF4-0393-AACE-D5AE-1F87BE34F73E}"/>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8DFBC377-A59F-0B14-8847-F41C64047716}"/>
              </a:ext>
            </a:extLst>
          </p:cNvPr>
          <p:cNvSpPr>
            <a:spLocks noGrp="1"/>
          </p:cNvSpPr>
          <p:nvPr>
            <p:ph type="sldNum" sz="quarter" idx="12"/>
          </p:nvPr>
        </p:nvSpPr>
        <p:spPr/>
        <p:txBody>
          <a:bodyPr/>
          <a:lstStyle/>
          <a:p>
            <a:fld id="{A16BF780-B653-4A7B-8EF3-D84851A4E337}" type="slidenum">
              <a:rPr lang="pl-PL" smtClean="0"/>
              <a:t>‹#›</a:t>
            </a:fld>
            <a:endParaRPr lang="pl-PL"/>
          </a:p>
        </p:txBody>
      </p:sp>
    </p:spTree>
    <p:extLst>
      <p:ext uri="{BB962C8B-B14F-4D97-AF65-F5344CB8AC3E}">
        <p14:creationId xmlns:p14="http://schemas.microsoft.com/office/powerpoint/2010/main" val="466992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C5FFB733-5718-A936-CE43-141136D28C7D}"/>
              </a:ext>
            </a:extLst>
          </p:cNvPr>
          <p:cNvSpPr>
            <a:spLocks noGrp="1"/>
          </p:cNvSpPr>
          <p:nvPr>
            <p:ph type="dt" sz="half" idx="10"/>
          </p:nvPr>
        </p:nvSpPr>
        <p:spPr/>
        <p:txBody>
          <a:bodyPr/>
          <a:lstStyle/>
          <a:p>
            <a:fld id="{413EC6ED-FE8B-477E-B329-319034790850}" type="datetimeFigureOut">
              <a:rPr lang="pl-PL" smtClean="0"/>
              <a:t>2025-12-19</a:t>
            </a:fld>
            <a:endParaRPr lang="pl-PL"/>
          </a:p>
        </p:txBody>
      </p:sp>
      <p:sp>
        <p:nvSpPr>
          <p:cNvPr id="3" name="Symbol zastępczy stopki 2">
            <a:extLst>
              <a:ext uri="{FF2B5EF4-FFF2-40B4-BE49-F238E27FC236}">
                <a16:creationId xmlns:a16="http://schemas.microsoft.com/office/drawing/2014/main" id="{9B725FC8-B328-1DC4-AB98-591048AD778C}"/>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9F34BF5B-20F4-5577-03FE-138E6695215E}"/>
              </a:ext>
            </a:extLst>
          </p:cNvPr>
          <p:cNvSpPr>
            <a:spLocks noGrp="1"/>
          </p:cNvSpPr>
          <p:nvPr>
            <p:ph type="sldNum" sz="quarter" idx="12"/>
          </p:nvPr>
        </p:nvSpPr>
        <p:spPr/>
        <p:txBody>
          <a:bodyPr/>
          <a:lstStyle/>
          <a:p>
            <a:fld id="{A16BF780-B653-4A7B-8EF3-D84851A4E337}" type="slidenum">
              <a:rPr lang="pl-PL" smtClean="0"/>
              <a:t>‹#›</a:t>
            </a:fld>
            <a:endParaRPr lang="pl-PL"/>
          </a:p>
        </p:txBody>
      </p:sp>
    </p:spTree>
    <p:extLst>
      <p:ext uri="{BB962C8B-B14F-4D97-AF65-F5344CB8AC3E}">
        <p14:creationId xmlns:p14="http://schemas.microsoft.com/office/powerpoint/2010/main" val="9704705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C48A6F-0CBE-450E-E9C1-2A5A1909A60C}"/>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80921BCB-2E2A-6D56-E657-8F00A6C7D4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C4D4F509-6AF6-A4D1-C84E-B549972A96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17F6FB07-07AC-26C7-3179-1E0700728300}"/>
              </a:ext>
            </a:extLst>
          </p:cNvPr>
          <p:cNvSpPr>
            <a:spLocks noGrp="1"/>
          </p:cNvSpPr>
          <p:nvPr>
            <p:ph type="dt" sz="half" idx="10"/>
          </p:nvPr>
        </p:nvSpPr>
        <p:spPr/>
        <p:txBody>
          <a:bodyPr/>
          <a:lstStyle/>
          <a:p>
            <a:fld id="{413EC6ED-FE8B-477E-B329-319034790850}" type="datetimeFigureOut">
              <a:rPr lang="pl-PL" smtClean="0"/>
              <a:t>2025-12-19</a:t>
            </a:fld>
            <a:endParaRPr lang="pl-PL"/>
          </a:p>
        </p:txBody>
      </p:sp>
      <p:sp>
        <p:nvSpPr>
          <p:cNvPr id="6" name="Symbol zastępczy stopki 5">
            <a:extLst>
              <a:ext uri="{FF2B5EF4-FFF2-40B4-BE49-F238E27FC236}">
                <a16:creationId xmlns:a16="http://schemas.microsoft.com/office/drawing/2014/main" id="{FBE61A2F-539A-5093-61A3-B520E2F046C2}"/>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BCA90D76-BA7B-7F64-378A-458697F91A3D}"/>
              </a:ext>
            </a:extLst>
          </p:cNvPr>
          <p:cNvSpPr>
            <a:spLocks noGrp="1"/>
          </p:cNvSpPr>
          <p:nvPr>
            <p:ph type="sldNum" sz="quarter" idx="12"/>
          </p:nvPr>
        </p:nvSpPr>
        <p:spPr/>
        <p:txBody>
          <a:bodyPr/>
          <a:lstStyle/>
          <a:p>
            <a:fld id="{A16BF780-B653-4A7B-8EF3-D84851A4E337}" type="slidenum">
              <a:rPr lang="pl-PL" smtClean="0"/>
              <a:t>‹#›</a:t>
            </a:fld>
            <a:endParaRPr lang="pl-PL"/>
          </a:p>
        </p:txBody>
      </p:sp>
    </p:spTree>
    <p:extLst>
      <p:ext uri="{BB962C8B-B14F-4D97-AF65-F5344CB8AC3E}">
        <p14:creationId xmlns:p14="http://schemas.microsoft.com/office/powerpoint/2010/main" val="24216762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5AA77BD-FAC2-B9B5-06B9-8BC7772D4119}"/>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14D27BBD-F496-8953-3EC1-54C396074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57619EA8-B0D1-10FF-2B45-E9A6FBF3A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57DE616B-C4FC-6A79-8016-4001D322799E}"/>
              </a:ext>
            </a:extLst>
          </p:cNvPr>
          <p:cNvSpPr>
            <a:spLocks noGrp="1"/>
          </p:cNvSpPr>
          <p:nvPr>
            <p:ph type="dt" sz="half" idx="10"/>
          </p:nvPr>
        </p:nvSpPr>
        <p:spPr/>
        <p:txBody>
          <a:bodyPr/>
          <a:lstStyle/>
          <a:p>
            <a:fld id="{413EC6ED-FE8B-477E-B329-319034790850}" type="datetimeFigureOut">
              <a:rPr lang="pl-PL" smtClean="0"/>
              <a:t>2025-12-19</a:t>
            </a:fld>
            <a:endParaRPr lang="pl-PL"/>
          </a:p>
        </p:txBody>
      </p:sp>
      <p:sp>
        <p:nvSpPr>
          <p:cNvPr id="6" name="Symbol zastępczy stopki 5">
            <a:extLst>
              <a:ext uri="{FF2B5EF4-FFF2-40B4-BE49-F238E27FC236}">
                <a16:creationId xmlns:a16="http://schemas.microsoft.com/office/drawing/2014/main" id="{B3381D44-73D5-9104-49AB-8D708A4ED2E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FD581706-1039-0243-3655-EC8F9F686BC9}"/>
              </a:ext>
            </a:extLst>
          </p:cNvPr>
          <p:cNvSpPr>
            <a:spLocks noGrp="1"/>
          </p:cNvSpPr>
          <p:nvPr>
            <p:ph type="sldNum" sz="quarter" idx="12"/>
          </p:nvPr>
        </p:nvSpPr>
        <p:spPr/>
        <p:txBody>
          <a:bodyPr/>
          <a:lstStyle/>
          <a:p>
            <a:fld id="{A16BF780-B653-4A7B-8EF3-D84851A4E337}" type="slidenum">
              <a:rPr lang="pl-PL" smtClean="0"/>
              <a:t>‹#›</a:t>
            </a:fld>
            <a:endParaRPr lang="pl-PL"/>
          </a:p>
        </p:txBody>
      </p:sp>
    </p:spTree>
    <p:extLst>
      <p:ext uri="{BB962C8B-B14F-4D97-AF65-F5344CB8AC3E}">
        <p14:creationId xmlns:p14="http://schemas.microsoft.com/office/powerpoint/2010/main" val="42304980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BBF89A4-344E-D8A7-8269-D8214A610A9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A525E021-AA4E-18F8-8793-A5DE98490F3D}"/>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4F530D9-AA16-D0F9-01C4-F2D126BB914E}"/>
              </a:ext>
            </a:extLst>
          </p:cNvPr>
          <p:cNvSpPr>
            <a:spLocks noGrp="1"/>
          </p:cNvSpPr>
          <p:nvPr>
            <p:ph type="dt" sz="half" idx="10"/>
          </p:nvPr>
        </p:nvSpPr>
        <p:spPr/>
        <p:txBody>
          <a:bodyPr/>
          <a:lstStyle/>
          <a:p>
            <a:fld id="{413EC6ED-FE8B-477E-B329-319034790850}" type="datetimeFigureOut">
              <a:rPr lang="pl-PL" smtClean="0"/>
              <a:t>2025-12-19</a:t>
            </a:fld>
            <a:endParaRPr lang="pl-PL"/>
          </a:p>
        </p:txBody>
      </p:sp>
      <p:sp>
        <p:nvSpPr>
          <p:cNvPr id="5" name="Symbol zastępczy stopki 4">
            <a:extLst>
              <a:ext uri="{FF2B5EF4-FFF2-40B4-BE49-F238E27FC236}">
                <a16:creationId xmlns:a16="http://schemas.microsoft.com/office/drawing/2014/main" id="{E8CA95A2-5B2F-F94F-F381-D666DC0114F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63F63282-7008-4524-C472-85473F99C6A6}"/>
              </a:ext>
            </a:extLst>
          </p:cNvPr>
          <p:cNvSpPr>
            <a:spLocks noGrp="1"/>
          </p:cNvSpPr>
          <p:nvPr>
            <p:ph type="sldNum" sz="quarter" idx="12"/>
          </p:nvPr>
        </p:nvSpPr>
        <p:spPr/>
        <p:txBody>
          <a:bodyPr/>
          <a:lstStyle/>
          <a:p>
            <a:fld id="{A16BF780-B653-4A7B-8EF3-D84851A4E337}" type="slidenum">
              <a:rPr lang="pl-PL" smtClean="0"/>
              <a:t>‹#›</a:t>
            </a:fld>
            <a:endParaRPr lang="pl-PL"/>
          </a:p>
        </p:txBody>
      </p:sp>
    </p:spTree>
    <p:extLst>
      <p:ext uri="{BB962C8B-B14F-4D97-AF65-F5344CB8AC3E}">
        <p14:creationId xmlns:p14="http://schemas.microsoft.com/office/powerpoint/2010/main" val="20750137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B0B2AA9F-7FFE-B6A3-C421-96A9972D99DF}"/>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A73B271C-6448-9EC2-2771-2409AB6EA10A}"/>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42F544A-6796-5C35-49F2-3A8E986440E6}"/>
              </a:ext>
            </a:extLst>
          </p:cNvPr>
          <p:cNvSpPr>
            <a:spLocks noGrp="1"/>
          </p:cNvSpPr>
          <p:nvPr>
            <p:ph type="dt" sz="half" idx="10"/>
          </p:nvPr>
        </p:nvSpPr>
        <p:spPr/>
        <p:txBody>
          <a:bodyPr/>
          <a:lstStyle/>
          <a:p>
            <a:fld id="{413EC6ED-FE8B-477E-B329-319034790850}" type="datetimeFigureOut">
              <a:rPr lang="pl-PL" smtClean="0"/>
              <a:t>2025-12-19</a:t>
            </a:fld>
            <a:endParaRPr lang="pl-PL"/>
          </a:p>
        </p:txBody>
      </p:sp>
      <p:sp>
        <p:nvSpPr>
          <p:cNvPr id="5" name="Symbol zastępczy stopki 4">
            <a:extLst>
              <a:ext uri="{FF2B5EF4-FFF2-40B4-BE49-F238E27FC236}">
                <a16:creationId xmlns:a16="http://schemas.microsoft.com/office/drawing/2014/main" id="{319D718D-C23E-A607-53C7-15A9E13D5AE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1A1A3AE8-A986-4584-BADF-C96D5DA55973}"/>
              </a:ext>
            </a:extLst>
          </p:cNvPr>
          <p:cNvSpPr>
            <a:spLocks noGrp="1"/>
          </p:cNvSpPr>
          <p:nvPr>
            <p:ph type="sldNum" sz="quarter" idx="12"/>
          </p:nvPr>
        </p:nvSpPr>
        <p:spPr/>
        <p:txBody>
          <a:bodyPr/>
          <a:lstStyle/>
          <a:p>
            <a:fld id="{A16BF780-B653-4A7B-8EF3-D84851A4E337}" type="slidenum">
              <a:rPr lang="pl-PL" smtClean="0"/>
              <a:t>‹#›</a:t>
            </a:fld>
            <a:endParaRPr lang="pl-PL"/>
          </a:p>
        </p:txBody>
      </p:sp>
    </p:spTree>
    <p:extLst>
      <p:ext uri="{BB962C8B-B14F-4D97-AF65-F5344CB8AC3E}">
        <p14:creationId xmlns:p14="http://schemas.microsoft.com/office/powerpoint/2010/main" val="3366201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8357FF89-0F23-4BE7-B654-92CA20541E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dirty="0"/>
              <a:t>Kliknij, aby edytować styl</a:t>
            </a:r>
          </a:p>
        </p:txBody>
      </p:sp>
      <p:sp>
        <p:nvSpPr>
          <p:cNvPr id="3" name="Symbol zastępczy tekstu 2">
            <a:extLst>
              <a:ext uri="{FF2B5EF4-FFF2-40B4-BE49-F238E27FC236}">
                <a16:creationId xmlns:a16="http://schemas.microsoft.com/office/drawing/2014/main" id="{2B98091E-1205-4423-A752-1A9015E133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dirty="0"/>
              <a:t>Edytuj style wzorca tekstu</a:t>
            </a:r>
          </a:p>
          <a:p>
            <a:pPr lvl="0"/>
            <a:r>
              <a:rPr lang="pl-PL" dirty="0"/>
              <a:t>Drugi poziom</a:t>
            </a:r>
          </a:p>
          <a:p>
            <a:pPr lvl="0"/>
            <a:r>
              <a:rPr lang="pl-PL" dirty="0"/>
              <a:t>Trzeci poziom</a:t>
            </a:r>
          </a:p>
          <a:p>
            <a:pPr lvl="0"/>
            <a:r>
              <a:rPr lang="pl-PL" dirty="0"/>
              <a:t>Czwarty poziom</a:t>
            </a:r>
          </a:p>
          <a:p>
            <a:pPr lvl="0"/>
            <a:r>
              <a:rPr lang="pl-PL" dirty="0"/>
              <a:t>Piąty poziom</a:t>
            </a:r>
          </a:p>
        </p:txBody>
      </p:sp>
      <p:sp>
        <p:nvSpPr>
          <p:cNvPr id="4" name="Symbol zastępczy daty 3">
            <a:extLst>
              <a:ext uri="{FF2B5EF4-FFF2-40B4-BE49-F238E27FC236}">
                <a16:creationId xmlns:a16="http://schemas.microsoft.com/office/drawing/2014/main" id="{6348BE52-CD60-468D-8371-546908734C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80967-AEBE-453C-BD8E-FBE98228696F}" type="datetimeFigureOut">
              <a:rPr lang="pl-PL" smtClean="0"/>
              <a:t>2025-12-19</a:t>
            </a:fld>
            <a:endParaRPr lang="pl-PL"/>
          </a:p>
        </p:txBody>
      </p:sp>
      <p:sp>
        <p:nvSpPr>
          <p:cNvPr id="5" name="Symbol zastępczy stopki 4">
            <a:extLst>
              <a:ext uri="{FF2B5EF4-FFF2-40B4-BE49-F238E27FC236}">
                <a16:creationId xmlns:a16="http://schemas.microsoft.com/office/drawing/2014/main" id="{B893FA07-84AA-4595-B55C-D90DCD146D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E1306C3E-64DA-4E2F-8E01-2C7FFDEB5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42652-620D-44AF-A741-ABE9F78AFEFD}" type="slidenum">
              <a:rPr lang="pl-PL" smtClean="0"/>
              <a:t>‹#›</a:t>
            </a:fld>
            <a:endParaRPr lang="pl-PL"/>
          </a:p>
        </p:txBody>
      </p:sp>
    </p:spTree>
    <p:extLst>
      <p:ext uri="{BB962C8B-B14F-4D97-AF65-F5344CB8AC3E}">
        <p14:creationId xmlns:p14="http://schemas.microsoft.com/office/powerpoint/2010/main" val="272305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4CDCD568-D472-F5B4-C679-7C479764E7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F7D79C13-E9C0-FBA3-66AF-E23A8F1FC3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8C9A9E2-29A8-F47C-99CF-1473651B4D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C4B4145-127F-471B-8B12-E66A9D3ECE65}" type="datetimeFigureOut">
              <a:rPr lang="pl-PL" smtClean="0"/>
              <a:t>2025-12-19</a:t>
            </a:fld>
            <a:endParaRPr lang="pl-PL"/>
          </a:p>
        </p:txBody>
      </p:sp>
      <p:sp>
        <p:nvSpPr>
          <p:cNvPr id="5" name="Symbol zastępczy stopki 4">
            <a:extLst>
              <a:ext uri="{FF2B5EF4-FFF2-40B4-BE49-F238E27FC236}">
                <a16:creationId xmlns:a16="http://schemas.microsoft.com/office/drawing/2014/main" id="{9F60BEB9-D13F-1F57-1F34-8D230D4DE7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43DAEB32-0094-4A97-E166-BCA697AB92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432C313-2857-407B-B54C-F50D51F06BA2}" type="slidenum">
              <a:rPr lang="pl-PL" smtClean="0"/>
              <a:t>‹#›</a:t>
            </a:fld>
            <a:endParaRPr lang="pl-PL"/>
          </a:p>
        </p:txBody>
      </p:sp>
    </p:spTree>
    <p:extLst>
      <p:ext uri="{BB962C8B-B14F-4D97-AF65-F5344CB8AC3E}">
        <p14:creationId xmlns:p14="http://schemas.microsoft.com/office/powerpoint/2010/main" val="16480099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FD23BEC4-77B6-CEC5-937C-EE8711574D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dirty="0"/>
              <a:t>Kliknij, aby edytować styl</a:t>
            </a:r>
          </a:p>
        </p:txBody>
      </p:sp>
      <p:sp>
        <p:nvSpPr>
          <p:cNvPr id="3" name="Symbol zastępczy tekstu 2">
            <a:extLst>
              <a:ext uri="{FF2B5EF4-FFF2-40B4-BE49-F238E27FC236}">
                <a16:creationId xmlns:a16="http://schemas.microsoft.com/office/drawing/2014/main" id="{31C90869-8853-ECA1-EE4D-BA03E9DCDB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dirty="0"/>
              <a:t>Kliknij, aby edytować style wzorca tekstu</a:t>
            </a:r>
          </a:p>
        </p:txBody>
      </p:sp>
      <p:sp>
        <p:nvSpPr>
          <p:cNvPr id="4" name="Symbol zastępczy daty 3">
            <a:extLst>
              <a:ext uri="{FF2B5EF4-FFF2-40B4-BE49-F238E27FC236}">
                <a16:creationId xmlns:a16="http://schemas.microsoft.com/office/drawing/2014/main" id="{BB5D3B27-C352-35C8-B81A-4052883442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F2C1F8-8E43-40A5-99D3-9B4686301DE6}" type="datetimeFigureOut">
              <a:rPr lang="pl-PL" smtClean="0"/>
              <a:t>2025-12-19</a:t>
            </a:fld>
            <a:endParaRPr lang="pl-PL"/>
          </a:p>
        </p:txBody>
      </p:sp>
      <p:sp>
        <p:nvSpPr>
          <p:cNvPr id="5" name="Symbol zastępczy stopki 4">
            <a:extLst>
              <a:ext uri="{FF2B5EF4-FFF2-40B4-BE49-F238E27FC236}">
                <a16:creationId xmlns:a16="http://schemas.microsoft.com/office/drawing/2014/main" id="{B412FBA2-9F31-2397-F45D-BEDD30C71E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1ECB13A0-6A5A-089B-F3C7-8854426CC9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009BDEF-6B45-4F38-9533-A6EF90425B19}" type="slidenum">
              <a:rPr lang="pl-PL" smtClean="0"/>
              <a:t>‹#›</a:t>
            </a:fld>
            <a:endParaRPr lang="pl-PL"/>
          </a:p>
        </p:txBody>
      </p:sp>
    </p:spTree>
    <p:extLst>
      <p:ext uri="{BB962C8B-B14F-4D97-AF65-F5344CB8AC3E}">
        <p14:creationId xmlns:p14="http://schemas.microsoft.com/office/powerpoint/2010/main" val="11095185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F401C1F1-E60E-8A1C-6F2C-20395180F0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1D8AB748-CD33-D201-392E-BF3D77E206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E0E2DAD-04AD-5B88-F830-2517090E4F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0DEFC54-13A6-4F93-BB5F-2A8A5914A28A}" type="datetimeFigureOut">
              <a:rPr lang="pl-PL" smtClean="0"/>
              <a:t>2025-12-19</a:t>
            </a:fld>
            <a:endParaRPr lang="pl-PL"/>
          </a:p>
        </p:txBody>
      </p:sp>
      <p:sp>
        <p:nvSpPr>
          <p:cNvPr id="5" name="Symbol zastępczy stopki 4">
            <a:extLst>
              <a:ext uri="{FF2B5EF4-FFF2-40B4-BE49-F238E27FC236}">
                <a16:creationId xmlns:a16="http://schemas.microsoft.com/office/drawing/2014/main" id="{9EB2BED5-BA55-0E79-AB68-BB59882A7B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46B15703-AF43-1678-D1BF-DE792A98C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884D9BD-00FA-4B89-8FAA-286F35D53222}" type="slidenum">
              <a:rPr lang="pl-PL" smtClean="0"/>
              <a:t>‹#›</a:t>
            </a:fld>
            <a:endParaRPr lang="pl-PL"/>
          </a:p>
        </p:txBody>
      </p:sp>
    </p:spTree>
    <p:extLst>
      <p:ext uri="{BB962C8B-B14F-4D97-AF65-F5344CB8AC3E}">
        <p14:creationId xmlns:p14="http://schemas.microsoft.com/office/powerpoint/2010/main" val="7474390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AF01543E-A67E-F23A-95B1-63B0936A38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dirty="0"/>
              <a:t>Kliknij, aby edytować styl</a:t>
            </a:r>
          </a:p>
        </p:txBody>
      </p:sp>
      <p:sp>
        <p:nvSpPr>
          <p:cNvPr id="3" name="Symbol zastępczy tekstu 2">
            <a:extLst>
              <a:ext uri="{FF2B5EF4-FFF2-40B4-BE49-F238E27FC236}">
                <a16:creationId xmlns:a16="http://schemas.microsoft.com/office/drawing/2014/main" id="{D28E9ED3-E14C-FC15-B3AB-AD46D1124A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dirty="0"/>
              <a:t>Kliknij, aby edytować style wzorca tekstu</a:t>
            </a:r>
          </a:p>
        </p:txBody>
      </p:sp>
      <p:sp>
        <p:nvSpPr>
          <p:cNvPr id="4" name="Symbol zastępczy daty 3">
            <a:extLst>
              <a:ext uri="{FF2B5EF4-FFF2-40B4-BE49-F238E27FC236}">
                <a16:creationId xmlns:a16="http://schemas.microsoft.com/office/drawing/2014/main" id="{2B436821-0E6F-572F-B609-3B2ACCD521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13EC6ED-FE8B-477E-B329-319034790850}" type="datetimeFigureOut">
              <a:rPr lang="pl-PL" smtClean="0"/>
              <a:t>2025-12-19</a:t>
            </a:fld>
            <a:endParaRPr lang="pl-PL"/>
          </a:p>
        </p:txBody>
      </p:sp>
      <p:sp>
        <p:nvSpPr>
          <p:cNvPr id="5" name="Symbol zastępczy stopki 4">
            <a:extLst>
              <a:ext uri="{FF2B5EF4-FFF2-40B4-BE49-F238E27FC236}">
                <a16:creationId xmlns:a16="http://schemas.microsoft.com/office/drawing/2014/main" id="{C2C47ADA-8791-27D5-3061-AA8E2E62D2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5CB71168-1E73-3A2F-47D6-3E7201700D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16BF780-B653-4A7B-8EF3-D84851A4E337}" type="slidenum">
              <a:rPr lang="pl-PL" smtClean="0"/>
              <a:t>‹#›</a:t>
            </a:fld>
            <a:endParaRPr lang="pl-PL"/>
          </a:p>
        </p:txBody>
      </p:sp>
    </p:spTree>
    <p:extLst>
      <p:ext uri="{BB962C8B-B14F-4D97-AF65-F5344CB8AC3E}">
        <p14:creationId xmlns:p14="http://schemas.microsoft.com/office/powerpoint/2010/main" val="4330584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s://creativecommons.org/licenses/by/4.0/deed.pl"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a 11">
            <a:extLst>
              <a:ext uri="{FF2B5EF4-FFF2-40B4-BE49-F238E27FC236}">
                <a16:creationId xmlns:a16="http://schemas.microsoft.com/office/drawing/2014/main" id="{040C5185-EE9F-4004-B36B-5DC219184BC5}"/>
              </a:ext>
            </a:extLst>
          </p:cNvPr>
          <p:cNvGrpSpPr/>
          <p:nvPr/>
        </p:nvGrpSpPr>
        <p:grpSpPr>
          <a:xfrm>
            <a:off x="6227813" y="0"/>
            <a:ext cx="5964187" cy="2098179"/>
            <a:chOff x="6227813" y="0"/>
            <a:chExt cx="5964187" cy="2098179"/>
          </a:xfrm>
        </p:grpSpPr>
        <p:sp>
          <p:nvSpPr>
            <p:cNvPr id="5" name="Prostokąt 4">
              <a:extLst>
                <a:ext uri="{FF2B5EF4-FFF2-40B4-BE49-F238E27FC236}">
                  <a16:creationId xmlns:a16="http://schemas.microsoft.com/office/drawing/2014/main" id="{8AC1354D-EB15-4012-BE61-C56AA921A124}"/>
                </a:ext>
              </a:extLst>
            </p:cNvPr>
            <p:cNvSpPr/>
            <p:nvPr/>
          </p:nvSpPr>
          <p:spPr>
            <a:xfrm>
              <a:off x="7942694" y="0"/>
              <a:ext cx="4249306" cy="1016350"/>
            </a:xfrm>
            <a:prstGeom prst="rect">
              <a:avLst/>
            </a:prstGeom>
            <a:solidFill>
              <a:srgbClr val="C552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noProof="0" dirty="0"/>
            </a:p>
          </p:txBody>
        </p:sp>
        <p:grpSp>
          <p:nvGrpSpPr>
            <p:cNvPr id="6" name="Grupa 5">
              <a:extLst>
                <a:ext uri="{FF2B5EF4-FFF2-40B4-BE49-F238E27FC236}">
                  <a16:creationId xmlns:a16="http://schemas.microsoft.com/office/drawing/2014/main" id="{A8893C89-B497-44D7-9E31-5E376B64F2CE}"/>
                </a:ext>
              </a:extLst>
            </p:cNvPr>
            <p:cNvGrpSpPr>
              <a:grpSpLocks noChangeAspect="1"/>
            </p:cNvGrpSpPr>
            <p:nvPr/>
          </p:nvGrpSpPr>
          <p:grpSpPr>
            <a:xfrm>
              <a:off x="6227813" y="299542"/>
              <a:ext cx="5675694" cy="1798637"/>
              <a:chOff x="1469644" y="187882"/>
              <a:chExt cx="5675694" cy="1798637"/>
            </a:xfrm>
          </p:grpSpPr>
          <p:sp>
            <p:nvSpPr>
              <p:cNvPr id="7" name="Prostokąt 6">
                <a:extLst>
                  <a:ext uri="{FF2B5EF4-FFF2-40B4-BE49-F238E27FC236}">
                    <a16:creationId xmlns:a16="http://schemas.microsoft.com/office/drawing/2014/main" id="{C28A9527-3B4E-428E-9B73-7ECC6AF27961}"/>
                  </a:ext>
                </a:extLst>
              </p:cNvPr>
              <p:cNvSpPr/>
              <p:nvPr/>
            </p:nvSpPr>
            <p:spPr>
              <a:xfrm>
                <a:off x="1469644" y="187882"/>
                <a:ext cx="5675693" cy="1798637"/>
              </a:xfrm>
              <a:prstGeom prst="rect">
                <a:avLst/>
              </a:prstGeom>
              <a:solidFill>
                <a:srgbClr val="A6D3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8" name="Prostokąt 7">
                <a:extLst>
                  <a:ext uri="{FF2B5EF4-FFF2-40B4-BE49-F238E27FC236}">
                    <a16:creationId xmlns:a16="http://schemas.microsoft.com/office/drawing/2014/main" id="{5ED5CD58-6C3F-4D03-A480-5C002AEBFE93}"/>
                  </a:ext>
                </a:extLst>
              </p:cNvPr>
              <p:cNvSpPr/>
              <p:nvPr/>
            </p:nvSpPr>
            <p:spPr>
              <a:xfrm>
                <a:off x="3184525" y="187882"/>
                <a:ext cx="3960813" cy="721248"/>
              </a:xfrm>
              <a:prstGeom prst="rect">
                <a:avLst/>
              </a:prstGeom>
              <a:solidFill>
                <a:srgbClr val="0052A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9" name="Tytuł 1">
                <a:extLst>
                  <a:ext uri="{FF2B5EF4-FFF2-40B4-BE49-F238E27FC236}">
                    <a16:creationId xmlns:a16="http://schemas.microsoft.com/office/drawing/2014/main" id="{FD1DD324-8FFE-42DE-8C0F-1E7AEA7D17CC}"/>
                  </a:ext>
                </a:extLst>
              </p:cNvPr>
              <p:cNvSpPr txBox="1">
                <a:spLocks/>
              </p:cNvSpPr>
              <p:nvPr/>
            </p:nvSpPr>
            <p:spPr>
              <a:xfrm>
                <a:off x="1706282" y="1014637"/>
                <a:ext cx="5202415" cy="863707"/>
              </a:xfrm>
              <a:prstGeom prst="rect">
                <a:avLst/>
              </a:prstGeom>
            </p:spPr>
            <p:txBody>
              <a:bodyPr vert="horz" lIns="0" tIns="0" rIns="0" bIns="0" rtlCol="0" anchor="ctr"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lvl="0" algn="ctr">
                  <a:defRPr/>
                </a:pPr>
                <a:r>
                  <a:rPr lang="pl-PL" noProof="0" dirty="0">
                    <a:solidFill>
                      <a:srgbClr val="002073"/>
                    </a:solidFill>
                  </a:rPr>
                  <a:t>dla Rozwoju Społecznego</a:t>
                </a:r>
                <a:endParaRPr kumimoji="0" lang="pl-PL" sz="2800" b="1" i="0" u="none" strike="noStrike" kern="1200" cap="none" spc="0" normalizeH="0" baseline="0" noProof="0" dirty="0">
                  <a:ln>
                    <a:noFill/>
                  </a:ln>
                  <a:solidFill>
                    <a:srgbClr val="002073"/>
                  </a:solidFill>
                  <a:effectLst/>
                  <a:uLnTx/>
                  <a:uFillTx/>
                </a:endParaRPr>
              </a:p>
            </p:txBody>
          </p:sp>
          <p:sp>
            <p:nvSpPr>
              <p:cNvPr id="10" name="Tytuł 1">
                <a:extLst>
                  <a:ext uri="{FF2B5EF4-FFF2-40B4-BE49-F238E27FC236}">
                    <a16:creationId xmlns:a16="http://schemas.microsoft.com/office/drawing/2014/main" id="{EB5C9E51-FC00-41B1-B1C0-28E7AAB81DB7}"/>
                  </a:ext>
                </a:extLst>
              </p:cNvPr>
              <p:cNvSpPr txBox="1">
                <a:spLocks/>
              </p:cNvSpPr>
              <p:nvPr/>
            </p:nvSpPr>
            <p:spPr>
              <a:xfrm>
                <a:off x="4447245" y="267254"/>
                <a:ext cx="2545742" cy="432048"/>
              </a:xfrm>
              <a:prstGeom prst="rect">
                <a:avLst/>
              </a:prstGeom>
            </p:spPr>
            <p:txBody>
              <a:bodyPr vert="horz" lIns="0" tIns="0" rIns="0" bIns="0" rtlCol="0" anchor="t"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marL="0" marR="0" lvl="0" indent="0" algn="l" defTabSz="1007943" rtl="0" eaLnBrk="1" fontAlgn="auto" latinLnBrk="0" hangingPunct="1">
                  <a:lnSpc>
                    <a:spcPts val="3500"/>
                  </a:lnSpc>
                  <a:spcBef>
                    <a:spcPct val="0"/>
                  </a:spcBef>
                  <a:spcAft>
                    <a:spcPts val="0"/>
                  </a:spcAft>
                  <a:buClrTx/>
                  <a:buSzTx/>
                  <a:buFontTx/>
                  <a:buNone/>
                  <a:tabLst/>
                  <a:defRPr/>
                </a:pPr>
                <a:r>
                  <a:rPr kumimoji="0" lang="pl-PL" sz="1400" b="1" i="0" u="none" strike="noStrike" kern="1200" cap="none" spc="20" normalizeH="0" baseline="0" noProof="0" dirty="0">
                    <a:ln>
                      <a:noFill/>
                    </a:ln>
                    <a:solidFill>
                      <a:srgbClr val="FFFFFF"/>
                    </a:solidFill>
                    <a:effectLst/>
                    <a:uLnTx/>
                    <a:uFillTx/>
                  </a:rPr>
                  <a:t>Fundusze Europejskie</a:t>
                </a:r>
              </a:p>
            </p:txBody>
          </p:sp>
        </p:grpSp>
        <p:pic>
          <p:nvPicPr>
            <p:cNvPr id="3" name="Obraz 2">
              <a:extLst>
                <a:ext uri="{FF2B5EF4-FFF2-40B4-BE49-F238E27FC236}">
                  <a16:creationId xmlns:a16="http://schemas.microsoft.com/office/drawing/2014/main" id="{C728A1A6-2F13-4BF3-B09B-8B1ABC8801F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942693" y="296350"/>
              <a:ext cx="1079492" cy="720000"/>
            </a:xfrm>
            <a:prstGeom prst="rect">
              <a:avLst/>
            </a:prstGeom>
          </p:spPr>
        </p:pic>
      </p:grpSp>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p:cNvSpPr>
            <a:spLocks noGrp="1"/>
          </p:cNvSpPr>
          <p:nvPr>
            <p:ph type="ctrTitle"/>
          </p:nvPr>
        </p:nvSpPr>
        <p:spPr>
          <a:xfrm>
            <a:off x="1524000" y="2611014"/>
            <a:ext cx="9144000" cy="1004765"/>
          </a:xfrm>
        </p:spPr>
        <p:txBody>
          <a:bodyPr>
            <a:normAutofit fontScale="90000"/>
          </a:bodyPr>
          <a:lstStyle/>
          <a:p>
            <a:r>
              <a:rPr lang="pl-PL" sz="3600" b="1" noProof="0" dirty="0">
                <a:latin typeface="+mn-lt"/>
                <a:ea typeface="Verdana" panose="020B0604030504040204" pitchFamily="34" charset="0"/>
                <a:cs typeface="Tahoma" panose="020B0604030504040204" pitchFamily="34" charset="0"/>
              </a:rPr>
              <a:t>Zrównoważony Kampus SGGW – </a:t>
            </a:r>
            <a:br>
              <a:rPr lang="pl-PL" sz="3600" b="1" noProof="0" dirty="0">
                <a:latin typeface="+mn-lt"/>
                <a:ea typeface="Verdana" panose="020B0604030504040204" pitchFamily="34" charset="0"/>
                <a:cs typeface="Tahoma" panose="020B0604030504040204" pitchFamily="34" charset="0"/>
              </a:rPr>
            </a:br>
            <a:r>
              <a:rPr lang="pl-PL" sz="3600" b="1" noProof="0" dirty="0">
                <a:latin typeface="+mn-lt"/>
                <a:ea typeface="Verdana" panose="020B0604030504040204" pitchFamily="34" charset="0"/>
                <a:cs typeface="Tahoma" panose="020B0604030504040204" pitchFamily="34" charset="0"/>
              </a:rPr>
              <a:t>- kształcenie na rzecz branż kluczowych</a:t>
            </a:r>
          </a:p>
        </p:txBody>
      </p:sp>
      <p:sp>
        <p:nvSpPr>
          <p:cNvPr id="4" name="Podtytuł 3"/>
          <p:cNvSpPr>
            <a:spLocks noGrp="1"/>
          </p:cNvSpPr>
          <p:nvPr>
            <p:ph type="subTitle" idx="1"/>
          </p:nvPr>
        </p:nvSpPr>
        <p:spPr>
          <a:xfrm>
            <a:off x="1524000" y="4128615"/>
            <a:ext cx="9144000" cy="1389185"/>
          </a:xfrm>
        </p:spPr>
        <p:txBody>
          <a:bodyPr>
            <a:normAutofit fontScale="25000" lnSpcReduction="20000"/>
          </a:bodyPr>
          <a:lstStyle/>
          <a:p>
            <a:r>
              <a:rPr lang="pl-PL" sz="7200" noProof="0" dirty="0">
                <a:ea typeface="Verdana" panose="020B0604030504040204" pitchFamily="34" charset="0"/>
              </a:rPr>
              <a:t>Projekt współfinansowany z Europejskiego Funduszu Społecznego Plus </a:t>
            </a:r>
          </a:p>
          <a:p>
            <a:r>
              <a:rPr lang="pl-PL" sz="7200" noProof="0" dirty="0">
                <a:ea typeface="Verdana" panose="020B0604030504040204" pitchFamily="34" charset="0"/>
              </a:rPr>
              <a:t>w </a:t>
            </a:r>
            <a:r>
              <a:rPr lang="pl-PL" sz="7200" noProof="0" dirty="0">
                <a:ea typeface="Verdana" panose="020B0604030504040204" pitchFamily="34" charset="0"/>
                <a:cs typeface="Tahoma" panose="020B0604030504040204" pitchFamily="34" charset="0"/>
              </a:rPr>
              <a:t>ramach Programu Fundusze Europejskie dla Rozwoju Społecznego 2021-2027</a:t>
            </a:r>
          </a:p>
          <a:p>
            <a:r>
              <a:rPr lang="pl-PL" sz="7200" noProof="0" dirty="0">
                <a:ea typeface="Verdana" panose="020B0604030504040204" pitchFamily="34" charset="0"/>
                <a:cs typeface="Tahoma" panose="020B0604030504040204" pitchFamily="34" charset="0"/>
              </a:rPr>
              <a:t>Priorytet 1 Umiejętności</a:t>
            </a:r>
          </a:p>
          <a:p>
            <a:r>
              <a:rPr lang="pl-PL" sz="7200" noProof="0" dirty="0">
                <a:ea typeface="Verdana" panose="020B0604030504040204" pitchFamily="34" charset="0"/>
                <a:cs typeface="Tahoma" panose="020B0604030504040204" pitchFamily="34" charset="0"/>
              </a:rPr>
              <a:t>Działanie 01.05 Umiejętności w szkolnictwie wyższym</a:t>
            </a:r>
          </a:p>
          <a:p>
            <a:endParaRPr lang="pl-PL" sz="1200" noProof="0" dirty="0"/>
          </a:p>
        </p:txBody>
      </p:sp>
    </p:spTree>
    <p:extLst>
      <p:ext uri="{BB962C8B-B14F-4D97-AF65-F5344CB8AC3E}">
        <p14:creationId xmlns:p14="http://schemas.microsoft.com/office/powerpoint/2010/main" val="2690554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58292FE4-2C0C-4754-8B1B-F3D03441778F}"/>
              </a:ext>
            </a:extLst>
          </p:cNvPr>
          <p:cNvSpPr>
            <a:spLocks noGrp="1"/>
          </p:cNvSpPr>
          <p:nvPr>
            <p:ph type="ctrTitle"/>
          </p:nvPr>
        </p:nvSpPr>
        <p:spPr>
          <a:xfrm>
            <a:off x="2897358" y="1336431"/>
            <a:ext cx="6493163" cy="1098480"/>
          </a:xfrm>
        </p:spPr>
        <p:txBody>
          <a:bodyPr/>
          <a:lstStyle/>
          <a:p>
            <a:r>
              <a:rPr lang="pl-PL" b="1" dirty="0">
                <a:latin typeface="Arial" panose="020B0604020202020204" pitchFamily="34" charset="0"/>
                <a:cs typeface="Arial" panose="020B0604020202020204" pitchFamily="34" charset="0"/>
              </a:rPr>
              <a:t>ERGONOMIA</a:t>
            </a:r>
          </a:p>
        </p:txBody>
      </p:sp>
      <p:sp>
        <p:nvSpPr>
          <p:cNvPr id="4" name="Podtytuł 2">
            <a:extLst>
              <a:ext uri="{FF2B5EF4-FFF2-40B4-BE49-F238E27FC236}">
                <a16:creationId xmlns:a16="http://schemas.microsoft.com/office/drawing/2014/main" id="{EB352A8D-3E51-4661-AB5A-4F6D4DF71978}"/>
              </a:ext>
            </a:extLst>
          </p:cNvPr>
          <p:cNvSpPr>
            <a:spLocks noGrp="1"/>
          </p:cNvSpPr>
          <p:nvPr>
            <p:ph type="subTitle" idx="1"/>
          </p:nvPr>
        </p:nvSpPr>
        <p:spPr>
          <a:xfrm>
            <a:off x="2569449" y="3131077"/>
            <a:ext cx="7148983" cy="1655762"/>
          </a:xfrm>
        </p:spPr>
        <p:txBody>
          <a:bodyPr/>
          <a:lstStyle/>
          <a:p>
            <a:r>
              <a:rPr lang="pl-PL" dirty="0">
                <a:latin typeface="Arial" panose="020B0604020202020204" pitchFamily="34" charset="0"/>
                <a:cs typeface="Arial" panose="020B0604020202020204" pitchFamily="34" charset="0"/>
              </a:rPr>
              <a:t>Dr inż. Małgorzata Kunowska-Slósarz</a:t>
            </a:r>
          </a:p>
          <a:p>
            <a:r>
              <a:rPr lang="pl-PL" dirty="0">
                <a:latin typeface="Arial" panose="020B0604020202020204" pitchFamily="34" charset="0"/>
                <a:cs typeface="Arial" panose="020B0604020202020204" pitchFamily="34" charset="0"/>
              </a:rPr>
              <a:t>Instytut Nauk o Zwierzętach</a:t>
            </a:r>
          </a:p>
        </p:txBody>
      </p:sp>
    </p:spTree>
    <p:extLst>
      <p:ext uri="{BB962C8B-B14F-4D97-AF65-F5344CB8AC3E}">
        <p14:creationId xmlns:p14="http://schemas.microsoft.com/office/powerpoint/2010/main" val="2664682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7" name="Tytuł 1">
            <a:extLst>
              <a:ext uri="{FF2B5EF4-FFF2-40B4-BE49-F238E27FC236}">
                <a16:creationId xmlns:a16="http://schemas.microsoft.com/office/drawing/2014/main" id="{10427D3D-D1F5-43C2-83B6-E0E426F1AEEB}"/>
              </a:ext>
            </a:extLst>
          </p:cNvPr>
          <p:cNvSpPr txBox="1">
            <a:spLocks/>
          </p:cNvSpPr>
          <p:nvPr/>
        </p:nvSpPr>
        <p:spPr>
          <a:xfrm>
            <a:off x="838200" y="365125"/>
            <a:ext cx="10515600" cy="7660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Praca w życiu człowieka</a:t>
            </a:r>
          </a:p>
        </p:txBody>
      </p:sp>
      <p:sp>
        <p:nvSpPr>
          <p:cNvPr id="8" name="Symbol zastępczy zawartości 2">
            <a:extLst>
              <a:ext uri="{FF2B5EF4-FFF2-40B4-BE49-F238E27FC236}">
                <a16:creationId xmlns:a16="http://schemas.microsoft.com/office/drawing/2014/main" id="{F3E0EB5D-EACE-49EF-A077-9074CFE9D4AE}"/>
              </a:ext>
            </a:extLst>
          </p:cNvPr>
          <p:cNvSpPr txBox="1">
            <a:spLocks/>
          </p:cNvSpPr>
          <p:nvPr/>
        </p:nvSpPr>
        <p:spPr>
          <a:xfrm>
            <a:off x="838200" y="1553699"/>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pl-PL" dirty="0">
                <a:latin typeface="Arial" panose="020B0604020202020204" pitchFamily="34" charset="0"/>
                <a:cs typeface="Arial" panose="020B0604020202020204" pitchFamily="34" charset="0"/>
              </a:rPr>
              <a:t>Istotny czynnik rozwoju człowieka, </a:t>
            </a:r>
          </a:p>
          <a:p>
            <a:pPr algn="l">
              <a:lnSpc>
                <a:spcPct val="150000"/>
              </a:lnSpc>
            </a:pPr>
            <a:r>
              <a:rPr lang="pl-PL" dirty="0">
                <a:latin typeface="Arial" panose="020B0604020202020204" pitchFamily="34" charset="0"/>
                <a:cs typeface="Arial" panose="020B0604020202020204" pitchFamily="34" charset="0"/>
              </a:rPr>
              <a:t>element organizujący życie społeczeństw </a:t>
            </a:r>
          </a:p>
          <a:p>
            <a:pPr algn="l">
              <a:lnSpc>
                <a:spcPct val="150000"/>
              </a:lnSpc>
            </a:pPr>
            <a:r>
              <a:rPr lang="pl-PL" dirty="0">
                <a:latin typeface="Arial" panose="020B0604020202020204" pitchFamily="34" charset="0"/>
                <a:cs typeface="Arial" panose="020B0604020202020204" pitchFamily="34" charset="0"/>
              </a:rPr>
              <a:t>zajmuje 2/3 dorosłego życia</a:t>
            </a:r>
          </a:p>
          <a:p>
            <a:pPr algn="l">
              <a:lnSpc>
                <a:spcPct val="150000"/>
              </a:lnSpc>
            </a:pPr>
            <a:r>
              <a:rPr lang="pl-PL" dirty="0">
                <a:latin typeface="Arial" panose="020B0604020202020204" pitchFamily="34" charset="0"/>
                <a:cs typeface="Arial" panose="020B0604020202020204" pitchFamily="34" charset="0"/>
              </a:rPr>
              <a:t>Wynik pracy jest społecznie użyteczny</a:t>
            </a:r>
          </a:p>
        </p:txBody>
      </p:sp>
    </p:spTree>
    <p:extLst>
      <p:ext uri="{BB962C8B-B14F-4D97-AF65-F5344CB8AC3E}">
        <p14:creationId xmlns:p14="http://schemas.microsoft.com/office/powerpoint/2010/main" val="966244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2B82A458-5DDE-441B-862E-0476EBF0C351}"/>
              </a:ext>
            </a:extLst>
          </p:cNvPr>
          <p:cNvSpPr txBox="1">
            <a:spLocks/>
          </p:cNvSpPr>
          <p:nvPr/>
        </p:nvSpPr>
        <p:spPr>
          <a:xfrm>
            <a:off x="838200" y="160963"/>
            <a:ext cx="10515600" cy="74050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Definicje pracy</a:t>
            </a:r>
          </a:p>
        </p:txBody>
      </p:sp>
      <p:sp>
        <p:nvSpPr>
          <p:cNvPr id="4" name="Symbol zastępczy zawartości 2">
            <a:extLst>
              <a:ext uri="{FF2B5EF4-FFF2-40B4-BE49-F238E27FC236}">
                <a16:creationId xmlns:a16="http://schemas.microsoft.com/office/drawing/2014/main" id="{9C1F59E5-7230-43C2-B458-79FBF02F16EF}"/>
              </a:ext>
            </a:extLst>
          </p:cNvPr>
          <p:cNvSpPr txBox="1">
            <a:spLocks/>
          </p:cNvSpPr>
          <p:nvPr/>
        </p:nvSpPr>
        <p:spPr>
          <a:xfrm>
            <a:off x="743931" y="1102935"/>
            <a:ext cx="10515600" cy="429990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sz="2000" b="1" dirty="0">
                <a:latin typeface="Arial" panose="020B0604020202020204" pitchFamily="34" charset="0"/>
                <a:cs typeface="Arial" panose="020B0604020202020204" pitchFamily="34" charset="0"/>
              </a:rPr>
              <a:t>Z punktu widzenia biologicznego: </a:t>
            </a:r>
            <a:r>
              <a:rPr lang="pl-PL" sz="2000" dirty="0">
                <a:latin typeface="Arial" panose="020B0604020202020204" pitchFamily="34" charset="0"/>
                <a:cs typeface="Arial" panose="020B0604020202020204" pitchFamily="34" charset="0"/>
              </a:rPr>
              <a:t>są to procesy mięśniowe lub nerwowe organizmu </a:t>
            </a:r>
          </a:p>
          <a:p>
            <a:pPr algn="just">
              <a:lnSpc>
                <a:spcPct val="150000"/>
              </a:lnSpc>
            </a:pPr>
            <a:r>
              <a:rPr lang="pl-PL" sz="2000" b="1" dirty="0">
                <a:latin typeface="Arial" panose="020B0604020202020204" pitchFamily="34" charset="0"/>
                <a:cs typeface="Arial" panose="020B0604020202020204" pitchFamily="34" charset="0"/>
              </a:rPr>
              <a:t>Z psychologicznego punktu widzenia </a:t>
            </a:r>
            <a:r>
              <a:rPr lang="pl-PL" sz="2000" dirty="0">
                <a:latin typeface="Arial" panose="020B0604020202020204" pitchFamily="34" charset="0"/>
                <a:cs typeface="Arial" panose="020B0604020202020204" pitchFamily="34" charset="0"/>
              </a:rPr>
              <a:t>– forma systematycznej aktywności umysłowej, która jest ukierunkowana na osiągnięcie określonego celu</a:t>
            </a:r>
          </a:p>
          <a:p>
            <a:pPr algn="just">
              <a:lnSpc>
                <a:spcPct val="150000"/>
              </a:lnSpc>
            </a:pPr>
            <a:r>
              <a:rPr lang="pl-PL" sz="2000" b="1" dirty="0">
                <a:latin typeface="Arial" panose="020B0604020202020204" pitchFamily="34" charset="0"/>
                <a:cs typeface="Arial" panose="020B0604020202020204" pitchFamily="34" charset="0"/>
              </a:rPr>
              <a:t>Z socjologicznego punktu widzenia </a:t>
            </a:r>
            <a:r>
              <a:rPr lang="pl-PL" sz="2000" dirty="0">
                <a:latin typeface="Arial" panose="020B0604020202020204" pitchFamily="34" charset="0"/>
                <a:cs typeface="Arial" panose="020B0604020202020204" pitchFamily="34" charset="0"/>
              </a:rPr>
              <a:t>– każda celowa czynność prowadząca do zaspokojenia dowolnych potrzeb ludzkich, posiadająca społeczną doniosłość zapewniająca jednostkom czy grupom, które ją wykonują określoną pozycję w społeczeństwie</a:t>
            </a:r>
          </a:p>
          <a:p>
            <a:pPr algn="just">
              <a:lnSpc>
                <a:spcPct val="150000"/>
              </a:lnSpc>
            </a:pPr>
            <a:r>
              <a:rPr lang="pl-PL" sz="2000" b="1" dirty="0">
                <a:latin typeface="Arial" panose="020B0604020202020204" pitchFamily="34" charset="0"/>
                <a:cs typeface="Arial" panose="020B0604020202020204" pitchFamily="34" charset="0"/>
              </a:rPr>
              <a:t>Filozofia</a:t>
            </a:r>
            <a:r>
              <a:rPr lang="pl-PL" sz="2000" dirty="0">
                <a:latin typeface="Arial" panose="020B0604020202020204" pitchFamily="34" charset="0"/>
                <a:cs typeface="Arial" panose="020B0604020202020204" pitchFamily="34" charset="0"/>
              </a:rPr>
              <a:t> – praca jest procesem zachodzącym pomiędzy człowiekiem a przyrodą. Człowiek swym własnym czynem doprowadza do wymiany materii z przyrodą, reguluje i kontroluje tę wymianę</a:t>
            </a:r>
          </a:p>
        </p:txBody>
      </p:sp>
    </p:spTree>
    <p:extLst>
      <p:ext uri="{BB962C8B-B14F-4D97-AF65-F5344CB8AC3E}">
        <p14:creationId xmlns:p14="http://schemas.microsoft.com/office/powerpoint/2010/main" val="507022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4" name="Tytuł 1">
            <a:extLst>
              <a:ext uri="{FF2B5EF4-FFF2-40B4-BE49-F238E27FC236}">
                <a16:creationId xmlns:a16="http://schemas.microsoft.com/office/drawing/2014/main" id="{D0D7FEB3-41BB-4C40-9D13-5010DEAF59FF}"/>
              </a:ext>
            </a:extLst>
          </p:cNvPr>
          <p:cNvSpPr txBox="1">
            <a:spLocks/>
          </p:cNvSpPr>
          <p:nvPr/>
        </p:nvSpPr>
        <p:spPr>
          <a:xfrm>
            <a:off x="838200" y="365125"/>
            <a:ext cx="10515600" cy="7524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Praca</a:t>
            </a:r>
          </a:p>
        </p:txBody>
      </p:sp>
      <p:sp>
        <p:nvSpPr>
          <p:cNvPr id="5" name="Symbol zastępczy zawartości 2">
            <a:extLst>
              <a:ext uri="{FF2B5EF4-FFF2-40B4-BE49-F238E27FC236}">
                <a16:creationId xmlns:a16="http://schemas.microsoft.com/office/drawing/2014/main" id="{6447C013-8BE0-4EBD-8ED7-CA12739F7490}"/>
              </a:ext>
            </a:extLst>
          </p:cNvPr>
          <p:cNvSpPr txBox="1">
            <a:spLocks/>
          </p:cNvSpPr>
          <p:nvPr/>
        </p:nvSpPr>
        <p:spPr>
          <a:xfrm>
            <a:off x="838200" y="1349191"/>
            <a:ext cx="10515600" cy="4555846"/>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sz="3200" b="1" dirty="0">
                <a:latin typeface="Arial" panose="020B0604020202020204" pitchFamily="34" charset="0"/>
                <a:cs typeface="Arial" panose="020B0604020202020204" pitchFamily="34" charset="0"/>
              </a:rPr>
              <a:t>Praca </a:t>
            </a:r>
            <a:r>
              <a:rPr lang="pl-PL" sz="3200" dirty="0">
                <a:latin typeface="Arial" panose="020B0604020202020204" pitchFamily="34" charset="0"/>
                <a:cs typeface="Arial" panose="020B0604020202020204" pitchFamily="34" charset="0"/>
              </a:rPr>
              <a:t>jest celową i świadomą działalnością człowieka przekształcająca dobra przyrody w celu zaspokojenia ludzkich potrzeb. Może mieć ona charakter:</a:t>
            </a:r>
          </a:p>
          <a:p>
            <a:pPr marL="457200" indent="-457200" algn="just">
              <a:lnSpc>
                <a:spcPct val="150000"/>
              </a:lnSpc>
              <a:buFont typeface="Arial" panose="020B0604020202020204" pitchFamily="34" charset="0"/>
              <a:buChar char="•"/>
            </a:pPr>
            <a:r>
              <a:rPr lang="pl-PL" sz="3200" b="1" dirty="0">
                <a:latin typeface="Arial" panose="020B0604020202020204" pitchFamily="34" charset="0"/>
                <a:cs typeface="Arial" panose="020B0604020202020204" pitchFamily="34" charset="0"/>
              </a:rPr>
              <a:t>produkcyjny</a:t>
            </a:r>
            <a:r>
              <a:rPr lang="pl-PL" sz="3200" dirty="0">
                <a:latin typeface="Arial" panose="020B0604020202020204" pitchFamily="34" charset="0"/>
                <a:cs typeface="Arial" panose="020B0604020202020204" pitchFamily="34" charset="0"/>
              </a:rPr>
              <a:t> (wytwarzanie dóbr materialnych),</a:t>
            </a:r>
          </a:p>
          <a:p>
            <a:pPr marL="457200" indent="-457200" algn="just">
              <a:lnSpc>
                <a:spcPct val="150000"/>
              </a:lnSpc>
              <a:buFont typeface="Arial" panose="020B0604020202020204" pitchFamily="34" charset="0"/>
              <a:buChar char="•"/>
            </a:pPr>
            <a:r>
              <a:rPr lang="pl-PL" sz="3200" b="1" dirty="0">
                <a:latin typeface="Arial" panose="020B0604020202020204" pitchFamily="34" charset="0"/>
                <a:cs typeface="Arial" panose="020B0604020202020204" pitchFamily="34" charset="0"/>
              </a:rPr>
              <a:t>nieprodukcyjny</a:t>
            </a:r>
            <a:r>
              <a:rPr lang="pl-PL" sz="3200" dirty="0">
                <a:latin typeface="Arial" panose="020B0604020202020204" pitchFamily="34" charset="0"/>
                <a:cs typeface="Arial" panose="020B0604020202020204" pitchFamily="34" charset="0"/>
              </a:rPr>
              <a:t> (wytwarzanie usług – np. praca lekarza, prawnika, nauczyciela)</a:t>
            </a:r>
          </a:p>
        </p:txBody>
      </p:sp>
    </p:spTree>
    <p:extLst>
      <p:ext uri="{BB962C8B-B14F-4D97-AF65-F5344CB8AC3E}">
        <p14:creationId xmlns:p14="http://schemas.microsoft.com/office/powerpoint/2010/main" val="1570919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9EDA8250-9B61-40FA-A170-1DD0FE18330E}"/>
              </a:ext>
            </a:extLst>
          </p:cNvPr>
          <p:cNvSpPr txBox="1">
            <a:spLocks/>
          </p:cNvSpPr>
          <p:nvPr/>
        </p:nvSpPr>
        <p:spPr>
          <a:xfrm>
            <a:off x="1187968" y="681037"/>
            <a:ext cx="9534236" cy="6542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Bezpieczeństwo i higiena pracy </a:t>
            </a:r>
          </a:p>
          <a:p>
            <a:r>
              <a:rPr lang="pl-PL" sz="4000" b="1" dirty="0">
                <a:latin typeface="Arial" panose="020B0604020202020204" pitchFamily="34" charset="0"/>
                <a:cs typeface="Arial" panose="020B0604020202020204" pitchFamily="34" charset="0"/>
              </a:rPr>
              <a:t> definicje</a:t>
            </a:r>
          </a:p>
        </p:txBody>
      </p:sp>
      <p:sp>
        <p:nvSpPr>
          <p:cNvPr id="4" name="Symbol zastępczy zawartości 2">
            <a:extLst>
              <a:ext uri="{FF2B5EF4-FFF2-40B4-BE49-F238E27FC236}">
                <a16:creationId xmlns:a16="http://schemas.microsoft.com/office/drawing/2014/main" id="{19625B5D-65E4-40C7-94A0-73710BED4F19}"/>
              </a:ext>
            </a:extLst>
          </p:cNvPr>
          <p:cNvSpPr txBox="1">
            <a:spLocks/>
          </p:cNvSpPr>
          <p:nvPr/>
        </p:nvSpPr>
        <p:spPr>
          <a:xfrm>
            <a:off x="891170" y="1335314"/>
            <a:ext cx="10642600" cy="4441372"/>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pl-PL" dirty="0">
                <a:latin typeface="Arial" panose="020B0604020202020204" pitchFamily="34" charset="0"/>
                <a:cs typeface="Arial" panose="020B0604020202020204" pitchFamily="34" charset="0"/>
              </a:rPr>
              <a:t>Ogół środków i urządzeń służących do:</a:t>
            </a:r>
          </a:p>
          <a:p>
            <a:pPr marL="342900" indent="-342900" algn="l">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stworzenia warunków pracy, eliminujących zagrożenie życia lub zdrowia zatrudnionych;</a:t>
            </a:r>
          </a:p>
          <a:p>
            <a:pPr marL="342900" indent="-342900" algn="l">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usuwanie lub ograniczenie szkodliwości związanych z procesem i środowiskiem pracy (np. zagrożenie ze strony maszyn i urządzeń technicznych, szkodliwe gazy, pary i mgły, promieniowanie, hałas, wstrząsy).</a:t>
            </a:r>
          </a:p>
          <a:p>
            <a:pPr marL="342900" indent="-342900" algn="l">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Bhp wiąże się z zapobieganiem wypadkom przy pracy, chorobom zawodowym i innym szkodliwym wpływom pracy na zdrowie.</a:t>
            </a:r>
          </a:p>
        </p:txBody>
      </p:sp>
    </p:spTree>
    <p:extLst>
      <p:ext uri="{BB962C8B-B14F-4D97-AF65-F5344CB8AC3E}">
        <p14:creationId xmlns:p14="http://schemas.microsoft.com/office/powerpoint/2010/main" val="1690073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63220980-1591-4239-9C0D-3AA28E353D72}"/>
              </a:ext>
            </a:extLst>
          </p:cNvPr>
          <p:cNvSpPr txBox="1">
            <a:spLocks/>
          </p:cNvSpPr>
          <p:nvPr/>
        </p:nvSpPr>
        <p:spPr>
          <a:xfrm>
            <a:off x="838200" y="321583"/>
            <a:ext cx="10515600" cy="1001762"/>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Zasady BHP</a:t>
            </a:r>
            <a:br>
              <a:rPr lang="pl-PL" sz="4000" b="1" dirty="0">
                <a:latin typeface="Arial" panose="020B0604020202020204" pitchFamily="34" charset="0"/>
                <a:cs typeface="Arial" panose="020B0604020202020204" pitchFamily="34" charset="0"/>
              </a:rPr>
            </a:br>
            <a:endParaRPr lang="pl-PL" sz="4000" dirty="0">
              <a:latin typeface="Arial" panose="020B0604020202020204" pitchFamily="34" charset="0"/>
              <a:cs typeface="Arial" panose="020B0604020202020204" pitchFamily="34" charset="0"/>
            </a:endParaRPr>
          </a:p>
        </p:txBody>
      </p:sp>
      <p:sp>
        <p:nvSpPr>
          <p:cNvPr id="4" name="Symbol zastępczy zawartości 2">
            <a:extLst>
              <a:ext uri="{FF2B5EF4-FFF2-40B4-BE49-F238E27FC236}">
                <a16:creationId xmlns:a16="http://schemas.microsoft.com/office/drawing/2014/main" id="{08FA6D2A-55D0-4850-B403-2583267938B4}"/>
              </a:ext>
            </a:extLst>
          </p:cNvPr>
          <p:cNvSpPr txBox="1">
            <a:spLocks/>
          </p:cNvSpPr>
          <p:nvPr/>
        </p:nvSpPr>
        <p:spPr>
          <a:xfrm>
            <a:off x="838200" y="928801"/>
            <a:ext cx="10515600" cy="497623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pl-PL" sz="2200" dirty="0">
                <a:latin typeface="Arial" panose="020B0604020202020204" pitchFamily="34" charset="0"/>
                <a:cs typeface="Arial" panose="020B0604020202020204" pitchFamily="34" charset="0"/>
              </a:rPr>
              <a:t>Zasady pozaprawne</a:t>
            </a:r>
          </a:p>
          <a:p>
            <a:pPr marL="342900" indent="-342900" algn="just">
              <a:lnSpc>
                <a:spcPct val="150000"/>
              </a:lnSpc>
              <a:buFont typeface="Arial" panose="020B0604020202020204" pitchFamily="34" charset="0"/>
              <a:buChar char="•"/>
            </a:pPr>
            <a:r>
              <a:rPr lang="pl-PL" sz="2200" dirty="0">
                <a:latin typeface="Arial" panose="020B0604020202020204" pitchFamily="34" charset="0"/>
                <a:cs typeface="Arial" panose="020B0604020202020204" pitchFamily="34" charset="0"/>
              </a:rPr>
              <a:t>Różnorodność procesów produkcyjnych i technologicznych sprawia, że nie jest możliwe uregulowanie całej problematyki bezpieczeństwa i higieny pracy obowiązującymi przepisami. </a:t>
            </a:r>
          </a:p>
          <a:p>
            <a:pPr marL="342900" indent="-342900" algn="just">
              <a:lnSpc>
                <a:spcPct val="150000"/>
              </a:lnSpc>
              <a:buFont typeface="Arial" panose="020B0604020202020204" pitchFamily="34" charset="0"/>
              <a:buChar char="•"/>
            </a:pPr>
            <a:r>
              <a:rPr lang="pl-PL" sz="2200" dirty="0">
                <a:latin typeface="Arial" panose="020B0604020202020204" pitchFamily="34" charset="0"/>
                <a:cs typeface="Arial" panose="020B0604020202020204" pitchFamily="34" charset="0"/>
              </a:rPr>
              <a:t>Zasady bhp można tworzyć na podstawie konkretnych unormowań istniejących już w danej dziedzinie lub też w zakładzie pracy.</a:t>
            </a:r>
          </a:p>
          <a:p>
            <a:pPr marL="342900" indent="-342900" algn="just">
              <a:lnSpc>
                <a:spcPct val="150000"/>
              </a:lnSpc>
              <a:buFont typeface="Arial" panose="020B0604020202020204" pitchFamily="34" charset="0"/>
              <a:buChar char="•"/>
            </a:pPr>
            <a:r>
              <a:rPr lang="pl-PL" sz="2200" dirty="0">
                <a:latin typeface="Arial" panose="020B0604020202020204" pitchFamily="34" charset="0"/>
                <a:cs typeface="Arial" panose="020B0604020202020204" pitchFamily="34" charset="0"/>
              </a:rPr>
              <a:t>Zasady bezpiecznej i higienicznej pracy mogą wynikać także z instrukcji producenta i z przyjętych powszechnie prawidłowych i bezpiecznych metod pracy ukształtowanych w wyniku praktyki.</a:t>
            </a:r>
          </a:p>
        </p:txBody>
      </p:sp>
    </p:spTree>
    <p:extLst>
      <p:ext uri="{BB962C8B-B14F-4D97-AF65-F5344CB8AC3E}">
        <p14:creationId xmlns:p14="http://schemas.microsoft.com/office/powerpoint/2010/main" val="2005566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Symbol zastępczy zawartości 2">
            <a:extLst>
              <a:ext uri="{FF2B5EF4-FFF2-40B4-BE49-F238E27FC236}">
                <a16:creationId xmlns:a16="http://schemas.microsoft.com/office/drawing/2014/main" id="{305A3A2E-EBEB-4427-B85B-9C80C43A06D6}"/>
              </a:ext>
            </a:extLst>
          </p:cNvPr>
          <p:cNvSpPr txBox="1">
            <a:spLocks/>
          </p:cNvSpPr>
          <p:nvPr/>
        </p:nvSpPr>
        <p:spPr>
          <a:xfrm>
            <a:off x="838200" y="875146"/>
            <a:ext cx="10515600" cy="510770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pl-PL" dirty="0">
                <a:latin typeface="Arial" panose="020B0604020202020204" pitchFamily="34" charset="0"/>
                <a:cs typeface="Arial" panose="020B0604020202020204" pitchFamily="34" charset="0"/>
              </a:rPr>
              <a:t>Sprawny system, umożliwiający zapewnienie bezpieczeństwa i higieny w miejscu pracy jest jednym z niezbędnych warunków wypełnienia ustawowych obowiązków państwa w stosunku do jego obywateli.</a:t>
            </a:r>
          </a:p>
          <a:p>
            <a:pPr algn="just"/>
            <a:r>
              <a:rPr lang="pl-PL" dirty="0">
                <a:latin typeface="Arial" panose="020B0604020202020204" pitchFamily="34" charset="0"/>
                <a:cs typeface="Arial" panose="020B0604020202020204" pitchFamily="34" charset="0"/>
              </a:rPr>
              <a:t>Nieodłącznym elementem systemu ochrony pracy jest </a:t>
            </a:r>
            <a:r>
              <a:rPr lang="pl-PL" b="1" dirty="0">
                <a:latin typeface="Arial" panose="020B0604020202020204" pitchFamily="34" charset="0"/>
                <a:cs typeface="Arial" panose="020B0604020202020204" pitchFamily="34" charset="0"/>
              </a:rPr>
              <a:t>PRAWO PRACY</a:t>
            </a:r>
          </a:p>
          <a:p>
            <a:pPr algn="just"/>
            <a:r>
              <a:rPr lang="pl-PL" dirty="0">
                <a:latin typeface="Arial" panose="020B0604020202020204" pitchFamily="34" charset="0"/>
                <a:cs typeface="Arial" panose="020B0604020202020204" pitchFamily="34" charset="0"/>
              </a:rPr>
              <a:t>Najważniejszym polskim aktem prawnym, regulującym m.in. kwestie bezpieczeństwa i higieny pracy jest </a:t>
            </a:r>
            <a:r>
              <a:rPr lang="pl-PL" b="1" dirty="0">
                <a:latin typeface="Arial" panose="020B0604020202020204" pitchFamily="34" charset="0"/>
                <a:cs typeface="Arial" panose="020B0604020202020204" pitchFamily="34" charset="0"/>
              </a:rPr>
              <a:t>KODEKS PRACY</a:t>
            </a:r>
            <a:r>
              <a:rPr lang="pl-PL" dirty="0">
                <a:latin typeface="Arial" panose="020B0604020202020204" pitchFamily="34" charset="0"/>
                <a:cs typeface="Arial" panose="020B0604020202020204" pitchFamily="34" charset="0"/>
              </a:rPr>
              <a:t>.</a:t>
            </a:r>
          </a:p>
          <a:p>
            <a:pPr algn="just"/>
            <a:r>
              <a:rPr lang="pl-PL" dirty="0">
                <a:latin typeface="Arial" panose="020B0604020202020204" pitchFamily="34" charset="0"/>
                <a:cs typeface="Arial" panose="020B0604020202020204" pitchFamily="34" charset="0"/>
              </a:rPr>
              <a:t>Instytucjami powołanymi do nadzoru i kontroli przestrzegania prawa pracy oraz zasad i przepisów higieny pracy i warunków środowiska pracy są przede wszystkim:</a:t>
            </a:r>
          </a:p>
          <a:p>
            <a:pPr algn="just"/>
            <a:r>
              <a:rPr lang="pl-PL" sz="3000" b="1" dirty="0">
                <a:latin typeface="Arial" panose="020B0604020202020204" pitchFamily="34" charset="0"/>
                <a:cs typeface="Arial" panose="020B0604020202020204" pitchFamily="34" charset="0"/>
              </a:rPr>
              <a:t>Państwowa Inspekcja Pracy </a:t>
            </a:r>
            <a:r>
              <a:rPr lang="pl-PL" sz="3000" dirty="0">
                <a:latin typeface="Arial" panose="020B0604020202020204" pitchFamily="34" charset="0"/>
                <a:cs typeface="Arial" panose="020B0604020202020204" pitchFamily="34" charset="0"/>
              </a:rPr>
              <a:t>oraz </a:t>
            </a:r>
            <a:r>
              <a:rPr lang="pl-PL" sz="3000" b="1" dirty="0">
                <a:latin typeface="Arial" panose="020B0604020202020204" pitchFamily="34" charset="0"/>
                <a:cs typeface="Arial" panose="020B0604020202020204" pitchFamily="34" charset="0"/>
              </a:rPr>
              <a:t>Państwowa Inspekcja Sanitarna</a:t>
            </a:r>
            <a:r>
              <a:rPr lang="pl-PL" sz="3000" dirty="0">
                <a:latin typeface="Arial" panose="020B0604020202020204" pitchFamily="34" charset="0"/>
                <a:cs typeface="Arial" panose="020B0604020202020204" pitchFamily="34" charset="0"/>
              </a:rPr>
              <a:t>, działające na podstawie odrębnych przepisów.</a:t>
            </a:r>
          </a:p>
          <a:p>
            <a:pPr algn="just"/>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56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8740D8D8-AC9C-414F-BB51-9283454169D3}"/>
              </a:ext>
            </a:extLst>
          </p:cNvPr>
          <p:cNvSpPr txBox="1">
            <a:spLocks/>
          </p:cNvSpPr>
          <p:nvPr/>
        </p:nvSpPr>
        <p:spPr>
          <a:xfrm>
            <a:off x="951223" y="193992"/>
            <a:ext cx="10515600" cy="68125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Podstawowe zasady prawa pracy</a:t>
            </a:r>
            <a:endParaRPr lang="pl-PL" sz="4000" dirty="0">
              <a:latin typeface="Arial" panose="020B0604020202020204" pitchFamily="34" charset="0"/>
              <a:cs typeface="Arial" panose="020B0604020202020204" pitchFamily="34" charset="0"/>
            </a:endParaRPr>
          </a:p>
        </p:txBody>
      </p:sp>
      <p:sp>
        <p:nvSpPr>
          <p:cNvPr id="4" name="Symbol zastępczy zawartości 2">
            <a:extLst>
              <a:ext uri="{FF2B5EF4-FFF2-40B4-BE49-F238E27FC236}">
                <a16:creationId xmlns:a16="http://schemas.microsoft.com/office/drawing/2014/main" id="{A99B177B-2B43-4C01-9281-7E72652727E0}"/>
              </a:ext>
            </a:extLst>
          </p:cNvPr>
          <p:cNvSpPr txBox="1">
            <a:spLocks/>
          </p:cNvSpPr>
          <p:nvPr/>
        </p:nvSpPr>
        <p:spPr>
          <a:xfrm>
            <a:off x="838200" y="1046376"/>
            <a:ext cx="10515600" cy="4687527"/>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Nawiązanie stosunku pracy, bez względu na jego podstawę prawną, wymaga zgodnego oświadczenia pracodawcy i pracownika.</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Pracodawca jest obowiązany zapewnić pracownikowi bezpieczne i higieniczne warunki pracy.</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Niedopuszczalna jest jakakolwiek dyskryminacja w stosunkach pracy ze względu na płeć, wiek, niepełnosprawność, rasę, narodowość, przekonania polityczne, religijne i inne, przynależność związkową.</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Pracownik ma prawo do godziwego wynagrodzenia za pracę.</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Nadzór i kontrole nad przestrzeganiem prawa pracy sprawuje Państwowa Inspekcja Pracy</a:t>
            </a:r>
          </a:p>
          <a:p>
            <a:pPr marL="342900" indent="-342900" algn="just">
              <a:lnSpc>
                <a:spcPct val="150000"/>
              </a:lnSpc>
              <a:buFont typeface="Arial" panose="020B0604020202020204" pitchFamily="34" charset="0"/>
              <a:buChar char="•"/>
            </a:pP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8955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Symbol zastępczy zawartości 2">
            <a:extLst>
              <a:ext uri="{FF2B5EF4-FFF2-40B4-BE49-F238E27FC236}">
                <a16:creationId xmlns:a16="http://schemas.microsoft.com/office/drawing/2014/main" id="{E842EE8C-FBFB-4DB2-AA4A-7EA96EB22E87}"/>
              </a:ext>
            </a:extLst>
          </p:cNvPr>
          <p:cNvSpPr txBox="1">
            <a:spLocks/>
          </p:cNvSpPr>
          <p:nvPr/>
        </p:nvSpPr>
        <p:spPr>
          <a:xfrm>
            <a:off x="838200" y="1414021"/>
            <a:ext cx="10515600" cy="449101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uchwalony w dniu </a:t>
            </a:r>
            <a:r>
              <a:rPr lang="pl-PL" b="1" dirty="0">
                <a:latin typeface="Arial" panose="020B0604020202020204" pitchFamily="34" charset="0"/>
                <a:cs typeface="Arial" panose="020B0604020202020204" pitchFamily="34" charset="0"/>
              </a:rPr>
              <a:t>26 czerwca 1974r. i wszedł w życie z dniem 1 stycznia 1975r.,</a:t>
            </a:r>
            <a:r>
              <a:rPr lang="pl-PL" dirty="0">
                <a:latin typeface="Arial" panose="020B0604020202020204" pitchFamily="34" charset="0"/>
                <a:cs typeface="Arial" panose="020B0604020202020204" pitchFamily="34" charset="0"/>
              </a:rPr>
              <a:t> podlegał on licznym nowelizacjom.</a:t>
            </a:r>
          </a:p>
          <a:p>
            <a:pPr algn="just">
              <a:lnSpc>
                <a:spcPct val="150000"/>
              </a:lnSpc>
            </a:pPr>
            <a:r>
              <a:rPr lang="pl-PL" dirty="0">
                <a:latin typeface="Arial" panose="020B0604020202020204" pitchFamily="34" charset="0"/>
                <a:cs typeface="Arial" panose="020B0604020202020204" pitchFamily="34" charset="0"/>
              </a:rPr>
              <a:t>Szczególnie duża zmiana Kodeksu nastąpiła w 1996r., co spowodowane było koniecznością dostosowania go do przekształcanego od 1989r. ustroju </a:t>
            </a:r>
            <a:r>
              <a:rPr lang="pl-PL" dirty="0" err="1">
                <a:latin typeface="Arial" panose="020B0604020202020204" pitchFamily="34" charset="0"/>
                <a:cs typeface="Arial" panose="020B0604020202020204" pitchFamily="34" charset="0"/>
              </a:rPr>
              <a:t>społeczno</a:t>
            </a:r>
            <a:r>
              <a:rPr lang="pl-PL" dirty="0">
                <a:latin typeface="Arial" panose="020B0604020202020204" pitchFamily="34" charset="0"/>
                <a:cs typeface="Arial" panose="020B0604020202020204" pitchFamily="34" charset="0"/>
              </a:rPr>
              <a:t> – politycznego i ekonomicznego w Polsce.</a:t>
            </a:r>
          </a:p>
          <a:p>
            <a:pPr algn="just">
              <a:lnSpc>
                <a:spcPct val="150000"/>
              </a:lnSpc>
            </a:pPr>
            <a:r>
              <a:rPr lang="pl-PL" dirty="0">
                <a:latin typeface="Arial" panose="020B0604020202020204" pitchFamily="34" charset="0"/>
                <a:cs typeface="Arial" panose="020B0604020202020204" pitchFamily="34" charset="0"/>
              </a:rPr>
              <a:t>Nowelizacje Kodeksu Pracy dotyczą dostosowania przepisów kodeksu do prawa Unii Europejskiej. </a:t>
            </a:r>
          </a:p>
        </p:txBody>
      </p:sp>
      <p:sp>
        <p:nvSpPr>
          <p:cNvPr id="2" name="Tytuł 1">
            <a:extLst>
              <a:ext uri="{FF2B5EF4-FFF2-40B4-BE49-F238E27FC236}">
                <a16:creationId xmlns:a16="http://schemas.microsoft.com/office/drawing/2014/main" id="{4F86C701-D404-320B-92AE-1068DB28D392}"/>
              </a:ext>
            </a:extLst>
          </p:cNvPr>
          <p:cNvSpPr txBox="1">
            <a:spLocks/>
          </p:cNvSpPr>
          <p:nvPr/>
        </p:nvSpPr>
        <p:spPr>
          <a:xfrm>
            <a:off x="760723" y="429269"/>
            <a:ext cx="10515600" cy="68125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Kodeks pracy</a:t>
            </a:r>
            <a:endParaRPr lang="pl-PL"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550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E64C7FDA-FAE6-4627-8333-A340BAD48A81}"/>
              </a:ext>
            </a:extLst>
          </p:cNvPr>
          <p:cNvSpPr txBox="1">
            <a:spLocks/>
          </p:cNvSpPr>
          <p:nvPr/>
        </p:nvSpPr>
        <p:spPr>
          <a:xfrm>
            <a:off x="838200" y="263238"/>
            <a:ext cx="10515600" cy="622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200" b="1" dirty="0">
                <a:latin typeface="Arial" panose="020B0604020202020204" pitchFamily="34" charset="0"/>
                <a:cs typeface="Arial" panose="020B0604020202020204" pitchFamily="34" charset="0"/>
              </a:rPr>
              <a:t>Kodeks Pracy</a:t>
            </a:r>
            <a:endParaRPr lang="pl-PL" sz="3200" dirty="0">
              <a:latin typeface="Arial" panose="020B0604020202020204" pitchFamily="34" charset="0"/>
              <a:cs typeface="Arial" panose="020B0604020202020204" pitchFamily="34" charset="0"/>
            </a:endParaRPr>
          </a:p>
        </p:txBody>
      </p:sp>
      <p:sp>
        <p:nvSpPr>
          <p:cNvPr id="4" name="Symbol zastępczy zawartości 2">
            <a:extLst>
              <a:ext uri="{FF2B5EF4-FFF2-40B4-BE49-F238E27FC236}">
                <a16:creationId xmlns:a16="http://schemas.microsoft.com/office/drawing/2014/main" id="{646D1A4C-FF1D-4810-BCEB-3094F3BC0B26}"/>
              </a:ext>
            </a:extLst>
          </p:cNvPr>
          <p:cNvSpPr txBox="1">
            <a:spLocks/>
          </p:cNvSpPr>
          <p:nvPr/>
        </p:nvSpPr>
        <p:spPr>
          <a:xfrm>
            <a:off x="1036163" y="1151500"/>
            <a:ext cx="10515600" cy="519083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pl-PL" sz="2000" b="1" dirty="0">
                <a:latin typeface="Arial" panose="020B0604020202020204" pitchFamily="34" charset="0"/>
                <a:cs typeface="Arial" panose="020B0604020202020204" pitchFamily="34" charset="0"/>
              </a:rPr>
              <a:t>I. Podstawowe obowiązki pracodawcy /art. 207-209 KP/</a:t>
            </a:r>
          </a:p>
          <a:p>
            <a:pPr algn="just"/>
            <a:r>
              <a:rPr lang="pl-PL" sz="2000" dirty="0">
                <a:latin typeface="Arial" panose="020B0604020202020204" pitchFamily="34" charset="0"/>
                <a:cs typeface="Arial" panose="020B0604020202020204" pitchFamily="34" charset="0"/>
              </a:rPr>
              <a:t>1. Pracodawca ponosi odpowiedzialność za stan bezpieczeństwa i higieny pracy w Zakładzie Pracy,</a:t>
            </a:r>
          </a:p>
          <a:p>
            <a:pPr algn="just"/>
            <a:r>
              <a:rPr lang="pl-PL" sz="2000" dirty="0">
                <a:latin typeface="Arial" panose="020B0604020202020204" pitchFamily="34" charset="0"/>
                <a:cs typeface="Arial" panose="020B0604020202020204" pitchFamily="34" charset="0"/>
              </a:rPr>
              <a:t>2. Pracodawca jest obowiązany chronić zdrowie i życie pracowników poprzez zapewnienie bezpiecznych i higienicznych warunków pracy, przy odpowiednim wykorzystaniu osiągnięć nauki i techniki.</a:t>
            </a:r>
          </a:p>
          <a:p>
            <a:pPr algn="just"/>
            <a:r>
              <a:rPr lang="pl-PL" sz="2000" dirty="0">
                <a:latin typeface="Arial" panose="020B0604020202020204" pitchFamily="34" charset="0"/>
                <a:cs typeface="Arial" panose="020B0604020202020204" pitchFamily="34" charset="0"/>
              </a:rPr>
              <a:t>W szczególności pracodawca jest obowiązany:</a:t>
            </a:r>
          </a:p>
          <a:p>
            <a:pPr algn="just"/>
            <a:r>
              <a:rPr lang="pl-PL" sz="2000" dirty="0">
                <a:latin typeface="Arial" panose="020B0604020202020204" pitchFamily="34" charset="0"/>
                <a:cs typeface="Arial" panose="020B0604020202020204" pitchFamily="34" charset="0"/>
              </a:rPr>
              <a:t>organizować prace w sposób zapewniający bezpieczne i higieniczne warunki pracy,</a:t>
            </a:r>
          </a:p>
          <a:p>
            <a:pPr algn="just"/>
            <a:r>
              <a:rPr lang="pl-PL" sz="2000" dirty="0">
                <a:latin typeface="Arial" panose="020B0604020202020204" pitchFamily="34" charset="0"/>
                <a:cs typeface="Arial" panose="020B0604020202020204" pitchFamily="34" charset="0"/>
              </a:rPr>
              <a:t>zapewniać przestrzeganie w zakładzie pracy przepisów oraz zasad bezpieczeństwa i higieny pracy, wydawać polecenia usunięcia uchybień w tym zakresie oraz kontrolować wykonanie tych poleceń, zapewnić wykonanie nakazów, wystąpień, decyzji i zarządzeń wydawanych przez organy nadzoru nad warunkami pracy (Państwowa Inspekcja Pracy, Państwowa Inspekcja Sanitarna, Urząd Dozoru Technicznego, Urząd Górniczy i inne), zapewnić wykonanie zaleceń Społecznego Inspektora Pracy.</a:t>
            </a:r>
          </a:p>
        </p:txBody>
      </p:sp>
    </p:spTree>
    <p:extLst>
      <p:ext uri="{BB962C8B-B14F-4D97-AF65-F5344CB8AC3E}">
        <p14:creationId xmlns:p14="http://schemas.microsoft.com/office/powerpoint/2010/main" val="1815515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Symbol zastępczy zawartości 2">
            <a:extLst>
              <a:ext uri="{FF2B5EF4-FFF2-40B4-BE49-F238E27FC236}">
                <a16:creationId xmlns:a16="http://schemas.microsoft.com/office/drawing/2014/main" id="{2CDCC093-69AE-452C-8042-0F728D588307}"/>
              </a:ext>
            </a:extLst>
          </p:cNvPr>
          <p:cNvSpPr txBox="1">
            <a:spLocks/>
          </p:cNvSpPr>
          <p:nvPr/>
        </p:nvSpPr>
        <p:spPr>
          <a:xfrm>
            <a:off x="838200" y="563418"/>
            <a:ext cx="10515600" cy="5892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pl-PL" sz="2000" dirty="0">
                <a:latin typeface="Arial" panose="020B0604020202020204" pitchFamily="34" charset="0"/>
                <a:cs typeface="Arial" panose="020B0604020202020204" pitchFamily="34" charset="0"/>
              </a:rPr>
              <a:t>3. Pracodawca oraz osoba kierująca pracownikami są obowiązani znać, w zakresie niezbędnym do wykonywania ciążących na nich obowiązków, przepisy o ochronie pracy, w tym przepisy oraz zasady bezpieczeństwa i higieny pracy.</a:t>
            </a:r>
          </a:p>
          <a:p>
            <a:pPr algn="just"/>
            <a:r>
              <a:rPr lang="pl-PL" sz="2000" dirty="0">
                <a:latin typeface="Arial" panose="020B0604020202020204" pitchFamily="34" charset="0"/>
                <a:cs typeface="Arial" panose="020B0604020202020204" pitchFamily="34" charset="0"/>
              </a:rPr>
              <a:t>4. Pracodawca rozpoczynający działalność jest obowiązany w terminie 30 dni od dnia rozpoczęcia tej działalności, zawiadomić na piśmie właściwego inspektora pracy i właściwego państwowego inspektora sanitarnego o miejscu, rodzaju i zakresie prowadzonej działalności oraz zawiadomić o zmianie miejsca, rodzaju i zakresie prowadzonej działalności, zwłaszcza zmiany technologii lub profilu produkcji, jeżeli zmiana technologii może powodować zwiększenie zagrożenia dla zdrowia pracowników.</a:t>
            </a:r>
          </a:p>
          <a:p>
            <a:pPr algn="just"/>
            <a:r>
              <a:rPr lang="pl-PL" sz="2000" dirty="0">
                <a:latin typeface="Arial" panose="020B0604020202020204" pitchFamily="34" charset="0"/>
                <a:cs typeface="Arial" panose="020B0604020202020204" pitchFamily="34" charset="0"/>
              </a:rPr>
              <a:t>5. Pracodawca jest obowiązany odbyć szkolenie podstawowe w dziedzinie bezpieczeństwa i higieny pracy w zakresie niezbędnym do wykonywania ciążących na nim obowiązków. Szkolenie to powinno być okresowo powtarzane (nie rzadziej niż raz na 6 lat).</a:t>
            </a:r>
          </a:p>
          <a:p>
            <a:pPr algn="just"/>
            <a:r>
              <a:rPr lang="pl-PL" sz="2000" dirty="0">
                <a:latin typeface="Arial" panose="020B0604020202020204" pitchFamily="34" charset="0"/>
                <a:cs typeface="Arial" panose="020B0604020202020204" pitchFamily="34" charset="0"/>
              </a:rPr>
              <a:t>6. Pracodawca jest obowiązany niezwłocznie zawiadomić właściwego inspektora pracy i prokuratora o śmiertelnym, ciężkim lub zbiorowym wypadku przy pracy oraz o każdym innym wypadku, który wywołał wymienione skutki, mającym związek z pracą, jeżeli może być uznany za wypadek przy pracy.</a:t>
            </a:r>
          </a:p>
        </p:txBody>
      </p:sp>
    </p:spTree>
    <p:extLst>
      <p:ext uri="{BB962C8B-B14F-4D97-AF65-F5344CB8AC3E}">
        <p14:creationId xmlns:p14="http://schemas.microsoft.com/office/powerpoint/2010/main" val="881372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4" name="Symbol zastępczy zawartości 2">
            <a:extLst>
              <a:ext uri="{FF2B5EF4-FFF2-40B4-BE49-F238E27FC236}">
                <a16:creationId xmlns:a16="http://schemas.microsoft.com/office/drawing/2014/main" id="{B8F07AF0-7394-4FD4-9359-C42B83D86A17}"/>
              </a:ext>
            </a:extLst>
          </p:cNvPr>
          <p:cNvSpPr txBox="1">
            <a:spLocks/>
          </p:cNvSpPr>
          <p:nvPr/>
        </p:nvSpPr>
        <p:spPr>
          <a:xfrm>
            <a:off x="838200" y="221674"/>
            <a:ext cx="10515600" cy="663632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pl-PL" sz="2000" b="1" dirty="0">
                <a:latin typeface="Arial" panose="020B0604020202020204" pitchFamily="34" charset="0"/>
                <a:cs typeface="Arial" panose="020B0604020202020204" pitchFamily="34" charset="0"/>
              </a:rPr>
              <a:t>II. Obowiązki pracownika / art. 100 KP /.</a:t>
            </a:r>
          </a:p>
          <a:p>
            <a:pPr algn="just"/>
            <a:r>
              <a:rPr lang="pl-PL" sz="2000" dirty="0">
                <a:latin typeface="Arial" panose="020B0604020202020204" pitchFamily="34" charset="0"/>
                <a:cs typeface="Arial" panose="020B0604020202020204" pitchFamily="34" charset="0"/>
              </a:rPr>
              <a:t>1. Pracownik jest obowiązany wykonywać prace sumiennie i starannie oraz stosować się do poleceń przełożonych, które dotyczą pracy, jeżeli nie są one sprzeczne z przepisami prawa lub umową o pracę.</a:t>
            </a:r>
          </a:p>
          <a:p>
            <a:pPr algn="just"/>
            <a:r>
              <a:rPr lang="pl-PL" sz="2000" dirty="0">
                <a:latin typeface="Arial" panose="020B0604020202020204" pitchFamily="34" charset="0"/>
                <a:cs typeface="Arial" panose="020B0604020202020204" pitchFamily="34" charset="0"/>
              </a:rPr>
              <a:t>2. Pracownik jest obowiązany w szczególności: przestrzegać czasu pracy ustalonego w zakładzie pracy, przestrzegać Regulaminu Pracy i ustalonego w zakładzie porządku,</a:t>
            </a:r>
          </a:p>
          <a:p>
            <a:pPr algn="just"/>
            <a:r>
              <a:rPr lang="pl-PL" sz="2000" dirty="0">
                <a:latin typeface="Arial" panose="020B0604020202020204" pitchFamily="34" charset="0"/>
                <a:cs typeface="Arial" panose="020B0604020202020204" pitchFamily="34" charset="0"/>
              </a:rPr>
              <a:t> przestrzegać przepisów oraz zasad bezpieczeństwa i higieny pracy, a także przepisów przeciwpożarowych (jest to podstawowy obowiązek każdego pracownika), dbać o dobro zakładu pracy, chronić jego mienie oraz zachować w tajemnicy informacje, których ujawnienie mogłoby narazić pracodawcę na szkodę, dbać o należyty stan maszyn, urządzeń, narzędzi i sprzętu, stosować środki ochrony zbiorowej, a także używać przydzielonych środków ochrony indywidualnej oraz obuwia roboczego, zgodnie z ich przeznaczeniem, poddawać się wstępnym, okresowym i kontrolnym oraz innym zleconym badaniom lekarskim i stosować się do wskazań lekarskich, niezwłocznie zawiadomić przełożonego o zauważonym w zakładzie pracy wypadku albo zagrożeniu życia lub zdrowia oraz ostrzec współpracowników, a także inne osoby znajdujące się w rejonie zagrożenia, o grożącym im niebezpieczeństwie,</a:t>
            </a:r>
          </a:p>
          <a:p>
            <a:pPr algn="just"/>
            <a:r>
              <a:rPr lang="pl-PL" sz="2000" dirty="0">
                <a:latin typeface="Arial" panose="020B0604020202020204" pitchFamily="34" charset="0"/>
                <a:cs typeface="Arial" panose="020B0604020202020204" pitchFamily="34" charset="0"/>
              </a:rPr>
              <a:t> brać udział w szkoleniu i instruktażu z zakresu bezpieczeństwa i higieny pracy oraz</a:t>
            </a:r>
          </a:p>
          <a:p>
            <a:pPr algn="just"/>
            <a:r>
              <a:rPr lang="pl-PL" sz="2000" dirty="0">
                <a:latin typeface="Arial" panose="020B0604020202020204" pitchFamily="34" charset="0"/>
                <a:cs typeface="Arial" panose="020B0604020202020204" pitchFamily="34" charset="0"/>
              </a:rPr>
              <a:t>poddawać się wymaganym egzaminom sprawdzającym.</a:t>
            </a:r>
          </a:p>
        </p:txBody>
      </p:sp>
    </p:spTree>
    <p:extLst>
      <p:ext uri="{BB962C8B-B14F-4D97-AF65-F5344CB8AC3E}">
        <p14:creationId xmlns:p14="http://schemas.microsoft.com/office/powerpoint/2010/main" val="3707400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B7851D48-CF9B-41B3-AF8B-0F439E4FAD1F}"/>
              </a:ext>
            </a:extLst>
          </p:cNvPr>
          <p:cNvSpPr txBox="1">
            <a:spLocks/>
          </p:cNvSpPr>
          <p:nvPr/>
        </p:nvSpPr>
        <p:spPr>
          <a:xfrm>
            <a:off x="838200" y="681037"/>
            <a:ext cx="11067854" cy="118658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pl-PL" sz="2800" b="1" dirty="0">
                <a:latin typeface="Arial" panose="020B0604020202020204" pitchFamily="34" charset="0"/>
                <a:cs typeface="Arial" panose="020B0604020202020204" pitchFamily="34" charset="0"/>
              </a:rPr>
              <a:t>Dyrektywa Rady 89/391/EWG </a:t>
            </a:r>
          </a:p>
          <a:p>
            <a:pPr algn="l"/>
            <a:r>
              <a:rPr lang="pl-PL" sz="2800" b="1" dirty="0">
                <a:latin typeface="Arial" panose="020B0604020202020204" pitchFamily="34" charset="0"/>
                <a:cs typeface="Arial" panose="020B0604020202020204" pitchFamily="34" charset="0"/>
              </a:rPr>
              <a:t>o wprowadzeniu środków w celu zwiększenia bezpieczeństwa</a:t>
            </a:r>
            <a:br>
              <a:rPr lang="pl-PL" sz="2800" b="1" dirty="0">
                <a:latin typeface="Arial" panose="020B0604020202020204" pitchFamily="34" charset="0"/>
                <a:cs typeface="Arial" panose="020B0604020202020204" pitchFamily="34" charset="0"/>
              </a:rPr>
            </a:br>
            <a:r>
              <a:rPr lang="pl-PL" sz="2800" b="1" dirty="0">
                <a:latin typeface="Arial" panose="020B0604020202020204" pitchFamily="34" charset="0"/>
                <a:cs typeface="Arial" panose="020B0604020202020204" pitchFamily="34" charset="0"/>
              </a:rPr>
              <a:t>i poprawy warunków zdrowia pracowników podczas pracy</a:t>
            </a:r>
            <a:br>
              <a:rPr lang="pl-PL" sz="2800" b="1" dirty="0">
                <a:latin typeface="Arial" panose="020B0604020202020204" pitchFamily="34" charset="0"/>
                <a:cs typeface="Arial" panose="020B0604020202020204" pitchFamily="34" charset="0"/>
              </a:rPr>
            </a:br>
            <a:endParaRPr lang="pl-PL" sz="2800" b="1" dirty="0">
              <a:latin typeface="Arial" panose="020B0604020202020204" pitchFamily="34" charset="0"/>
              <a:cs typeface="Arial" panose="020B0604020202020204" pitchFamily="34" charset="0"/>
            </a:endParaRPr>
          </a:p>
        </p:txBody>
      </p:sp>
      <p:sp>
        <p:nvSpPr>
          <p:cNvPr id="4" name="Symbol zastępczy zawartości 2">
            <a:extLst>
              <a:ext uri="{FF2B5EF4-FFF2-40B4-BE49-F238E27FC236}">
                <a16:creationId xmlns:a16="http://schemas.microsoft.com/office/drawing/2014/main" id="{D07278BC-3785-4D71-A3DF-0F94C885D6F5}"/>
              </a:ext>
            </a:extLst>
          </p:cNvPr>
          <p:cNvSpPr txBox="1">
            <a:spLocks/>
          </p:cNvSpPr>
          <p:nvPr/>
        </p:nvSpPr>
        <p:spPr>
          <a:xfrm>
            <a:off x="838200" y="1867621"/>
            <a:ext cx="10515600" cy="430934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dirty="0">
                <a:latin typeface="Arial" panose="020B0604020202020204" pitchFamily="34" charset="0"/>
                <a:cs typeface="Arial" panose="020B0604020202020204" pitchFamily="34" charset="0"/>
              </a:rPr>
              <a:t>Artykuł 5</a:t>
            </a:r>
          </a:p>
          <a:p>
            <a:pPr algn="l"/>
            <a:r>
              <a:rPr lang="pl-PL" dirty="0">
                <a:latin typeface="Arial" panose="020B0604020202020204" pitchFamily="34" charset="0"/>
                <a:cs typeface="Arial" panose="020B0604020202020204" pitchFamily="34" charset="0"/>
              </a:rPr>
              <a:t>1. pracodawca ma obowiązek zapewnić pracownikom bezpieczeństwo i ochronę ich zdrowia w każdym aspekcie związanym z pracą (...)</a:t>
            </a:r>
          </a:p>
          <a:p>
            <a:pPr algn="l"/>
            <a:r>
              <a:rPr lang="pl-PL" dirty="0">
                <a:latin typeface="Arial" panose="020B0604020202020204" pitchFamily="34" charset="0"/>
                <a:cs typeface="Arial" panose="020B0604020202020204" pitchFamily="34" charset="0"/>
              </a:rPr>
              <a:t>Artykuł 6</a:t>
            </a:r>
          </a:p>
          <a:p>
            <a:pPr algn="l"/>
            <a:r>
              <a:rPr lang="pl-PL" dirty="0">
                <a:latin typeface="Arial" panose="020B0604020202020204" pitchFamily="34" charset="0"/>
                <a:cs typeface="Arial" panose="020B0604020202020204" pitchFamily="34" charset="0"/>
              </a:rPr>
              <a:t>1. W ramach swej odpowiedzialności pracodawca powinien podjąć niezbędne środki w celu</a:t>
            </a:r>
          </a:p>
          <a:p>
            <a:pPr algn="l"/>
            <a:r>
              <a:rPr lang="pl-PL" dirty="0">
                <a:latin typeface="Arial" panose="020B0604020202020204" pitchFamily="34" charset="0"/>
                <a:cs typeface="Arial" panose="020B0604020202020204" pitchFamily="34" charset="0"/>
              </a:rPr>
              <a:t>zapewnienia bezpieczeństwa i ochrony zdrowia pracowników, włączając w to zapobieganie ryzyku zawodowemu, informowanie, organizowanie szkolenia oraz zapewnienie koniecznych środków i właściwej organizacji (...)</a:t>
            </a:r>
          </a:p>
        </p:txBody>
      </p:sp>
    </p:spTree>
    <p:extLst>
      <p:ext uri="{BB962C8B-B14F-4D97-AF65-F5344CB8AC3E}">
        <p14:creationId xmlns:p14="http://schemas.microsoft.com/office/powerpoint/2010/main" val="493968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EF77249E-71A4-4A46-908D-28B53C183808}"/>
              </a:ext>
            </a:extLst>
          </p:cNvPr>
          <p:cNvSpPr txBox="1">
            <a:spLocks/>
          </p:cNvSpPr>
          <p:nvPr/>
        </p:nvSpPr>
        <p:spPr>
          <a:xfrm>
            <a:off x="838200" y="365126"/>
            <a:ext cx="10515600" cy="94042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Praca</a:t>
            </a:r>
          </a:p>
        </p:txBody>
      </p:sp>
      <p:sp>
        <p:nvSpPr>
          <p:cNvPr id="4" name="Symbol zastępczy zawartości 2">
            <a:extLst>
              <a:ext uri="{FF2B5EF4-FFF2-40B4-BE49-F238E27FC236}">
                <a16:creationId xmlns:a16="http://schemas.microsoft.com/office/drawing/2014/main" id="{2C58A923-C64E-4C48-BA03-86607EDBD061}"/>
              </a:ext>
            </a:extLst>
          </p:cNvPr>
          <p:cNvSpPr txBox="1">
            <a:spLocks/>
          </p:cNvSpPr>
          <p:nvPr/>
        </p:nvSpPr>
        <p:spPr>
          <a:xfrm>
            <a:off x="838200" y="1553699"/>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pl-PL" b="1" dirty="0">
                <a:latin typeface="Arial" panose="020B0604020202020204" pitchFamily="34" charset="0"/>
                <a:cs typeface="Arial" panose="020B0604020202020204" pitchFamily="34" charset="0"/>
              </a:rPr>
              <a:t>Postacie pracy</a:t>
            </a:r>
            <a:r>
              <a:rPr lang="pl-PL" dirty="0">
                <a:latin typeface="Arial" panose="020B0604020202020204" pitchFamily="34" charset="0"/>
                <a:cs typeface="Arial" panose="020B0604020202020204" pitchFamily="34" charset="0"/>
              </a:rPr>
              <a:t>:</a:t>
            </a:r>
          </a:p>
          <a:p>
            <a:pPr algn="l">
              <a:lnSpc>
                <a:spcPct val="150000"/>
              </a:lnSpc>
            </a:pPr>
            <a:r>
              <a:rPr lang="pl-PL" dirty="0">
                <a:latin typeface="Arial" panose="020B0604020202020204" pitchFamily="34" charset="0"/>
                <a:cs typeface="Arial" panose="020B0604020202020204" pitchFamily="34" charset="0"/>
              </a:rPr>
              <a:t>- praca fizyczna (mięśniowa);</a:t>
            </a:r>
          </a:p>
          <a:p>
            <a:pPr algn="l">
              <a:lnSpc>
                <a:spcPct val="150000"/>
              </a:lnSpc>
            </a:pPr>
            <a:r>
              <a:rPr lang="pl-PL" dirty="0">
                <a:latin typeface="Arial" panose="020B0604020202020204" pitchFamily="34" charset="0"/>
                <a:cs typeface="Arial" panose="020B0604020202020204" pitchFamily="34" charset="0"/>
              </a:rPr>
              <a:t>- praca umysłowa.</a:t>
            </a:r>
          </a:p>
          <a:p>
            <a:pPr algn="l">
              <a:lnSpc>
                <a:spcPct val="150000"/>
              </a:lnSpc>
            </a:pPr>
            <a:r>
              <a:rPr lang="pl-PL" dirty="0">
                <a:latin typeface="Arial" panose="020B0604020202020204" pitchFamily="34" charset="0"/>
                <a:cs typeface="Arial" panose="020B0604020202020204" pitchFamily="34" charset="0"/>
              </a:rPr>
              <a:t>Każda praca fizyczna zawiera elementy pracy umysłowej (mniejszą lub większą ilość), a praca umysłowa elementy pracy fizycznej.</a:t>
            </a:r>
          </a:p>
          <a:p>
            <a:pPr>
              <a:lnSpc>
                <a:spcPct val="150000"/>
              </a:lnSpc>
            </a:pP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3239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FCAE2B80-F8DE-4B0B-9085-F91668410EB8}"/>
              </a:ext>
            </a:extLst>
          </p:cNvPr>
          <p:cNvSpPr txBox="1">
            <a:spLocks/>
          </p:cNvSpPr>
          <p:nvPr/>
        </p:nvSpPr>
        <p:spPr>
          <a:xfrm>
            <a:off x="838200" y="160963"/>
            <a:ext cx="10515600" cy="66239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Ergonomia</a:t>
            </a:r>
          </a:p>
        </p:txBody>
      </p:sp>
      <p:sp>
        <p:nvSpPr>
          <p:cNvPr id="4" name="Symbol zastępczy zawartości 2">
            <a:extLst>
              <a:ext uri="{FF2B5EF4-FFF2-40B4-BE49-F238E27FC236}">
                <a16:creationId xmlns:a16="http://schemas.microsoft.com/office/drawing/2014/main" id="{D8957DC1-33F6-4C06-B0A2-D11A30E68C8A}"/>
              </a:ext>
            </a:extLst>
          </p:cNvPr>
          <p:cNvSpPr txBox="1">
            <a:spLocks/>
          </p:cNvSpPr>
          <p:nvPr/>
        </p:nvSpPr>
        <p:spPr>
          <a:xfrm>
            <a:off x="838200" y="789292"/>
            <a:ext cx="10515600" cy="5024293"/>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pl-PL" b="1" dirty="0">
                <a:latin typeface="Arial" panose="020B0604020202020204" pitchFamily="34" charset="0"/>
                <a:cs typeface="Arial" panose="020B0604020202020204" pitchFamily="34" charset="0"/>
              </a:rPr>
              <a:t>ERGONOMIA = ERGON + NOMOS</a:t>
            </a:r>
          </a:p>
          <a:p>
            <a:pPr>
              <a:lnSpc>
                <a:spcPct val="150000"/>
              </a:lnSpc>
            </a:pPr>
            <a:r>
              <a:rPr lang="pl-PL" dirty="0">
                <a:latin typeface="Arial" panose="020B0604020202020204" pitchFamily="34" charset="0"/>
                <a:cs typeface="Arial" panose="020B0604020202020204" pitchFamily="34" charset="0"/>
              </a:rPr>
              <a:t>ERGON (gr.) – praca</a:t>
            </a:r>
          </a:p>
          <a:p>
            <a:pPr>
              <a:lnSpc>
                <a:spcPct val="150000"/>
              </a:lnSpc>
            </a:pPr>
            <a:r>
              <a:rPr lang="pl-PL" dirty="0">
                <a:latin typeface="Arial" panose="020B0604020202020204" pitchFamily="34" charset="0"/>
                <a:cs typeface="Arial" panose="020B0604020202020204" pitchFamily="34" charset="0"/>
              </a:rPr>
              <a:t>NOMOS (gr.) – prawo, prawidłowość, zasada</a:t>
            </a:r>
          </a:p>
          <a:p>
            <a:pPr algn="just">
              <a:lnSpc>
                <a:spcPct val="150000"/>
              </a:lnSpc>
            </a:pPr>
            <a:r>
              <a:rPr lang="pl-PL" dirty="0">
                <a:latin typeface="Arial" panose="020B0604020202020204" pitchFamily="34" charset="0"/>
                <a:cs typeface="Arial" panose="020B0604020202020204" pitchFamily="34" charset="0"/>
              </a:rPr>
              <a:t>Termin „ergonomia", po raz pierwszy zaproponował dla nauk związanych z pracą polski badacz, Wojciech Jastrzębowski w 1857 roku. W czasopiśmie „Przyroda i Przemysł”, artykule „Rys Ergonomii, czyli nauki o Pracy opartej na prawach zaczerpniętych z Nauki Przyrody" napisał: „nazwiskiem Ergonomia wziętym od wyrazów greckich (</a:t>
            </a:r>
            <a:r>
              <a:rPr lang="pl-PL" dirty="0" err="1">
                <a:latin typeface="Arial" panose="020B0604020202020204" pitchFamily="34" charset="0"/>
                <a:cs typeface="Arial" panose="020B0604020202020204" pitchFamily="34" charset="0"/>
              </a:rPr>
              <a:t>ergon</a:t>
            </a:r>
            <a:r>
              <a:rPr lang="pl-PL" dirty="0">
                <a:latin typeface="Arial" panose="020B0604020202020204" pitchFamily="34" charset="0"/>
                <a:cs typeface="Arial" panose="020B0604020202020204" pitchFamily="34" charset="0"/>
              </a:rPr>
              <a:t> - praca, </a:t>
            </a:r>
            <a:r>
              <a:rPr lang="pl-PL" dirty="0" err="1">
                <a:latin typeface="Arial" panose="020B0604020202020204" pitchFamily="34" charset="0"/>
                <a:cs typeface="Arial" panose="020B0604020202020204" pitchFamily="34" charset="0"/>
              </a:rPr>
              <a:t>nomos</a:t>
            </a:r>
            <a:r>
              <a:rPr lang="pl-PL" dirty="0">
                <a:latin typeface="Arial" panose="020B0604020202020204" pitchFamily="34" charset="0"/>
                <a:cs typeface="Arial" panose="020B0604020202020204" pitchFamily="34" charset="0"/>
              </a:rPr>
              <a:t> = prawa naturalne) oznaczamy Naukę o Pracy, czyli o używaniu nadanych człowiekowi od Stwórcy sił i zdolności".</a:t>
            </a:r>
          </a:p>
        </p:txBody>
      </p:sp>
    </p:spTree>
    <p:extLst>
      <p:ext uri="{BB962C8B-B14F-4D97-AF65-F5344CB8AC3E}">
        <p14:creationId xmlns:p14="http://schemas.microsoft.com/office/powerpoint/2010/main" val="1131033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A6216595-3EF1-451C-B41A-1E571997E9FA}"/>
              </a:ext>
            </a:extLst>
          </p:cNvPr>
          <p:cNvSpPr txBox="1">
            <a:spLocks/>
          </p:cNvSpPr>
          <p:nvPr/>
        </p:nvSpPr>
        <p:spPr>
          <a:xfrm>
            <a:off x="838200" y="160963"/>
            <a:ext cx="10515600" cy="68744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400" b="1" dirty="0">
                <a:latin typeface="Arial" panose="020B0604020202020204" pitchFamily="34" charset="0"/>
                <a:cs typeface="Arial" panose="020B0604020202020204" pitchFamily="34" charset="0"/>
              </a:rPr>
              <a:t>Definicje ergonomii</a:t>
            </a:r>
          </a:p>
        </p:txBody>
      </p:sp>
      <p:sp>
        <p:nvSpPr>
          <p:cNvPr id="4" name="Symbol zastępczy zawartości 2">
            <a:extLst>
              <a:ext uri="{FF2B5EF4-FFF2-40B4-BE49-F238E27FC236}">
                <a16:creationId xmlns:a16="http://schemas.microsoft.com/office/drawing/2014/main" id="{3DB8C1C3-8A9C-4147-8BF2-3D185DC081B5}"/>
              </a:ext>
            </a:extLst>
          </p:cNvPr>
          <p:cNvSpPr txBox="1">
            <a:spLocks/>
          </p:cNvSpPr>
          <p:nvPr/>
        </p:nvSpPr>
        <p:spPr>
          <a:xfrm>
            <a:off x="838200" y="1237787"/>
            <a:ext cx="10515600" cy="46672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l-PL" sz="2800" dirty="0">
                <a:latin typeface="Arial" panose="020B0604020202020204" pitchFamily="34" charset="0"/>
                <a:cs typeface="Arial" panose="020B0604020202020204" pitchFamily="34" charset="0"/>
              </a:rPr>
              <a:t>Wg </a:t>
            </a:r>
            <a:r>
              <a:rPr lang="pl-PL" sz="2800" b="1" dirty="0">
                <a:latin typeface="Arial" panose="020B0604020202020204" pitchFamily="34" charset="0"/>
                <a:cs typeface="Arial" panose="020B0604020202020204" pitchFamily="34" charset="0"/>
              </a:rPr>
              <a:t>Międzynarodowego Stowarzyszenia Ergonomicznego </a:t>
            </a:r>
            <a:r>
              <a:rPr lang="pl-PL" sz="2800" dirty="0">
                <a:latin typeface="Arial" panose="020B0604020202020204" pitchFamily="34" charset="0"/>
                <a:cs typeface="Arial" panose="020B0604020202020204" pitchFamily="34" charset="0"/>
              </a:rPr>
              <a:t>(IEA) – Ergonomia określa stosunki powstające między człowiekiem a jego zajęciem, sprzętem i środowiskiem w najszerszym tego słowa znaczeniu, włączając  w to sytuacje związane z pracą, zabawą, rekreacją i podróżą.</a:t>
            </a:r>
          </a:p>
          <a:p>
            <a:pPr algn="just">
              <a:lnSpc>
                <a:spcPct val="100000"/>
              </a:lnSpc>
            </a:pPr>
            <a:r>
              <a:rPr lang="pl-PL" sz="2800" dirty="0">
                <a:latin typeface="Arial" panose="020B0604020202020204" pitchFamily="34" charset="0"/>
                <a:cs typeface="Arial" panose="020B0604020202020204" pitchFamily="34" charset="0"/>
              </a:rPr>
              <a:t>Wg </a:t>
            </a:r>
            <a:r>
              <a:rPr lang="pl-PL" sz="2800" b="1" dirty="0">
                <a:latin typeface="Arial" panose="020B0604020202020204" pitchFamily="34" charset="0"/>
                <a:cs typeface="Arial" panose="020B0604020202020204" pitchFamily="34" charset="0"/>
              </a:rPr>
              <a:t>Polskiego Towarzystwa Ergonomicznego </a:t>
            </a:r>
            <a:r>
              <a:rPr lang="pl-PL" sz="2800" dirty="0">
                <a:latin typeface="Arial" panose="020B0604020202020204" pitchFamily="34" charset="0"/>
                <a:cs typeface="Arial" panose="020B0604020202020204" pitchFamily="34" charset="0"/>
              </a:rPr>
              <a:t>– ergonomia zmierza do dostosowania narzędzi, maszyn, urządzeń, technologii materialnego środowiska pracy i życia oraz przedmiotów powszechnego użytku do wymogów fizycznych i psychicznych człowieka.</a:t>
            </a:r>
          </a:p>
        </p:txBody>
      </p:sp>
    </p:spTree>
    <p:extLst>
      <p:ext uri="{BB962C8B-B14F-4D97-AF65-F5344CB8AC3E}">
        <p14:creationId xmlns:p14="http://schemas.microsoft.com/office/powerpoint/2010/main" val="2714009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Prostokąt 2">
            <a:extLst>
              <a:ext uri="{FF2B5EF4-FFF2-40B4-BE49-F238E27FC236}">
                <a16:creationId xmlns:a16="http://schemas.microsoft.com/office/drawing/2014/main" id="{EB259718-EB23-4434-90E4-E0F88736E72D}"/>
              </a:ext>
            </a:extLst>
          </p:cNvPr>
          <p:cNvSpPr/>
          <p:nvPr/>
        </p:nvSpPr>
        <p:spPr>
          <a:xfrm>
            <a:off x="3888515" y="2327837"/>
            <a:ext cx="3930073"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3200" b="1" dirty="0">
                <a:latin typeface="Arial" panose="020B0604020202020204" pitchFamily="34" charset="0"/>
                <a:cs typeface="Arial" panose="020B0604020202020204" pitchFamily="34" charset="0"/>
              </a:rPr>
              <a:t>Człowiek - praca</a:t>
            </a:r>
          </a:p>
        </p:txBody>
      </p:sp>
      <p:graphicFrame>
        <p:nvGraphicFramePr>
          <p:cNvPr id="4" name="Symbol zastępczy zawartości 4">
            <a:extLst>
              <a:ext uri="{FF2B5EF4-FFF2-40B4-BE49-F238E27FC236}">
                <a16:creationId xmlns:a16="http://schemas.microsoft.com/office/drawing/2014/main" id="{570E8C5B-1301-4221-A637-F3A1C9CEF021}"/>
              </a:ext>
            </a:extLst>
          </p:cNvPr>
          <p:cNvGraphicFramePr>
            <a:graphicFrameLocks/>
          </p:cNvGraphicFramePr>
          <p:nvPr>
            <p:extLst>
              <p:ext uri="{D42A27DB-BD31-4B8C-83A1-F6EECF244321}">
                <p14:modId xmlns:p14="http://schemas.microsoft.com/office/powerpoint/2010/main" val="2861391694"/>
              </p:ext>
            </p:extLst>
          </p:nvPr>
        </p:nvGraphicFramePr>
        <p:xfrm>
          <a:off x="806024" y="564918"/>
          <a:ext cx="2551545" cy="4851400"/>
        </p:xfrm>
        <a:graphic>
          <a:graphicData uri="http://schemas.openxmlformats.org/drawingml/2006/table">
            <a:tbl>
              <a:tblPr firstRow="1" bandRow="1">
                <a:tableStyleId>{5C22544A-7EE6-4342-B048-85BDC9FD1C3A}</a:tableStyleId>
              </a:tblPr>
              <a:tblGrid>
                <a:gridCol w="2551545">
                  <a:extLst>
                    <a:ext uri="{9D8B030D-6E8A-4147-A177-3AD203B41FA5}">
                      <a16:colId xmlns:a16="http://schemas.microsoft.com/office/drawing/2014/main" val="2160473236"/>
                    </a:ext>
                  </a:extLst>
                </a:gridCol>
              </a:tblGrid>
              <a:tr h="370840">
                <a:tc>
                  <a:txBody>
                    <a:bodyPr/>
                    <a:lstStyle/>
                    <a:p>
                      <a:r>
                        <a:rPr lang="pl-PL" sz="1800" b="0" dirty="0">
                          <a:solidFill>
                            <a:schemeClr val="tx1"/>
                          </a:solidFill>
                          <a:latin typeface="Arial" panose="020B0604020202020204" pitchFamily="34" charset="0"/>
                          <a:cs typeface="Arial" panose="020B0604020202020204" pitchFamily="34" charset="0"/>
                        </a:rPr>
                        <a:t>Antropologia z antropometrią</a:t>
                      </a:r>
                    </a:p>
                  </a:txBody>
                  <a:tcPr>
                    <a:solidFill>
                      <a:schemeClr val="accent4">
                        <a:lumMod val="60000"/>
                        <a:lumOff val="40000"/>
                      </a:schemeClr>
                    </a:solidFill>
                  </a:tcPr>
                </a:tc>
                <a:extLst>
                  <a:ext uri="{0D108BD9-81ED-4DB2-BD59-A6C34878D82A}">
                    <a16:rowId xmlns:a16="http://schemas.microsoft.com/office/drawing/2014/main" val="3814070801"/>
                  </a:ext>
                </a:extLst>
              </a:tr>
              <a:tr h="370840">
                <a:tc>
                  <a:txBody>
                    <a:bodyPr/>
                    <a:lstStyle/>
                    <a:p>
                      <a:r>
                        <a:rPr lang="pl-PL" sz="1800" dirty="0">
                          <a:latin typeface="Arial" panose="020B0604020202020204" pitchFamily="34" charset="0"/>
                          <a:cs typeface="Arial" panose="020B0604020202020204" pitchFamily="34" charset="0"/>
                        </a:rPr>
                        <a:t>Higiena ergonomiczna</a:t>
                      </a:r>
                    </a:p>
                  </a:txBody>
                  <a:tcPr>
                    <a:solidFill>
                      <a:schemeClr val="accent4">
                        <a:lumMod val="60000"/>
                        <a:lumOff val="40000"/>
                      </a:schemeClr>
                    </a:solidFill>
                  </a:tcPr>
                </a:tc>
                <a:extLst>
                  <a:ext uri="{0D108BD9-81ED-4DB2-BD59-A6C34878D82A}">
                    <a16:rowId xmlns:a16="http://schemas.microsoft.com/office/drawing/2014/main" val="3249570013"/>
                  </a:ext>
                </a:extLst>
              </a:tr>
              <a:tr h="370840">
                <a:tc>
                  <a:txBody>
                    <a:bodyPr/>
                    <a:lstStyle/>
                    <a:p>
                      <a:r>
                        <a:rPr lang="pl-PL" sz="1800" dirty="0">
                          <a:latin typeface="Arial" panose="020B0604020202020204" pitchFamily="34" charset="0"/>
                          <a:cs typeface="Arial" panose="020B0604020202020204" pitchFamily="34" charset="0"/>
                        </a:rPr>
                        <a:t>Fizjologia ergonomiczna</a:t>
                      </a:r>
                    </a:p>
                  </a:txBody>
                  <a:tcPr>
                    <a:solidFill>
                      <a:schemeClr val="accent4">
                        <a:lumMod val="60000"/>
                        <a:lumOff val="40000"/>
                      </a:schemeClr>
                    </a:solidFill>
                  </a:tcPr>
                </a:tc>
                <a:extLst>
                  <a:ext uri="{0D108BD9-81ED-4DB2-BD59-A6C34878D82A}">
                    <a16:rowId xmlns:a16="http://schemas.microsoft.com/office/drawing/2014/main" val="2727169853"/>
                  </a:ext>
                </a:extLst>
              </a:tr>
              <a:tr h="370840">
                <a:tc>
                  <a:txBody>
                    <a:bodyPr/>
                    <a:lstStyle/>
                    <a:p>
                      <a:r>
                        <a:rPr lang="pl-PL" sz="1800" dirty="0">
                          <a:latin typeface="Arial" panose="020B0604020202020204" pitchFamily="34" charset="0"/>
                          <a:cs typeface="Arial" panose="020B0604020202020204" pitchFamily="34" charset="0"/>
                        </a:rPr>
                        <a:t>Psychologia ergonomiczna</a:t>
                      </a:r>
                    </a:p>
                  </a:txBody>
                  <a:tcPr>
                    <a:solidFill>
                      <a:schemeClr val="accent4">
                        <a:lumMod val="60000"/>
                        <a:lumOff val="40000"/>
                      </a:schemeClr>
                    </a:solidFill>
                  </a:tcPr>
                </a:tc>
                <a:extLst>
                  <a:ext uri="{0D108BD9-81ED-4DB2-BD59-A6C34878D82A}">
                    <a16:rowId xmlns:a16="http://schemas.microsoft.com/office/drawing/2014/main" val="607638183"/>
                  </a:ext>
                </a:extLst>
              </a:tr>
              <a:tr h="370840">
                <a:tc>
                  <a:txBody>
                    <a:bodyPr/>
                    <a:lstStyle/>
                    <a:p>
                      <a:r>
                        <a:rPr lang="pl-PL" sz="1800" dirty="0">
                          <a:latin typeface="Arial" panose="020B0604020202020204" pitchFamily="34" charset="0"/>
                          <a:cs typeface="Arial" panose="020B0604020202020204" pitchFamily="34" charset="0"/>
                        </a:rPr>
                        <a:t>Medycyna ergonomiczna</a:t>
                      </a:r>
                    </a:p>
                  </a:txBody>
                  <a:tcPr>
                    <a:solidFill>
                      <a:schemeClr val="accent4">
                        <a:lumMod val="60000"/>
                        <a:lumOff val="40000"/>
                      </a:schemeClr>
                    </a:solidFill>
                  </a:tcPr>
                </a:tc>
                <a:extLst>
                  <a:ext uri="{0D108BD9-81ED-4DB2-BD59-A6C34878D82A}">
                    <a16:rowId xmlns:a16="http://schemas.microsoft.com/office/drawing/2014/main" val="2640216948"/>
                  </a:ext>
                </a:extLst>
              </a:tr>
              <a:tr h="370840">
                <a:tc>
                  <a:txBody>
                    <a:bodyPr/>
                    <a:lstStyle/>
                    <a:p>
                      <a:r>
                        <a:rPr lang="pl-PL" sz="1800" dirty="0">
                          <a:latin typeface="Arial" panose="020B0604020202020204" pitchFamily="34" charset="0"/>
                          <a:cs typeface="Arial" panose="020B0604020202020204" pitchFamily="34" charset="0"/>
                        </a:rPr>
                        <a:t>Socjologia ergonomiczna</a:t>
                      </a:r>
                    </a:p>
                  </a:txBody>
                  <a:tcPr>
                    <a:solidFill>
                      <a:schemeClr val="accent4">
                        <a:lumMod val="60000"/>
                        <a:lumOff val="40000"/>
                      </a:schemeClr>
                    </a:solidFill>
                  </a:tcPr>
                </a:tc>
                <a:extLst>
                  <a:ext uri="{0D108BD9-81ED-4DB2-BD59-A6C34878D82A}">
                    <a16:rowId xmlns:a16="http://schemas.microsoft.com/office/drawing/2014/main" val="827619299"/>
                  </a:ext>
                </a:extLst>
              </a:tr>
              <a:tr h="370840">
                <a:tc>
                  <a:txBody>
                    <a:bodyPr/>
                    <a:lstStyle/>
                    <a:p>
                      <a:r>
                        <a:rPr lang="pl-PL" sz="1800" dirty="0">
                          <a:latin typeface="Arial" panose="020B0604020202020204" pitchFamily="34" charset="0"/>
                          <a:cs typeface="Arial" panose="020B0604020202020204" pitchFamily="34" charset="0"/>
                        </a:rPr>
                        <a:t>Pedagogika ergonomiczna</a:t>
                      </a:r>
                    </a:p>
                  </a:txBody>
                  <a:tcPr>
                    <a:solidFill>
                      <a:schemeClr val="accent4">
                        <a:lumMod val="60000"/>
                        <a:lumOff val="40000"/>
                      </a:schemeClr>
                    </a:solidFill>
                  </a:tcPr>
                </a:tc>
                <a:extLst>
                  <a:ext uri="{0D108BD9-81ED-4DB2-BD59-A6C34878D82A}">
                    <a16:rowId xmlns:a16="http://schemas.microsoft.com/office/drawing/2014/main" val="1486989677"/>
                  </a:ext>
                </a:extLst>
              </a:tr>
              <a:tr h="370840">
                <a:tc>
                  <a:txBody>
                    <a:bodyPr/>
                    <a:lstStyle/>
                    <a:p>
                      <a:r>
                        <a:rPr lang="pl-PL" sz="1800" dirty="0">
                          <a:latin typeface="Arial" panose="020B0604020202020204" pitchFamily="34" charset="0"/>
                          <a:cs typeface="Arial" panose="020B0604020202020204" pitchFamily="34" charset="0"/>
                        </a:rPr>
                        <a:t>Prakseologia ergonomiczna</a:t>
                      </a:r>
                    </a:p>
                  </a:txBody>
                  <a:tcPr>
                    <a:solidFill>
                      <a:schemeClr val="accent4">
                        <a:lumMod val="60000"/>
                        <a:lumOff val="40000"/>
                      </a:schemeClr>
                    </a:solidFill>
                  </a:tcPr>
                </a:tc>
                <a:extLst>
                  <a:ext uri="{0D108BD9-81ED-4DB2-BD59-A6C34878D82A}">
                    <a16:rowId xmlns:a16="http://schemas.microsoft.com/office/drawing/2014/main" val="2708650805"/>
                  </a:ext>
                </a:extLst>
              </a:tr>
            </a:tbl>
          </a:graphicData>
        </a:graphic>
      </p:graphicFrame>
      <p:graphicFrame>
        <p:nvGraphicFramePr>
          <p:cNvPr id="5" name="Symbol zastępczy zawartości 4">
            <a:extLst>
              <a:ext uri="{FF2B5EF4-FFF2-40B4-BE49-F238E27FC236}">
                <a16:creationId xmlns:a16="http://schemas.microsoft.com/office/drawing/2014/main" id="{53EDCF78-3D40-4D12-A373-C1642B2DAC24}"/>
              </a:ext>
            </a:extLst>
          </p:cNvPr>
          <p:cNvGraphicFramePr>
            <a:graphicFrameLocks/>
          </p:cNvGraphicFramePr>
          <p:nvPr>
            <p:extLst>
              <p:ext uri="{D42A27DB-BD31-4B8C-83A1-F6EECF244321}">
                <p14:modId xmlns:p14="http://schemas.microsoft.com/office/powerpoint/2010/main" val="35688073"/>
              </p:ext>
            </p:extLst>
          </p:nvPr>
        </p:nvGraphicFramePr>
        <p:xfrm>
          <a:off x="8349534" y="0"/>
          <a:ext cx="2551545" cy="6131560"/>
        </p:xfrm>
        <a:graphic>
          <a:graphicData uri="http://schemas.openxmlformats.org/drawingml/2006/table">
            <a:tbl>
              <a:tblPr firstRow="1" bandRow="1">
                <a:tableStyleId>{5C22544A-7EE6-4342-B048-85BDC9FD1C3A}</a:tableStyleId>
              </a:tblPr>
              <a:tblGrid>
                <a:gridCol w="2551545">
                  <a:extLst>
                    <a:ext uri="{9D8B030D-6E8A-4147-A177-3AD203B41FA5}">
                      <a16:colId xmlns:a16="http://schemas.microsoft.com/office/drawing/2014/main" val="2160473236"/>
                    </a:ext>
                  </a:extLst>
                </a:gridCol>
              </a:tblGrid>
              <a:tr h="370840">
                <a:tc>
                  <a:txBody>
                    <a:bodyPr/>
                    <a:lstStyle/>
                    <a:p>
                      <a:r>
                        <a:rPr lang="pl-PL" sz="1800" b="0" dirty="0">
                          <a:solidFill>
                            <a:schemeClr val="tx1"/>
                          </a:solidFill>
                          <a:latin typeface="Arial" panose="020B0604020202020204" pitchFamily="34" charset="0"/>
                          <a:cs typeface="Arial" panose="020B0604020202020204" pitchFamily="34" charset="0"/>
                        </a:rPr>
                        <a:t>Ergonomiczna urbanistyka</a:t>
                      </a:r>
                    </a:p>
                  </a:txBody>
                  <a:tcPr>
                    <a:solidFill>
                      <a:schemeClr val="accent4">
                        <a:lumMod val="60000"/>
                        <a:lumOff val="40000"/>
                      </a:schemeClr>
                    </a:solidFill>
                  </a:tcPr>
                </a:tc>
                <a:extLst>
                  <a:ext uri="{0D108BD9-81ED-4DB2-BD59-A6C34878D82A}">
                    <a16:rowId xmlns:a16="http://schemas.microsoft.com/office/drawing/2014/main" val="3814070801"/>
                  </a:ext>
                </a:extLst>
              </a:tr>
              <a:tr h="370840">
                <a:tc>
                  <a:txBody>
                    <a:bodyPr/>
                    <a:lstStyle/>
                    <a:p>
                      <a:r>
                        <a:rPr lang="pl-PL" sz="1800" dirty="0">
                          <a:latin typeface="Arial" panose="020B0604020202020204" pitchFamily="34" charset="0"/>
                          <a:cs typeface="Arial" panose="020B0604020202020204" pitchFamily="34" charset="0"/>
                        </a:rPr>
                        <a:t>Ergonomiczna architektura</a:t>
                      </a:r>
                    </a:p>
                  </a:txBody>
                  <a:tcPr>
                    <a:solidFill>
                      <a:schemeClr val="accent4">
                        <a:lumMod val="60000"/>
                        <a:lumOff val="40000"/>
                      </a:schemeClr>
                    </a:solidFill>
                  </a:tcPr>
                </a:tc>
                <a:extLst>
                  <a:ext uri="{0D108BD9-81ED-4DB2-BD59-A6C34878D82A}">
                    <a16:rowId xmlns:a16="http://schemas.microsoft.com/office/drawing/2014/main" val="3249570013"/>
                  </a:ext>
                </a:extLst>
              </a:tr>
              <a:tr h="370840">
                <a:tc>
                  <a:txBody>
                    <a:bodyPr/>
                    <a:lstStyle/>
                    <a:p>
                      <a:r>
                        <a:rPr lang="pl-PL" sz="1800" dirty="0">
                          <a:latin typeface="Arial" panose="020B0604020202020204" pitchFamily="34" charset="0"/>
                          <a:cs typeface="Arial" panose="020B0604020202020204" pitchFamily="34" charset="0"/>
                        </a:rPr>
                        <a:t>Ergonomiczna inżynieria maszyn</a:t>
                      </a:r>
                    </a:p>
                  </a:txBody>
                  <a:tcPr>
                    <a:solidFill>
                      <a:schemeClr val="accent4">
                        <a:lumMod val="60000"/>
                        <a:lumOff val="40000"/>
                      </a:schemeClr>
                    </a:solidFill>
                  </a:tcPr>
                </a:tc>
                <a:extLst>
                  <a:ext uri="{0D108BD9-81ED-4DB2-BD59-A6C34878D82A}">
                    <a16:rowId xmlns:a16="http://schemas.microsoft.com/office/drawing/2014/main" val="2727169853"/>
                  </a:ext>
                </a:extLst>
              </a:tr>
              <a:tr h="370840">
                <a:tc>
                  <a:txBody>
                    <a:bodyPr/>
                    <a:lstStyle/>
                    <a:p>
                      <a:r>
                        <a:rPr lang="pl-PL" sz="1800" dirty="0">
                          <a:latin typeface="Arial" panose="020B0604020202020204" pitchFamily="34" charset="0"/>
                          <a:cs typeface="Arial" panose="020B0604020202020204" pitchFamily="34" charset="0"/>
                        </a:rPr>
                        <a:t>Ergonomiczna inżynieria transportu</a:t>
                      </a:r>
                    </a:p>
                  </a:txBody>
                  <a:tcPr>
                    <a:solidFill>
                      <a:schemeClr val="accent4">
                        <a:lumMod val="60000"/>
                        <a:lumOff val="40000"/>
                      </a:schemeClr>
                    </a:solidFill>
                  </a:tcPr>
                </a:tc>
                <a:extLst>
                  <a:ext uri="{0D108BD9-81ED-4DB2-BD59-A6C34878D82A}">
                    <a16:rowId xmlns:a16="http://schemas.microsoft.com/office/drawing/2014/main" val="607638183"/>
                  </a:ext>
                </a:extLst>
              </a:tr>
              <a:tr h="370840">
                <a:tc>
                  <a:txBody>
                    <a:bodyPr/>
                    <a:lstStyle/>
                    <a:p>
                      <a:r>
                        <a:rPr lang="pl-PL" sz="1800" dirty="0">
                          <a:latin typeface="Arial" panose="020B0604020202020204" pitchFamily="34" charset="0"/>
                          <a:cs typeface="Arial" panose="020B0604020202020204" pitchFamily="34" charset="0"/>
                        </a:rPr>
                        <a:t>Ergonomiczna inżynieria rekreacji</a:t>
                      </a:r>
                    </a:p>
                  </a:txBody>
                  <a:tcPr>
                    <a:solidFill>
                      <a:schemeClr val="accent4">
                        <a:lumMod val="60000"/>
                        <a:lumOff val="40000"/>
                      </a:schemeClr>
                    </a:solidFill>
                  </a:tcPr>
                </a:tc>
                <a:extLst>
                  <a:ext uri="{0D108BD9-81ED-4DB2-BD59-A6C34878D82A}">
                    <a16:rowId xmlns:a16="http://schemas.microsoft.com/office/drawing/2014/main" val="2640216948"/>
                  </a:ext>
                </a:extLst>
              </a:tr>
              <a:tr h="370840">
                <a:tc>
                  <a:txBody>
                    <a:bodyPr/>
                    <a:lstStyle/>
                    <a:p>
                      <a:r>
                        <a:rPr lang="pl-PL" sz="1800" dirty="0">
                          <a:latin typeface="Arial" panose="020B0604020202020204" pitchFamily="34" charset="0"/>
                          <a:cs typeface="Arial" panose="020B0604020202020204" pitchFamily="34" charset="0"/>
                        </a:rPr>
                        <a:t>Ergonomiczna technologa</a:t>
                      </a:r>
                    </a:p>
                  </a:txBody>
                  <a:tcPr>
                    <a:solidFill>
                      <a:schemeClr val="accent4">
                        <a:lumMod val="60000"/>
                        <a:lumOff val="40000"/>
                      </a:schemeClr>
                    </a:solidFill>
                  </a:tcPr>
                </a:tc>
                <a:extLst>
                  <a:ext uri="{0D108BD9-81ED-4DB2-BD59-A6C34878D82A}">
                    <a16:rowId xmlns:a16="http://schemas.microsoft.com/office/drawing/2014/main" val="827619299"/>
                  </a:ext>
                </a:extLst>
              </a:tr>
              <a:tr h="370840">
                <a:tc>
                  <a:txBody>
                    <a:bodyPr/>
                    <a:lstStyle/>
                    <a:p>
                      <a:r>
                        <a:rPr lang="pl-PL" sz="1800" dirty="0">
                          <a:latin typeface="Arial" panose="020B0604020202020204" pitchFamily="34" charset="0"/>
                          <a:cs typeface="Arial" panose="020B0604020202020204" pitchFamily="34" charset="0"/>
                        </a:rPr>
                        <a:t>Ergonomiczna organizacja</a:t>
                      </a:r>
                    </a:p>
                  </a:txBody>
                  <a:tcPr>
                    <a:solidFill>
                      <a:schemeClr val="accent4">
                        <a:lumMod val="60000"/>
                        <a:lumOff val="40000"/>
                      </a:schemeClr>
                    </a:solidFill>
                  </a:tcPr>
                </a:tc>
                <a:extLst>
                  <a:ext uri="{0D108BD9-81ED-4DB2-BD59-A6C34878D82A}">
                    <a16:rowId xmlns:a16="http://schemas.microsoft.com/office/drawing/2014/main" val="1486989677"/>
                  </a:ext>
                </a:extLst>
              </a:tr>
              <a:tr h="370840">
                <a:tc>
                  <a:txBody>
                    <a:bodyPr/>
                    <a:lstStyle/>
                    <a:p>
                      <a:r>
                        <a:rPr lang="pl-PL" sz="1800" dirty="0">
                          <a:latin typeface="Arial" panose="020B0604020202020204" pitchFamily="34" charset="0"/>
                          <a:cs typeface="Arial" panose="020B0604020202020204" pitchFamily="34" charset="0"/>
                        </a:rPr>
                        <a:t>Ergonomiczna ochrona pracy</a:t>
                      </a:r>
                    </a:p>
                  </a:txBody>
                  <a:tcPr>
                    <a:solidFill>
                      <a:schemeClr val="accent4">
                        <a:lumMod val="60000"/>
                        <a:lumOff val="40000"/>
                      </a:schemeClr>
                    </a:solidFill>
                  </a:tcPr>
                </a:tc>
                <a:extLst>
                  <a:ext uri="{0D108BD9-81ED-4DB2-BD59-A6C34878D82A}">
                    <a16:rowId xmlns:a16="http://schemas.microsoft.com/office/drawing/2014/main" val="2708650805"/>
                  </a:ext>
                </a:extLst>
              </a:tr>
              <a:tr h="370840">
                <a:tc>
                  <a:txBody>
                    <a:bodyPr/>
                    <a:lstStyle/>
                    <a:p>
                      <a:r>
                        <a:rPr lang="pl-PL" sz="1800" dirty="0">
                          <a:latin typeface="Arial" panose="020B0604020202020204" pitchFamily="34" charset="0"/>
                          <a:cs typeface="Arial" panose="020B0604020202020204" pitchFamily="34" charset="0"/>
                        </a:rPr>
                        <a:t>Ergonomiczna estetyka</a:t>
                      </a:r>
                    </a:p>
                  </a:txBody>
                  <a:tcPr>
                    <a:solidFill>
                      <a:schemeClr val="accent4">
                        <a:lumMod val="60000"/>
                        <a:lumOff val="40000"/>
                      </a:schemeClr>
                    </a:solidFill>
                  </a:tcPr>
                </a:tc>
                <a:extLst>
                  <a:ext uri="{0D108BD9-81ED-4DB2-BD59-A6C34878D82A}">
                    <a16:rowId xmlns:a16="http://schemas.microsoft.com/office/drawing/2014/main" val="63918752"/>
                  </a:ext>
                </a:extLst>
              </a:tr>
              <a:tr h="370840">
                <a:tc>
                  <a:txBody>
                    <a:bodyPr/>
                    <a:lstStyle/>
                    <a:p>
                      <a:r>
                        <a:rPr lang="pl-PL" sz="1800" dirty="0">
                          <a:latin typeface="Arial" panose="020B0604020202020204" pitchFamily="34" charset="0"/>
                          <a:cs typeface="Arial" panose="020B0604020202020204" pitchFamily="34" charset="0"/>
                        </a:rPr>
                        <a:t>Ergonomiczne prawo</a:t>
                      </a:r>
                    </a:p>
                  </a:txBody>
                  <a:tcPr>
                    <a:solidFill>
                      <a:schemeClr val="accent4">
                        <a:lumMod val="60000"/>
                        <a:lumOff val="40000"/>
                      </a:schemeClr>
                    </a:solidFill>
                  </a:tcPr>
                </a:tc>
                <a:extLst>
                  <a:ext uri="{0D108BD9-81ED-4DB2-BD59-A6C34878D82A}">
                    <a16:rowId xmlns:a16="http://schemas.microsoft.com/office/drawing/2014/main" val="1533479183"/>
                  </a:ext>
                </a:extLst>
              </a:tr>
            </a:tbl>
          </a:graphicData>
        </a:graphic>
      </p:graphicFrame>
    </p:spTree>
    <p:extLst>
      <p:ext uri="{BB962C8B-B14F-4D97-AF65-F5344CB8AC3E}">
        <p14:creationId xmlns:p14="http://schemas.microsoft.com/office/powerpoint/2010/main" val="522383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Symbol zastępczy zawartości 2">
            <a:extLst>
              <a:ext uri="{FF2B5EF4-FFF2-40B4-BE49-F238E27FC236}">
                <a16:creationId xmlns:a16="http://schemas.microsoft.com/office/drawing/2014/main" id="{EB49261A-85C6-48D6-8CEE-5954D6182932}"/>
              </a:ext>
            </a:extLst>
          </p:cNvPr>
          <p:cNvSpPr txBox="1">
            <a:spLocks/>
          </p:cNvSpPr>
          <p:nvPr/>
        </p:nvSpPr>
        <p:spPr>
          <a:xfrm>
            <a:off x="838200" y="1137501"/>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dirty="0">
                <a:latin typeface="Arial" panose="020B0604020202020204" pitchFamily="34" charset="0"/>
                <a:cs typeface="Arial" panose="020B0604020202020204" pitchFamily="34" charset="0"/>
              </a:rPr>
              <a:t>W ergonomii obowiązuje podejście o charakterze antropocentrycznym wyrażające się stawianiem na pierwszym miejscu zdrowia i dobrostanu człowieka.</a:t>
            </a:r>
          </a:p>
          <a:p>
            <a:endParaRPr lang="pl-PL" dirty="0">
              <a:latin typeface="Arial" panose="020B0604020202020204" pitchFamily="34" charset="0"/>
              <a:cs typeface="Arial" panose="020B0604020202020204" pitchFamily="34" charset="0"/>
            </a:endParaRPr>
          </a:p>
          <a:p>
            <a:pPr algn="l"/>
            <a:r>
              <a:rPr lang="pl-PL" sz="3200" dirty="0">
                <a:latin typeface="Arial" panose="020B0604020202020204" pitchFamily="34" charset="0"/>
                <a:cs typeface="Arial" panose="020B0604020202020204" pitchFamily="34" charset="0"/>
              </a:rPr>
              <a:t>Naczelna zasada – </a:t>
            </a:r>
          </a:p>
          <a:p>
            <a:pPr algn="l"/>
            <a:r>
              <a:rPr lang="pl-PL" sz="3200" b="1" dirty="0">
                <a:latin typeface="Arial" panose="020B0604020202020204" pitchFamily="34" charset="0"/>
                <a:cs typeface="Arial" panose="020B0604020202020204" pitchFamily="34" charset="0"/>
              </a:rPr>
              <a:t>dopasowanie warunków pracy do pracownika, </a:t>
            </a:r>
          </a:p>
          <a:p>
            <a:pPr algn="l"/>
            <a:r>
              <a:rPr lang="pl-PL" sz="3200" b="1" dirty="0">
                <a:latin typeface="Arial" panose="020B0604020202020204" pitchFamily="34" charset="0"/>
                <a:cs typeface="Arial" panose="020B0604020202020204" pitchFamily="34" charset="0"/>
              </a:rPr>
              <a:t>a nie zmuszanie pracownika do dostosowania się do warunków pracy</a:t>
            </a:r>
          </a:p>
        </p:txBody>
      </p:sp>
    </p:spTree>
    <p:extLst>
      <p:ext uri="{BB962C8B-B14F-4D97-AF65-F5344CB8AC3E}">
        <p14:creationId xmlns:p14="http://schemas.microsoft.com/office/powerpoint/2010/main" val="759544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01F6994E-E602-4009-B58E-D9FDCCFFBE21}"/>
              </a:ext>
            </a:extLst>
          </p:cNvPr>
          <p:cNvSpPr txBox="1">
            <a:spLocks/>
          </p:cNvSpPr>
          <p:nvPr/>
        </p:nvSpPr>
        <p:spPr>
          <a:xfrm>
            <a:off x="838200" y="295900"/>
            <a:ext cx="10515600" cy="10096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200" b="1" dirty="0">
                <a:latin typeface="Arial" panose="020B0604020202020204" pitchFamily="34" charset="0"/>
                <a:cs typeface="Arial" panose="020B0604020202020204" pitchFamily="34" charset="0"/>
              </a:rPr>
              <a:t>Ergonomia – </a:t>
            </a:r>
          </a:p>
          <a:p>
            <a:r>
              <a:rPr lang="pl-PL" sz="3200" b="1" dirty="0">
                <a:latin typeface="Arial" panose="020B0604020202020204" pitchFamily="34" charset="0"/>
                <a:cs typeface="Arial" panose="020B0604020202020204" pitchFamily="34" charset="0"/>
              </a:rPr>
              <a:t>od historii do jej podstaw prawnych i zakresu działań</a:t>
            </a:r>
          </a:p>
        </p:txBody>
      </p:sp>
      <p:sp>
        <p:nvSpPr>
          <p:cNvPr id="4" name="Symbol zastępczy zawartości 2">
            <a:extLst>
              <a:ext uri="{FF2B5EF4-FFF2-40B4-BE49-F238E27FC236}">
                <a16:creationId xmlns:a16="http://schemas.microsoft.com/office/drawing/2014/main" id="{EEF2A01B-6DF8-4A12-A4AE-6180AA1032CB}"/>
              </a:ext>
            </a:extLst>
          </p:cNvPr>
          <p:cNvSpPr txBox="1">
            <a:spLocks/>
          </p:cNvSpPr>
          <p:nvPr/>
        </p:nvSpPr>
        <p:spPr>
          <a:xfrm>
            <a:off x="838200" y="1429625"/>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pl-PL" b="1" dirty="0">
                <a:latin typeface="Arial" panose="020B0604020202020204" pitchFamily="34" charset="0"/>
                <a:cs typeface="Arial" panose="020B0604020202020204" pitchFamily="34" charset="0"/>
              </a:rPr>
              <a:t>Lista dortmundzka</a:t>
            </a:r>
          </a:p>
          <a:p>
            <a:pPr algn="just">
              <a:lnSpc>
                <a:spcPct val="150000"/>
              </a:lnSpc>
            </a:pPr>
            <a:r>
              <a:rPr lang="pl-PL" dirty="0">
                <a:latin typeface="Arial" panose="020B0604020202020204" pitchFamily="34" charset="0"/>
                <a:cs typeface="Arial" panose="020B0604020202020204" pitchFamily="34" charset="0"/>
              </a:rPr>
              <a:t>Opracowana została na zlecenie I Kongresu Ergonomicznego i przedstawiona na II Kongresie w Dortmundzie we wrześniu 1964 r. przez zespół pod kierunkiem G.C. Burgera. Zawiera ona ponad 300 pytań ogólnych i szczegółowych, pozwala na kompleksową analizę prawie wszystkich elementów pracy, nie zawiera jednak kryteriów oceny.</a:t>
            </a:r>
          </a:p>
        </p:txBody>
      </p:sp>
    </p:spTree>
    <p:extLst>
      <p:ext uri="{BB962C8B-B14F-4D97-AF65-F5344CB8AC3E}">
        <p14:creationId xmlns:p14="http://schemas.microsoft.com/office/powerpoint/2010/main" val="1373566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9A485800-756E-4149-83D5-07E466B29A8C}"/>
              </a:ext>
            </a:extLst>
          </p:cNvPr>
          <p:cNvSpPr txBox="1">
            <a:spLocks/>
          </p:cNvSpPr>
          <p:nvPr/>
        </p:nvSpPr>
        <p:spPr>
          <a:xfrm>
            <a:off x="915185" y="454908"/>
            <a:ext cx="10515600" cy="79200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l-PL" sz="4000" b="1" dirty="0">
                <a:latin typeface="Arial" panose="020B0604020202020204" pitchFamily="34" charset="0"/>
                <a:cs typeface="Arial" panose="020B0604020202020204" pitchFamily="34" charset="0"/>
              </a:rPr>
              <a:t>Standardy ergonomii</a:t>
            </a:r>
            <a:br>
              <a:rPr lang="pl-PL" sz="4000" b="1" dirty="0">
                <a:latin typeface="Arial" panose="020B0604020202020204" pitchFamily="34" charset="0"/>
                <a:cs typeface="Arial" panose="020B0604020202020204" pitchFamily="34" charset="0"/>
              </a:rPr>
            </a:br>
            <a:endParaRPr lang="pl-PL" sz="4000" dirty="0">
              <a:latin typeface="Arial" panose="020B0604020202020204" pitchFamily="34" charset="0"/>
              <a:cs typeface="Arial" panose="020B0604020202020204" pitchFamily="34" charset="0"/>
            </a:endParaRPr>
          </a:p>
        </p:txBody>
      </p:sp>
      <p:sp>
        <p:nvSpPr>
          <p:cNvPr id="4" name="Symbol zastępczy zawartości 2">
            <a:extLst>
              <a:ext uri="{FF2B5EF4-FFF2-40B4-BE49-F238E27FC236}">
                <a16:creationId xmlns:a16="http://schemas.microsoft.com/office/drawing/2014/main" id="{89EC28F2-19B8-4E01-95A5-315C3220A98E}"/>
              </a:ext>
            </a:extLst>
          </p:cNvPr>
          <p:cNvSpPr txBox="1">
            <a:spLocks/>
          </p:cNvSpPr>
          <p:nvPr/>
        </p:nvSpPr>
        <p:spPr>
          <a:xfrm>
            <a:off x="838200" y="1246909"/>
            <a:ext cx="10515600" cy="49300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W 1975 roku Międzynarodowe Biuro Organizacji Standaryzacji (ISO) utworzyło Techniczny Komitet (TC159) dla prac nad normami ergonomicznymi, które miały objąć cały obszar działania ergonomii, tak aby były narzędziem dla przystosowania warunków pracy i życia człowieka do jego anatomicznych, fizjologicznych i psychologicznych cech w powiązaniu z fizycznym, </a:t>
            </a:r>
            <a:r>
              <a:rPr lang="pl-PL" dirty="0" err="1">
                <a:latin typeface="Arial" panose="020B0604020202020204" pitchFamily="34" charset="0"/>
                <a:cs typeface="Arial" panose="020B0604020202020204" pitchFamily="34" charset="0"/>
              </a:rPr>
              <a:t>socjokulturowym</a:t>
            </a:r>
            <a:r>
              <a:rPr lang="pl-PL" dirty="0">
                <a:latin typeface="Arial" panose="020B0604020202020204" pitchFamily="34" charset="0"/>
                <a:cs typeface="Arial" panose="020B0604020202020204" pitchFamily="34" charset="0"/>
              </a:rPr>
              <a:t> i technologicznym środowiskiem.</a:t>
            </a:r>
          </a:p>
          <a:p>
            <a:pPr algn="just">
              <a:lnSpc>
                <a:spcPct val="150000"/>
              </a:lnSpc>
            </a:pPr>
            <a:r>
              <a:rPr lang="pl-PL" dirty="0">
                <a:latin typeface="Arial" panose="020B0604020202020204" pitchFamily="34" charset="0"/>
                <a:cs typeface="Arial" panose="020B0604020202020204" pitchFamily="34" charset="0"/>
              </a:rPr>
              <a:t>W normach ujmuje się terminologie, metody, dane dotyczące człowieka (antropometryczne, biomechaniczne, fizjologiczne, psychologiczne). </a:t>
            </a:r>
          </a:p>
        </p:txBody>
      </p:sp>
    </p:spTree>
    <p:extLst>
      <p:ext uri="{BB962C8B-B14F-4D97-AF65-F5344CB8AC3E}">
        <p14:creationId xmlns:p14="http://schemas.microsoft.com/office/powerpoint/2010/main" val="15916163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E48CA4D6-2E02-4D4B-9661-3A6E97EE6495}"/>
              </a:ext>
            </a:extLst>
          </p:cNvPr>
          <p:cNvSpPr txBox="1">
            <a:spLocks/>
          </p:cNvSpPr>
          <p:nvPr/>
        </p:nvSpPr>
        <p:spPr>
          <a:xfrm>
            <a:off x="838200" y="160963"/>
            <a:ext cx="10515600" cy="7189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Zadania ergonomii</a:t>
            </a:r>
          </a:p>
        </p:txBody>
      </p:sp>
      <p:sp>
        <p:nvSpPr>
          <p:cNvPr id="4" name="Symbol zastępczy zawartości 2">
            <a:extLst>
              <a:ext uri="{FF2B5EF4-FFF2-40B4-BE49-F238E27FC236}">
                <a16:creationId xmlns:a16="http://schemas.microsoft.com/office/drawing/2014/main" id="{AD22AA98-9ACC-4529-92E0-DDD19DE86F58}"/>
              </a:ext>
            </a:extLst>
          </p:cNvPr>
          <p:cNvSpPr txBox="1">
            <a:spLocks/>
          </p:cNvSpPr>
          <p:nvPr/>
        </p:nvSpPr>
        <p:spPr>
          <a:xfrm>
            <a:off x="838200" y="930708"/>
            <a:ext cx="10515600" cy="499658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Optymalne kształtowanie systemu pracy, zarówno poszczególnych jego elementów jak i relacji miedzy nimi. </a:t>
            </a:r>
          </a:p>
          <a:p>
            <a:pPr algn="just">
              <a:lnSpc>
                <a:spcPct val="150000"/>
              </a:lnSpc>
            </a:pPr>
            <a:r>
              <a:rPr lang="pl-PL" dirty="0">
                <a:latin typeface="Arial" panose="020B0604020202020204" pitchFamily="34" charset="0"/>
                <a:cs typeface="Arial" panose="020B0604020202020204" pitchFamily="34" charset="0"/>
              </a:rPr>
              <a:t>W zakresie działań stosowanych wyróżnia się dwa kierunki ergonomii:</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 </a:t>
            </a:r>
            <a:r>
              <a:rPr lang="pl-PL" b="1" dirty="0">
                <a:latin typeface="Arial" panose="020B0604020202020204" pitchFamily="34" charset="0"/>
                <a:cs typeface="Arial" panose="020B0604020202020204" pitchFamily="34" charset="0"/>
              </a:rPr>
              <a:t>ERGONOMIA KONCEPCYJNA, PROJEKTOWA,</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 </a:t>
            </a:r>
            <a:r>
              <a:rPr lang="pl-PL" b="1" dirty="0">
                <a:latin typeface="Arial" panose="020B0604020202020204" pitchFamily="34" charset="0"/>
                <a:cs typeface="Arial" panose="020B0604020202020204" pitchFamily="34" charset="0"/>
              </a:rPr>
              <a:t>ERGONOMIA KOREKCYJNA.</a:t>
            </a:r>
          </a:p>
        </p:txBody>
      </p:sp>
    </p:spTree>
    <p:extLst>
      <p:ext uri="{BB962C8B-B14F-4D97-AF65-F5344CB8AC3E}">
        <p14:creationId xmlns:p14="http://schemas.microsoft.com/office/powerpoint/2010/main" val="2077495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Symbol zastępczy zawartości 2">
            <a:extLst>
              <a:ext uri="{FF2B5EF4-FFF2-40B4-BE49-F238E27FC236}">
                <a16:creationId xmlns:a16="http://schemas.microsoft.com/office/drawing/2014/main" id="{8EC986BC-54C8-4886-9F3D-A14B694FCA10}"/>
              </a:ext>
            </a:extLst>
          </p:cNvPr>
          <p:cNvSpPr txBox="1">
            <a:spLocks/>
          </p:cNvSpPr>
          <p:nvPr/>
        </p:nvSpPr>
        <p:spPr>
          <a:xfrm>
            <a:off x="838200" y="1404594"/>
            <a:ext cx="10515600" cy="47723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sz="2800" dirty="0">
                <a:latin typeface="Arial" panose="020B0604020202020204" pitchFamily="34" charset="0"/>
                <a:cs typeface="Arial" panose="020B0604020202020204" pitchFamily="34" charset="0"/>
              </a:rPr>
              <a:t>polega na korygowaniu utworzonych już wcześniej stanowisk pracy. Wykorzystywana jest najczęściej, kiedy nie ma możliwości wykorzystania ergonomii koncepcyjnej. Korygowanie to polega na przeanalizowaniu wyglądu dotychczasowego stanowiska i jego przystosowaniu do pracowników.</a:t>
            </a:r>
          </a:p>
        </p:txBody>
      </p:sp>
      <p:sp>
        <p:nvSpPr>
          <p:cNvPr id="2" name="Tytuł 1">
            <a:extLst>
              <a:ext uri="{FF2B5EF4-FFF2-40B4-BE49-F238E27FC236}">
                <a16:creationId xmlns:a16="http://schemas.microsoft.com/office/drawing/2014/main" id="{F1642F72-4BE7-DA6F-C4CE-3DEB66F9118A}"/>
              </a:ext>
            </a:extLst>
          </p:cNvPr>
          <p:cNvSpPr txBox="1">
            <a:spLocks/>
          </p:cNvSpPr>
          <p:nvPr/>
        </p:nvSpPr>
        <p:spPr>
          <a:xfrm>
            <a:off x="838200" y="160963"/>
            <a:ext cx="10515600" cy="7189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Ergonomia korekcyjna</a:t>
            </a:r>
          </a:p>
        </p:txBody>
      </p:sp>
    </p:spTree>
    <p:extLst>
      <p:ext uri="{BB962C8B-B14F-4D97-AF65-F5344CB8AC3E}">
        <p14:creationId xmlns:p14="http://schemas.microsoft.com/office/powerpoint/2010/main" val="341873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2AF6F654-132C-4619-A07E-A0947414AB75}"/>
              </a:ext>
            </a:extLst>
          </p:cNvPr>
          <p:cNvSpPr txBox="1">
            <a:spLocks/>
          </p:cNvSpPr>
          <p:nvPr/>
        </p:nvSpPr>
        <p:spPr>
          <a:xfrm>
            <a:off x="838200" y="638503"/>
            <a:ext cx="10515600" cy="73798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Ergonomia korekcyjna obejmuje :</a:t>
            </a:r>
          </a:p>
        </p:txBody>
      </p:sp>
      <p:sp>
        <p:nvSpPr>
          <p:cNvPr id="4" name="Symbol zastępczy zawartości 2">
            <a:extLst>
              <a:ext uri="{FF2B5EF4-FFF2-40B4-BE49-F238E27FC236}">
                <a16:creationId xmlns:a16="http://schemas.microsoft.com/office/drawing/2014/main" id="{5F2C6046-34FB-4170-80EC-C50C86694D0D}"/>
              </a:ext>
            </a:extLst>
          </p:cNvPr>
          <p:cNvSpPr txBox="1">
            <a:spLocks/>
          </p:cNvSpPr>
          <p:nvPr/>
        </p:nvSpPr>
        <p:spPr>
          <a:xfrm>
            <a:off x="838200" y="1840835"/>
            <a:ext cx="10515600" cy="39140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Poprawę parametrów materialnych warunków pracy (zmniejszenie hałasu, drgań, poprawa oświetlenia, mikroklimatu)</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Wyeliminowanie nadmiernych obciążeń fizycznych i psychicznych (mechanizacja i automatyzacja ciężkich prac fizycznych, poprawa pozycji przy pracy, poprawa organizacyjno-technicznych warunków odbioru informacji, usprawnienia w organizacji pracy)</a:t>
            </a:r>
          </a:p>
        </p:txBody>
      </p:sp>
    </p:spTree>
    <p:extLst>
      <p:ext uri="{BB962C8B-B14F-4D97-AF65-F5344CB8AC3E}">
        <p14:creationId xmlns:p14="http://schemas.microsoft.com/office/powerpoint/2010/main" val="2548702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A37F103F-6E67-4369-9FE5-7382E7E54C57}"/>
              </a:ext>
            </a:extLst>
          </p:cNvPr>
          <p:cNvSpPr txBox="1">
            <a:spLocks/>
          </p:cNvSpPr>
          <p:nvPr/>
        </p:nvSpPr>
        <p:spPr>
          <a:xfrm>
            <a:off x="904188" y="18256"/>
            <a:ext cx="10515600" cy="792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Ergonomia korekcyjna jest procesem ciągłym:</a:t>
            </a:r>
          </a:p>
        </p:txBody>
      </p:sp>
      <p:sp>
        <p:nvSpPr>
          <p:cNvPr id="4" name="Symbol zastępczy zawartości 2">
            <a:extLst>
              <a:ext uri="{FF2B5EF4-FFF2-40B4-BE49-F238E27FC236}">
                <a16:creationId xmlns:a16="http://schemas.microsoft.com/office/drawing/2014/main" id="{F6D4B201-222D-415A-BFE3-9AEB5FFB4859}"/>
              </a:ext>
            </a:extLst>
          </p:cNvPr>
          <p:cNvSpPr txBox="1">
            <a:spLocks/>
          </p:cNvSpPr>
          <p:nvPr/>
        </p:nvSpPr>
        <p:spPr>
          <a:xfrm>
            <a:off x="838200" y="921827"/>
            <a:ext cx="10515600" cy="4708381"/>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60000"/>
              </a:lnSpc>
              <a:buFont typeface="Arial" panose="020B0604020202020204" pitchFamily="34" charset="0"/>
              <a:buChar char="•"/>
            </a:pPr>
            <a:r>
              <a:rPr lang="pl-PL" dirty="0">
                <a:latin typeface="Arial" panose="020B0604020202020204" pitchFamily="34" charset="0"/>
                <a:cs typeface="Arial" panose="020B0604020202020204" pitchFamily="34" charset="0"/>
              </a:rPr>
              <a:t>Utrzymuje się wiele wadliwych rozwiązań w zakładach pracy i jest to związane z tym, że w przemyśle, rolnictwie czy komunikacji używa się wiele starego sprzętu</a:t>
            </a:r>
          </a:p>
          <a:p>
            <a:pPr marL="342900" indent="-342900" algn="just">
              <a:lnSpc>
                <a:spcPct val="160000"/>
              </a:lnSpc>
              <a:buFont typeface="Arial" panose="020B0604020202020204" pitchFamily="34" charset="0"/>
              <a:buChar char="•"/>
            </a:pPr>
            <a:r>
              <a:rPr lang="pl-PL" dirty="0">
                <a:latin typeface="Arial" panose="020B0604020202020204" pitchFamily="34" charset="0"/>
                <a:cs typeface="Arial" panose="020B0604020202020204" pitchFamily="34" charset="0"/>
              </a:rPr>
              <a:t>Niezależnie od tego na nowe konstrukcje często przenoszone są błędy powstałe w przeszłości</a:t>
            </a:r>
          </a:p>
          <a:p>
            <a:pPr marL="342900" indent="-342900" algn="just">
              <a:lnSpc>
                <a:spcPct val="160000"/>
              </a:lnSpc>
              <a:buFont typeface="Arial" panose="020B0604020202020204" pitchFamily="34" charset="0"/>
              <a:buChar char="•"/>
            </a:pPr>
            <a:r>
              <a:rPr lang="pl-PL" dirty="0">
                <a:latin typeface="Arial" panose="020B0604020202020204" pitchFamily="34" charset="0"/>
                <a:cs typeface="Arial" panose="020B0604020202020204" pitchFamily="34" charset="0"/>
              </a:rPr>
              <a:t>Wiele złego powstaje też w procesie realizacji projektów nowych urządzeń technicznych zwłaszcza pod wpływem fałszywie pojętych przesłanek oszczędnościowych</a:t>
            </a:r>
          </a:p>
          <a:p>
            <a:pPr marL="342900" indent="-342900" algn="just">
              <a:lnSpc>
                <a:spcPct val="160000"/>
              </a:lnSpc>
              <a:buFont typeface="Arial" panose="020B0604020202020204" pitchFamily="34" charset="0"/>
              <a:buChar char="•"/>
            </a:pPr>
            <a:r>
              <a:rPr lang="pl-PL" dirty="0">
                <a:latin typeface="Arial" panose="020B0604020202020204" pitchFamily="34" charset="0"/>
                <a:cs typeface="Arial" panose="020B0604020202020204" pitchFamily="34" charset="0"/>
              </a:rPr>
              <a:t>Nowe wynalazki i nowa technika, likwidując wiele dotychczasowych niedogodności i zagrożeń, niosą ze sobą inne, nie przewidziane przez projektantów niebezpieczeństwa – zatruwanie powietrza i wód, niszczenie przyrody, hałas, wibracje, zaburzenia nerwicowe wywołane absorbującą układ nerwowy, wysoce odpowiedzialną pracą.</a:t>
            </a:r>
          </a:p>
        </p:txBody>
      </p:sp>
    </p:spTree>
    <p:extLst>
      <p:ext uri="{BB962C8B-B14F-4D97-AF65-F5344CB8AC3E}">
        <p14:creationId xmlns:p14="http://schemas.microsoft.com/office/powerpoint/2010/main" val="2753844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Symbol zastępczy zawartości 2">
            <a:extLst>
              <a:ext uri="{FF2B5EF4-FFF2-40B4-BE49-F238E27FC236}">
                <a16:creationId xmlns:a16="http://schemas.microsoft.com/office/drawing/2014/main" id="{0F8A8FEA-70E6-4DD9-B7E0-FD748B63BB0B}"/>
              </a:ext>
            </a:extLst>
          </p:cNvPr>
          <p:cNvSpPr txBox="1">
            <a:spLocks/>
          </p:cNvSpPr>
          <p:nvPr/>
        </p:nvSpPr>
        <p:spPr>
          <a:xfrm>
            <a:off x="708891" y="1847653"/>
            <a:ext cx="10515600" cy="403374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wykorzystywana jest już w momencie aranżacji stanowiska pracy, czyli od samego początku jego tworzenia na potrzeby pracownika. Dzięki temu od momentu koncepcji wszystko dostosowuje się do pracownika i do jego stanowiska. </a:t>
            </a:r>
          </a:p>
        </p:txBody>
      </p:sp>
      <p:sp>
        <p:nvSpPr>
          <p:cNvPr id="2" name="Tytuł 1">
            <a:extLst>
              <a:ext uri="{FF2B5EF4-FFF2-40B4-BE49-F238E27FC236}">
                <a16:creationId xmlns:a16="http://schemas.microsoft.com/office/drawing/2014/main" id="{DF5B8154-28DE-DC2A-7745-9177773C574E}"/>
              </a:ext>
            </a:extLst>
          </p:cNvPr>
          <p:cNvSpPr txBox="1">
            <a:spLocks/>
          </p:cNvSpPr>
          <p:nvPr/>
        </p:nvSpPr>
        <p:spPr>
          <a:xfrm>
            <a:off x="621383" y="443768"/>
            <a:ext cx="10515600" cy="7189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Ergonomia koncepcyjna</a:t>
            </a:r>
          </a:p>
        </p:txBody>
      </p:sp>
    </p:spTree>
    <p:extLst>
      <p:ext uri="{BB962C8B-B14F-4D97-AF65-F5344CB8AC3E}">
        <p14:creationId xmlns:p14="http://schemas.microsoft.com/office/powerpoint/2010/main" val="1974597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D9CE9CB4-B7B5-40D9-9DE4-A278615EDEA8}"/>
              </a:ext>
            </a:extLst>
          </p:cNvPr>
          <p:cNvSpPr txBox="1">
            <a:spLocks/>
          </p:cNvSpPr>
          <p:nvPr/>
        </p:nvSpPr>
        <p:spPr>
          <a:xfrm>
            <a:off x="904188" y="160963"/>
            <a:ext cx="10515600" cy="68125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Bariery ergonomii koncepcyjnej:</a:t>
            </a:r>
          </a:p>
        </p:txBody>
      </p:sp>
      <p:sp>
        <p:nvSpPr>
          <p:cNvPr id="4" name="Symbol zastępczy zawartości 2">
            <a:extLst>
              <a:ext uri="{FF2B5EF4-FFF2-40B4-BE49-F238E27FC236}">
                <a16:creationId xmlns:a16="http://schemas.microsoft.com/office/drawing/2014/main" id="{DD5E70F1-8FA4-4080-B45B-C20E0E37A912}"/>
              </a:ext>
            </a:extLst>
          </p:cNvPr>
          <p:cNvSpPr txBox="1">
            <a:spLocks/>
          </p:cNvSpPr>
          <p:nvPr/>
        </p:nvSpPr>
        <p:spPr>
          <a:xfrm>
            <a:off x="838200" y="1024052"/>
            <a:ext cx="10515600" cy="4699145"/>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b="1" dirty="0">
                <a:latin typeface="Arial" panose="020B0604020202020204" pitchFamily="34" charset="0"/>
                <a:cs typeface="Arial" panose="020B0604020202020204" pitchFamily="34" charset="0"/>
              </a:rPr>
              <a:t>Natury psychologicznej: </a:t>
            </a:r>
            <a:r>
              <a:rPr lang="pl-PL" dirty="0">
                <a:latin typeface="Arial" panose="020B0604020202020204" pitchFamily="34" charset="0"/>
                <a:cs typeface="Arial" panose="020B0604020202020204" pitchFamily="34" charset="0"/>
              </a:rPr>
              <a:t>projektant jest przekonany, że problem jest niemożliwy do rozwiązania lub nierealny lub, że tego dotąd nie było</a:t>
            </a:r>
          </a:p>
          <a:p>
            <a:pPr algn="just">
              <a:lnSpc>
                <a:spcPct val="150000"/>
              </a:lnSpc>
            </a:pPr>
            <a:r>
              <a:rPr lang="pl-PL" b="1" dirty="0">
                <a:latin typeface="Arial" panose="020B0604020202020204" pitchFamily="34" charset="0"/>
                <a:cs typeface="Arial" panose="020B0604020202020204" pitchFamily="34" charset="0"/>
              </a:rPr>
              <a:t>Natury psychologicznej: </a:t>
            </a:r>
            <a:r>
              <a:rPr lang="pl-PL" dirty="0">
                <a:latin typeface="Arial" panose="020B0604020202020204" pitchFamily="34" charset="0"/>
                <a:cs typeface="Arial" panose="020B0604020202020204" pitchFamily="34" charset="0"/>
              </a:rPr>
              <a:t>projektant z dłuższym stażem pracy może mieć tendencje do preferowania stereotypowych, tradycyjnych i często przestarzałych rozwiązań lub też stosuje  rozwiązania z jednej wybranej techniki czy technologii. Powoduje to zawężenie obszaru możliwych rozwiązań projektu. Często też pojawia się obawa przed nowością i niechęć do podjęcia ryzyka</a:t>
            </a:r>
          </a:p>
          <a:p>
            <a:pPr algn="just">
              <a:lnSpc>
                <a:spcPct val="150000"/>
              </a:lnSpc>
            </a:pPr>
            <a:r>
              <a:rPr lang="pl-PL" b="1" dirty="0">
                <a:latin typeface="Arial" panose="020B0604020202020204" pitchFamily="34" charset="0"/>
                <a:cs typeface="Arial" panose="020B0604020202020204" pitchFamily="34" charset="0"/>
              </a:rPr>
              <a:t>Natury organizacyjnej </a:t>
            </a:r>
            <a:r>
              <a:rPr lang="pl-PL" dirty="0">
                <a:latin typeface="Arial" panose="020B0604020202020204" pitchFamily="34" charset="0"/>
                <a:cs typeface="Arial" panose="020B0604020202020204" pitchFamily="34" charset="0"/>
              </a:rPr>
              <a:t>– dotyczy trudności w zorganizowaniu zespołu specjalistów z różnych dziedzin (inżynier lub architekt, psycholog pracy i fizjolog pracy) i koordynacji ich prac. Jeżeli decyzje ma podejmować jedna osoba to z natury nie jest ona kompetentna w zakresie wielu zagadnień</a:t>
            </a:r>
          </a:p>
        </p:txBody>
      </p:sp>
    </p:spTree>
    <p:extLst>
      <p:ext uri="{BB962C8B-B14F-4D97-AF65-F5344CB8AC3E}">
        <p14:creationId xmlns:p14="http://schemas.microsoft.com/office/powerpoint/2010/main" val="38007438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75CF3CA8-FE4F-498E-9342-6E9F01232A7E}"/>
              </a:ext>
            </a:extLst>
          </p:cNvPr>
          <p:cNvSpPr txBox="1">
            <a:spLocks/>
          </p:cNvSpPr>
          <p:nvPr/>
        </p:nvSpPr>
        <p:spPr>
          <a:xfrm>
            <a:off x="838200" y="365126"/>
            <a:ext cx="10515600" cy="7001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Ergonomia koncepcyjna jest procesem ciągłym</a:t>
            </a:r>
          </a:p>
        </p:txBody>
      </p:sp>
      <p:sp>
        <p:nvSpPr>
          <p:cNvPr id="4" name="Symbol zastępczy zawartości 2">
            <a:extLst>
              <a:ext uri="{FF2B5EF4-FFF2-40B4-BE49-F238E27FC236}">
                <a16:creationId xmlns:a16="http://schemas.microsoft.com/office/drawing/2014/main" id="{689ECADE-EC8D-4B5A-AF09-7AB72F8CB92D}"/>
              </a:ext>
            </a:extLst>
          </p:cNvPr>
          <p:cNvSpPr txBox="1">
            <a:spLocks/>
          </p:cNvSpPr>
          <p:nvPr/>
        </p:nvSpPr>
        <p:spPr>
          <a:xfrm>
            <a:off x="838200" y="1553699"/>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Nawet przy najlepszej pracy zespołów ergonomicznych w biurach konstrukcyjnych i projektowych nie da się uniknąć konieczności wprowadzania pewnych poprawek w konstrukcji już eksploatowanych maszyn, urządzeń czy hal fabrycznych, chociażby ze względu na zmienność warunków ich użytkowania.</a:t>
            </a:r>
          </a:p>
        </p:txBody>
      </p:sp>
    </p:spTree>
    <p:extLst>
      <p:ext uri="{BB962C8B-B14F-4D97-AF65-F5344CB8AC3E}">
        <p14:creationId xmlns:p14="http://schemas.microsoft.com/office/powerpoint/2010/main" val="4246301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11B0CED8-2AC1-4709-ADF5-B5B85E93675F}"/>
              </a:ext>
            </a:extLst>
          </p:cNvPr>
          <p:cNvSpPr txBox="1">
            <a:spLocks/>
          </p:cNvSpPr>
          <p:nvPr/>
        </p:nvSpPr>
        <p:spPr>
          <a:xfrm>
            <a:off x="838200" y="685636"/>
            <a:ext cx="10515600" cy="8608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Po co zajmować się ergonomią w pracy?</a:t>
            </a:r>
          </a:p>
        </p:txBody>
      </p:sp>
      <p:sp>
        <p:nvSpPr>
          <p:cNvPr id="4" name="Symbol zastępczy zawartości 2">
            <a:extLst>
              <a:ext uri="{FF2B5EF4-FFF2-40B4-BE49-F238E27FC236}">
                <a16:creationId xmlns:a16="http://schemas.microsoft.com/office/drawing/2014/main" id="{795FEB4C-2F37-42E4-8B0E-E26825926A10}"/>
              </a:ext>
            </a:extLst>
          </p:cNvPr>
          <p:cNvSpPr txBox="1">
            <a:spLocks/>
          </p:cNvSpPr>
          <p:nvPr/>
        </p:nvSpPr>
        <p:spPr>
          <a:xfrm>
            <a:off x="734505" y="2730061"/>
            <a:ext cx="10871200" cy="79200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l-PL" sz="2800" dirty="0">
                <a:latin typeface="Arial" panose="020B0604020202020204" pitchFamily="34" charset="0"/>
                <a:cs typeface="Arial" panose="020B0604020202020204" pitchFamily="34" charset="0"/>
              </a:rPr>
              <a:t>Ergonomia= wzrost wskaźników ekonomicznych przedsiębiorstw</a:t>
            </a:r>
          </a:p>
        </p:txBody>
      </p:sp>
    </p:spTree>
    <p:extLst>
      <p:ext uri="{BB962C8B-B14F-4D97-AF65-F5344CB8AC3E}">
        <p14:creationId xmlns:p14="http://schemas.microsoft.com/office/powerpoint/2010/main" val="3312542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2D919314-89D4-4F89-BDD4-25BB21C06B91}"/>
              </a:ext>
            </a:extLst>
          </p:cNvPr>
          <p:cNvSpPr txBox="1">
            <a:spLocks/>
          </p:cNvSpPr>
          <p:nvPr/>
        </p:nvSpPr>
        <p:spPr>
          <a:xfrm>
            <a:off x="1623314" y="356662"/>
            <a:ext cx="8702964" cy="648752"/>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Czym jest ergonomiczne miejsce pracy?</a:t>
            </a:r>
          </a:p>
        </p:txBody>
      </p:sp>
      <p:sp>
        <p:nvSpPr>
          <p:cNvPr id="4" name="Symbol zastępczy zawartości 2">
            <a:extLst>
              <a:ext uri="{FF2B5EF4-FFF2-40B4-BE49-F238E27FC236}">
                <a16:creationId xmlns:a16="http://schemas.microsoft.com/office/drawing/2014/main" id="{8A70B899-BA4E-4A6D-87F6-9D1618C94564}"/>
              </a:ext>
            </a:extLst>
          </p:cNvPr>
          <p:cNvSpPr txBox="1">
            <a:spLocks/>
          </p:cNvSpPr>
          <p:nvPr/>
        </p:nvSpPr>
        <p:spPr>
          <a:xfrm>
            <a:off x="941895" y="1512053"/>
            <a:ext cx="10515600" cy="3886345"/>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pl-PL" dirty="0">
                <a:latin typeface="Arial" panose="020B0604020202020204" pitchFamily="34" charset="0"/>
                <a:cs typeface="Arial" panose="020B0604020202020204" pitchFamily="34" charset="0"/>
              </a:rPr>
              <a:t>Jest zaprojektowane tak, by spełniać funkcjonalne potrzeby pracowników. Powinno być elastyczne, wspierać podczas wykonywania pracy oraz pozytywnie wpływać na dobre samopoczucie i wydajność użytkujących je osób.</a:t>
            </a:r>
          </a:p>
          <a:p>
            <a:pPr algn="l">
              <a:lnSpc>
                <a:spcPct val="150000"/>
              </a:lnSpc>
            </a:pPr>
            <a:endParaRPr lang="pl-PL" dirty="0">
              <a:latin typeface="Arial" panose="020B0604020202020204" pitchFamily="34" charset="0"/>
              <a:cs typeface="Arial" panose="020B0604020202020204" pitchFamily="34" charset="0"/>
            </a:endParaRPr>
          </a:p>
          <a:p>
            <a:pPr algn="l">
              <a:lnSpc>
                <a:spcPct val="150000"/>
              </a:lnSpc>
            </a:pPr>
            <a:r>
              <a:rPr lang="pl-PL" b="1" dirty="0">
                <a:latin typeface="Arial" panose="020B0604020202020204" pitchFamily="34" charset="0"/>
                <a:cs typeface="Arial" panose="020B0604020202020204" pitchFamily="34" charset="0"/>
              </a:rPr>
              <a:t>Nieergonomiczne</a:t>
            </a:r>
            <a:r>
              <a:rPr lang="pl-PL" dirty="0">
                <a:latin typeface="Arial" panose="020B0604020202020204" pitchFamily="34" charset="0"/>
                <a:cs typeface="Arial" panose="020B0604020202020204" pitchFamily="34" charset="0"/>
              </a:rPr>
              <a:t> – to nie takie, które nie ma atrakcyjnego wyglądu i nie jest nowoczesne. Piękne i nowoczesne nie zawsze jest funkcjonalne. Miejsce pracy powinno przede wszystkim wspierać zdrowie i efektywność pracowników.</a:t>
            </a:r>
          </a:p>
        </p:txBody>
      </p:sp>
    </p:spTree>
    <p:extLst>
      <p:ext uri="{BB962C8B-B14F-4D97-AF65-F5344CB8AC3E}">
        <p14:creationId xmlns:p14="http://schemas.microsoft.com/office/powerpoint/2010/main" val="3871476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105C2FB6-2B2B-4B42-98E2-CE3C2A3FEB62}"/>
              </a:ext>
            </a:extLst>
          </p:cNvPr>
          <p:cNvSpPr txBox="1">
            <a:spLocks/>
          </p:cNvSpPr>
          <p:nvPr/>
        </p:nvSpPr>
        <p:spPr>
          <a:xfrm>
            <a:off x="838200" y="215152"/>
            <a:ext cx="10515600" cy="7378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Zalety ergonomicznego miejsca pracy</a:t>
            </a:r>
          </a:p>
        </p:txBody>
      </p:sp>
      <p:sp>
        <p:nvSpPr>
          <p:cNvPr id="4" name="Symbol zastępczy zawartości 2">
            <a:extLst>
              <a:ext uri="{FF2B5EF4-FFF2-40B4-BE49-F238E27FC236}">
                <a16:creationId xmlns:a16="http://schemas.microsoft.com/office/drawing/2014/main" id="{47FFA909-F192-4A70-BC3C-5377F5122CFE}"/>
              </a:ext>
            </a:extLst>
          </p:cNvPr>
          <p:cNvSpPr txBox="1">
            <a:spLocks/>
          </p:cNvSpPr>
          <p:nvPr/>
        </p:nvSpPr>
        <p:spPr>
          <a:xfrm>
            <a:off x="838200" y="1253331"/>
            <a:ext cx="10515600" cy="4351338"/>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pl-PL" dirty="0">
                <a:latin typeface="Arial" panose="020B0604020202020204" pitchFamily="34" charset="0"/>
                <a:cs typeface="Arial" panose="020B0604020202020204" pitchFamily="34" charset="0"/>
              </a:rPr>
              <a:t>Polepszenie warunków pracy człowieka poprzez zapewnienie mu komfortu i bezpieczeństwa zgodnego z ergonomią zaowocuje zaletami ergonomicznego miejsca pracy takimi jak:</a:t>
            </a:r>
          </a:p>
          <a:p>
            <a:pPr marL="342900" indent="-342900" algn="l">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Zwiększona efektywność</a:t>
            </a:r>
          </a:p>
          <a:p>
            <a:pPr marL="342900" indent="-342900" algn="l">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Mniejsza liczba zwolnień lekarskich</a:t>
            </a:r>
          </a:p>
          <a:p>
            <a:pPr marL="342900" indent="-342900" algn="l">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Długoterminowa poprawa stanu zdrowia i samopoczucia</a:t>
            </a:r>
          </a:p>
          <a:p>
            <a:pPr marL="342900" indent="-342900" algn="l">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Większe zaangażowanie pracowników,</a:t>
            </a:r>
          </a:p>
          <a:p>
            <a:pPr marL="342900" indent="-342900" algn="l">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Zmniejszenie ryzyka wystąpienia urazów</a:t>
            </a:r>
          </a:p>
          <a:p>
            <a:pPr marL="342900" indent="-342900" algn="l">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Pracownik ma być zadowolony, dlatego firma powinna dokładać wszelkich starań aby zapewnić mu stabilne i bezpieczne warunki pracy</a:t>
            </a:r>
          </a:p>
        </p:txBody>
      </p:sp>
    </p:spTree>
    <p:extLst>
      <p:ext uri="{BB962C8B-B14F-4D97-AF65-F5344CB8AC3E}">
        <p14:creationId xmlns:p14="http://schemas.microsoft.com/office/powerpoint/2010/main" val="34733080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C4C39619-6450-48F0-A20D-284C9A5834B0}"/>
              </a:ext>
            </a:extLst>
          </p:cNvPr>
          <p:cNvSpPr txBox="1">
            <a:spLocks/>
          </p:cNvSpPr>
          <p:nvPr/>
        </p:nvSpPr>
        <p:spPr>
          <a:xfrm>
            <a:off x="838200" y="328179"/>
            <a:ext cx="10515600" cy="65220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Jak zaplanować ergonomiczne miejsce pracy?</a:t>
            </a:r>
          </a:p>
        </p:txBody>
      </p:sp>
      <p:sp>
        <p:nvSpPr>
          <p:cNvPr id="4" name="Symbol zastępczy zawartości 2">
            <a:extLst>
              <a:ext uri="{FF2B5EF4-FFF2-40B4-BE49-F238E27FC236}">
                <a16:creationId xmlns:a16="http://schemas.microsoft.com/office/drawing/2014/main" id="{8920A3A4-76C8-4114-A58D-C07F43548080}"/>
              </a:ext>
            </a:extLst>
          </p:cNvPr>
          <p:cNvSpPr txBox="1">
            <a:spLocks/>
          </p:cNvSpPr>
          <p:nvPr/>
        </p:nvSpPr>
        <p:spPr>
          <a:xfrm>
            <a:off x="838200" y="1253330"/>
            <a:ext cx="10515600" cy="4563007"/>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60000"/>
              </a:lnSpc>
            </a:pPr>
            <a:r>
              <a:rPr lang="pl-PL" b="1" u="sng" dirty="0">
                <a:latin typeface="Arial" panose="020B0604020202020204" pitchFamily="34" charset="0"/>
                <a:cs typeface="Arial" panose="020B0604020202020204" pitchFamily="34" charset="0"/>
              </a:rPr>
              <a:t>Aranżacja: wpływa na efektywność</a:t>
            </a:r>
          </a:p>
          <a:p>
            <a:pPr algn="just">
              <a:lnSpc>
                <a:spcPct val="160000"/>
              </a:lnSpc>
            </a:pPr>
            <a:r>
              <a:rPr lang="pl-PL" dirty="0">
                <a:latin typeface="Arial" panose="020B0604020202020204" pitchFamily="34" charset="0"/>
                <a:cs typeface="Arial" panose="020B0604020202020204" pitchFamily="34" charset="0"/>
              </a:rPr>
              <a:t>Należy stworzyć przestrzeń zachęcającą do pracy i innowacji. </a:t>
            </a:r>
          </a:p>
          <a:p>
            <a:pPr algn="just">
              <a:lnSpc>
                <a:spcPct val="160000"/>
              </a:lnSpc>
            </a:pPr>
            <a:r>
              <a:rPr lang="pl-PL" b="1" u="sng" dirty="0">
                <a:latin typeface="Arial" panose="020B0604020202020204" pitchFamily="34" charset="0"/>
                <a:cs typeface="Arial" panose="020B0604020202020204" pitchFamily="34" charset="0"/>
              </a:rPr>
              <a:t>Dobre samopoczucie</a:t>
            </a:r>
          </a:p>
          <a:p>
            <a:pPr algn="just">
              <a:lnSpc>
                <a:spcPct val="160000"/>
              </a:lnSpc>
            </a:pPr>
            <a:r>
              <a:rPr lang="pl-PL" dirty="0">
                <a:latin typeface="Arial" panose="020B0604020202020204" pitchFamily="34" charset="0"/>
                <a:cs typeface="Arial" panose="020B0604020202020204" pitchFamily="34" charset="0"/>
              </a:rPr>
              <a:t>Ergonomiczne miejsca pracy wpływają na dobre samopoczucie, gdyż rozwiązania łatwo dostosować można do indywidualnych potrzeb pracowników. </a:t>
            </a:r>
          </a:p>
          <a:p>
            <a:pPr algn="l">
              <a:lnSpc>
                <a:spcPct val="150000"/>
              </a:lnSpc>
            </a:pPr>
            <a:r>
              <a:rPr lang="pl-PL" b="1" u="sng" dirty="0">
                <a:latin typeface="Arial" panose="020B0604020202020204" pitchFamily="34" charset="0"/>
                <a:cs typeface="Arial" panose="020B0604020202020204" pitchFamily="34" charset="0"/>
              </a:rPr>
              <a:t>Ruch niezbędny w pracy </a:t>
            </a:r>
          </a:p>
          <a:p>
            <a:pPr algn="just">
              <a:lnSpc>
                <a:spcPct val="150000"/>
              </a:lnSpc>
            </a:pPr>
            <a:r>
              <a:rPr lang="pl-PL" dirty="0">
                <a:latin typeface="Arial" panose="020B0604020202020204" pitchFamily="34" charset="0"/>
                <a:cs typeface="Arial" panose="020B0604020202020204" pitchFamily="34" charset="0"/>
              </a:rPr>
              <a:t>miejsce pracy zachęcające do ruchu poprawia samopoczucie i zwiększa wydajność.</a:t>
            </a:r>
          </a:p>
        </p:txBody>
      </p:sp>
    </p:spTree>
    <p:extLst>
      <p:ext uri="{BB962C8B-B14F-4D97-AF65-F5344CB8AC3E}">
        <p14:creationId xmlns:p14="http://schemas.microsoft.com/office/powerpoint/2010/main" val="3972807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B6CD4C52-B519-4DF8-8B94-54E26E0CCA54}"/>
              </a:ext>
            </a:extLst>
          </p:cNvPr>
          <p:cNvSpPr txBox="1">
            <a:spLocks/>
          </p:cNvSpPr>
          <p:nvPr/>
        </p:nvSpPr>
        <p:spPr>
          <a:xfrm>
            <a:off x="838200" y="261430"/>
            <a:ext cx="10515600" cy="67182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Wypadek przy pracy a ergonomia</a:t>
            </a:r>
          </a:p>
        </p:txBody>
      </p:sp>
      <p:sp>
        <p:nvSpPr>
          <p:cNvPr id="4" name="Symbol zastępczy zawartości 2">
            <a:extLst>
              <a:ext uri="{FF2B5EF4-FFF2-40B4-BE49-F238E27FC236}">
                <a16:creationId xmlns:a16="http://schemas.microsoft.com/office/drawing/2014/main" id="{B7563E36-A090-4584-B0B7-7430A5391438}"/>
              </a:ext>
            </a:extLst>
          </p:cNvPr>
          <p:cNvSpPr txBox="1">
            <a:spLocks/>
          </p:cNvSpPr>
          <p:nvPr/>
        </p:nvSpPr>
        <p:spPr>
          <a:xfrm>
            <a:off x="838200" y="1121355"/>
            <a:ext cx="10515600" cy="435133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pl-PL" dirty="0">
                <a:latin typeface="Arial" panose="020B0604020202020204" pitchFamily="34" charset="0"/>
                <a:cs typeface="Arial" panose="020B0604020202020204" pitchFamily="34" charset="0"/>
              </a:rPr>
              <a:t>Wypadek przy pracy może być skutkiem kumulacji kilku przyczyn. </a:t>
            </a:r>
          </a:p>
          <a:p>
            <a:pPr>
              <a:lnSpc>
                <a:spcPct val="150000"/>
              </a:lnSpc>
            </a:pPr>
            <a:endParaRPr lang="pl-PL" dirty="0">
              <a:latin typeface="Arial" panose="020B0604020202020204" pitchFamily="34" charset="0"/>
              <a:cs typeface="Arial" panose="020B0604020202020204" pitchFamily="34" charset="0"/>
            </a:endParaRPr>
          </a:p>
          <a:p>
            <a:pPr>
              <a:lnSpc>
                <a:spcPct val="150000"/>
              </a:lnSpc>
            </a:pPr>
            <a:r>
              <a:rPr lang="pl-PL" dirty="0">
                <a:latin typeface="Arial" panose="020B0604020202020204" pitchFamily="34" charset="0"/>
                <a:cs typeface="Arial" panose="020B0604020202020204" pitchFamily="34" charset="0"/>
              </a:rPr>
              <a:t>Przyczynami takimi mogą być:</a:t>
            </a:r>
          </a:p>
          <a:p>
            <a:pPr marL="342900" indent="-342900" algn="l">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Złe rozplanowanie stanowiska pracy</a:t>
            </a:r>
          </a:p>
          <a:p>
            <a:pPr marL="342900" indent="-342900" algn="l">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Dopuszczenie użytkowania urządzeń niespełniających minimalnych wymagań</a:t>
            </a:r>
          </a:p>
          <a:p>
            <a:pPr marL="342900" indent="-342900" algn="l">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Stan psychofizyczny pracownika</a:t>
            </a:r>
          </a:p>
        </p:txBody>
      </p:sp>
    </p:spTree>
    <p:extLst>
      <p:ext uri="{BB962C8B-B14F-4D97-AF65-F5344CB8AC3E}">
        <p14:creationId xmlns:p14="http://schemas.microsoft.com/office/powerpoint/2010/main" val="4202728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920B779E-3B74-433F-9D4E-07C77FB73924}"/>
              </a:ext>
            </a:extLst>
          </p:cNvPr>
          <p:cNvSpPr txBox="1">
            <a:spLocks/>
          </p:cNvSpPr>
          <p:nvPr/>
        </p:nvSpPr>
        <p:spPr>
          <a:xfrm>
            <a:off x="838200" y="160963"/>
            <a:ext cx="10515600" cy="7095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Obciążenie pracą</a:t>
            </a:r>
          </a:p>
        </p:txBody>
      </p:sp>
      <p:sp>
        <p:nvSpPr>
          <p:cNvPr id="4" name="Symbol zastępczy zawartości 2">
            <a:extLst>
              <a:ext uri="{FF2B5EF4-FFF2-40B4-BE49-F238E27FC236}">
                <a16:creationId xmlns:a16="http://schemas.microsoft.com/office/drawing/2014/main" id="{5C286668-BA68-4A9D-B396-444353DDE2F0}"/>
              </a:ext>
            </a:extLst>
          </p:cNvPr>
          <p:cNvSpPr txBox="1">
            <a:spLocks/>
          </p:cNvSpPr>
          <p:nvPr/>
        </p:nvSpPr>
        <p:spPr>
          <a:xfrm>
            <a:off x="461913" y="870494"/>
            <a:ext cx="10957875" cy="4732255"/>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60000"/>
              </a:lnSpc>
            </a:pPr>
            <a:r>
              <a:rPr lang="pl-PL" dirty="0">
                <a:latin typeface="Arial" panose="020B0604020202020204" pitchFamily="34" charset="0"/>
                <a:cs typeface="Arial" panose="020B0604020202020204" pitchFamily="34" charset="0"/>
              </a:rPr>
              <a:t>Obciążenie człowieka pracą może mieć charakter </a:t>
            </a:r>
            <a:r>
              <a:rPr lang="pl-PL" b="1" dirty="0">
                <a:latin typeface="Arial" panose="020B0604020202020204" pitchFamily="34" charset="0"/>
                <a:cs typeface="Arial" panose="020B0604020202020204" pitchFamily="34" charset="0"/>
              </a:rPr>
              <a:t>FIZYCZNY </a:t>
            </a:r>
            <a:r>
              <a:rPr lang="pl-PL" dirty="0">
                <a:latin typeface="Arial" panose="020B0604020202020204" pitchFamily="34" charset="0"/>
                <a:cs typeface="Arial" panose="020B0604020202020204" pitchFamily="34" charset="0"/>
              </a:rPr>
              <a:t>(obciążenie biomechaniczne (konieczność utrzymywania stałej pozycji ciała przy pracy – obciążenie statyczne, wysiłek włożony w wykonywanie czynności roboczych – obciążenie dynamiczne) lub </a:t>
            </a:r>
            <a:r>
              <a:rPr lang="pl-PL" b="1" dirty="0">
                <a:latin typeface="Arial" panose="020B0604020202020204" pitchFamily="34" charset="0"/>
                <a:cs typeface="Arial" panose="020B0604020202020204" pitchFamily="34" charset="0"/>
              </a:rPr>
              <a:t>PSYCHICZNY</a:t>
            </a:r>
            <a:r>
              <a:rPr lang="pl-PL" dirty="0">
                <a:latin typeface="Arial" panose="020B0604020202020204" pitchFamily="34" charset="0"/>
                <a:cs typeface="Arial" panose="020B0604020202020204" pitchFamily="34" charset="0"/>
              </a:rPr>
              <a:t>.</a:t>
            </a:r>
          </a:p>
          <a:p>
            <a:pPr algn="l">
              <a:lnSpc>
                <a:spcPct val="160000"/>
              </a:lnSpc>
            </a:pPr>
            <a:r>
              <a:rPr lang="pl-PL" dirty="0">
                <a:latin typeface="Arial" panose="020B0604020202020204" pitchFamily="34" charset="0"/>
                <a:cs typeface="Arial" panose="020B0604020202020204" pitchFamily="34" charset="0"/>
              </a:rPr>
              <a:t>Efektem obciążenia człowieka pracą może być zarówno </a:t>
            </a:r>
            <a:r>
              <a:rPr lang="pl-PL" b="1" dirty="0">
                <a:latin typeface="Arial" panose="020B0604020202020204" pitchFamily="34" charset="0"/>
                <a:cs typeface="Arial" panose="020B0604020202020204" pitchFamily="34" charset="0"/>
              </a:rPr>
              <a:t>uciążliwość </a:t>
            </a:r>
            <a:r>
              <a:rPr lang="pl-PL" dirty="0">
                <a:latin typeface="Arial" panose="020B0604020202020204" pitchFamily="34" charset="0"/>
                <a:cs typeface="Arial" panose="020B0604020202020204" pitchFamily="34" charset="0"/>
              </a:rPr>
              <a:t>jak i </a:t>
            </a:r>
            <a:r>
              <a:rPr lang="pl-PL" b="1" dirty="0">
                <a:latin typeface="Arial" panose="020B0604020202020204" pitchFamily="34" charset="0"/>
                <a:cs typeface="Arial" panose="020B0604020202020204" pitchFamily="34" charset="0"/>
              </a:rPr>
              <a:t>szkodliwość</a:t>
            </a:r>
            <a:r>
              <a:rPr lang="pl-PL" dirty="0">
                <a:latin typeface="Arial" panose="020B0604020202020204" pitchFamily="34" charset="0"/>
                <a:cs typeface="Arial" panose="020B0604020202020204" pitchFamily="34" charset="0"/>
              </a:rPr>
              <a:t>.</a:t>
            </a:r>
          </a:p>
          <a:p>
            <a:pPr algn="l">
              <a:lnSpc>
                <a:spcPct val="160000"/>
              </a:lnSpc>
            </a:pPr>
            <a:r>
              <a:rPr lang="pl-PL" dirty="0">
                <a:latin typeface="Arial" panose="020B0604020202020204" pitchFamily="34" charset="0"/>
                <a:cs typeface="Arial" panose="020B0604020202020204" pitchFamily="34" charset="0"/>
              </a:rPr>
              <a:t>W celu zmniejszenia uciążliwości pracy dokonuje się oceny obciążenia nią pracownika. </a:t>
            </a:r>
          </a:p>
          <a:p>
            <a:pPr algn="l">
              <a:lnSpc>
                <a:spcPct val="160000"/>
              </a:lnSpc>
            </a:pPr>
            <a:r>
              <a:rPr lang="pl-PL" dirty="0">
                <a:latin typeface="Arial" panose="020B0604020202020204" pitchFamily="34" charset="0"/>
                <a:cs typeface="Arial" panose="020B0604020202020204" pitchFamily="34" charset="0"/>
              </a:rPr>
              <a:t>Ocena taka powinna obejmować kompleksowe badania:</a:t>
            </a:r>
          </a:p>
          <a:p>
            <a:pPr algn="l">
              <a:lnSpc>
                <a:spcPct val="160000"/>
              </a:lnSpc>
            </a:pPr>
            <a:r>
              <a:rPr lang="pl-PL" dirty="0">
                <a:latin typeface="Arial" panose="020B0604020202020204" pitchFamily="34" charset="0"/>
                <a:cs typeface="Arial" panose="020B0604020202020204" pitchFamily="34" charset="0"/>
              </a:rPr>
              <a:t>- wielkości </a:t>
            </a:r>
            <a:r>
              <a:rPr lang="pl-PL" b="1" dirty="0">
                <a:latin typeface="Arial" panose="020B0604020202020204" pitchFamily="34" charset="0"/>
                <a:cs typeface="Arial" panose="020B0604020202020204" pitchFamily="34" charset="0"/>
              </a:rPr>
              <a:t>wydatku energetycznego </a:t>
            </a:r>
            <a:r>
              <a:rPr lang="pl-PL" dirty="0">
                <a:latin typeface="Arial" panose="020B0604020202020204" pitchFamily="34" charset="0"/>
                <a:cs typeface="Arial" panose="020B0604020202020204" pitchFamily="34" charset="0"/>
              </a:rPr>
              <a:t>(WE), charakterystyczne dla prac fizycznych,</a:t>
            </a:r>
          </a:p>
          <a:p>
            <a:pPr algn="l">
              <a:lnSpc>
                <a:spcPct val="160000"/>
              </a:lnSpc>
            </a:pPr>
            <a:r>
              <a:rPr lang="pl-PL" dirty="0">
                <a:latin typeface="Arial" panose="020B0604020202020204" pitchFamily="34" charset="0"/>
                <a:cs typeface="Arial" panose="020B0604020202020204" pitchFamily="34" charset="0"/>
              </a:rPr>
              <a:t>- udziału </a:t>
            </a:r>
            <a:r>
              <a:rPr lang="pl-PL" b="1" dirty="0">
                <a:latin typeface="Arial" panose="020B0604020202020204" pitchFamily="34" charset="0"/>
                <a:cs typeface="Arial" panose="020B0604020202020204" pitchFamily="34" charset="0"/>
              </a:rPr>
              <a:t>wysiłku </a:t>
            </a:r>
            <a:r>
              <a:rPr lang="pl-PL" dirty="0">
                <a:latin typeface="Arial" panose="020B0604020202020204" pitchFamily="34" charset="0"/>
                <a:cs typeface="Arial" panose="020B0604020202020204" pitchFamily="34" charset="0"/>
              </a:rPr>
              <a:t>o charakterze </a:t>
            </a:r>
            <a:r>
              <a:rPr lang="pl-PL" b="1" dirty="0">
                <a:latin typeface="Arial" panose="020B0604020202020204" pitchFamily="34" charset="0"/>
                <a:cs typeface="Arial" panose="020B0604020202020204" pitchFamily="34" charset="0"/>
              </a:rPr>
              <a:t>statycznym</a:t>
            </a:r>
            <a:r>
              <a:rPr lang="pl-PL" dirty="0">
                <a:latin typeface="Arial" panose="020B0604020202020204" pitchFamily="34" charset="0"/>
                <a:cs typeface="Arial" panose="020B0604020202020204" pitchFamily="34" charset="0"/>
              </a:rPr>
              <a:t>,</a:t>
            </a:r>
          </a:p>
          <a:p>
            <a:pPr algn="l">
              <a:lnSpc>
                <a:spcPct val="160000"/>
              </a:lnSpc>
            </a:pPr>
            <a:r>
              <a:rPr lang="pl-PL" dirty="0">
                <a:latin typeface="Arial" panose="020B0604020202020204" pitchFamily="34" charset="0"/>
                <a:cs typeface="Arial" panose="020B0604020202020204" pitchFamily="34" charset="0"/>
              </a:rPr>
              <a:t>- </a:t>
            </a:r>
            <a:r>
              <a:rPr lang="pl-PL" b="1" dirty="0">
                <a:latin typeface="Arial" panose="020B0604020202020204" pitchFamily="34" charset="0"/>
                <a:cs typeface="Arial" panose="020B0604020202020204" pitchFamily="34" charset="0"/>
              </a:rPr>
              <a:t>stopnia monotypowości </a:t>
            </a:r>
            <a:r>
              <a:rPr lang="pl-PL" dirty="0">
                <a:latin typeface="Arial" panose="020B0604020202020204" pitchFamily="34" charset="0"/>
                <a:cs typeface="Arial" panose="020B0604020202020204" pitchFamily="34" charset="0"/>
              </a:rPr>
              <a:t>ruchów (jednostajności) .</a:t>
            </a:r>
          </a:p>
        </p:txBody>
      </p:sp>
    </p:spTree>
    <p:extLst>
      <p:ext uri="{BB962C8B-B14F-4D97-AF65-F5344CB8AC3E}">
        <p14:creationId xmlns:p14="http://schemas.microsoft.com/office/powerpoint/2010/main" val="31928459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728D79E1-DD39-4619-8832-95947C8EB4A4}"/>
              </a:ext>
            </a:extLst>
          </p:cNvPr>
          <p:cNvSpPr txBox="1">
            <a:spLocks/>
          </p:cNvSpPr>
          <p:nvPr/>
        </p:nvSpPr>
        <p:spPr>
          <a:xfrm>
            <a:off x="838200" y="272095"/>
            <a:ext cx="10515600" cy="1039469"/>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dirty="0">
                <a:latin typeface="Arial" panose="020B0604020202020204" pitchFamily="34" charset="0"/>
                <a:cs typeface="Arial" panose="020B0604020202020204" pitchFamily="34" charset="0"/>
              </a:rPr>
              <a:t>Określanie </a:t>
            </a:r>
            <a:r>
              <a:rPr lang="pl-PL" b="1" dirty="0">
                <a:latin typeface="Arial" panose="020B0604020202020204" pitchFamily="34" charset="0"/>
                <a:cs typeface="Arial" panose="020B0604020202020204" pitchFamily="34" charset="0"/>
              </a:rPr>
              <a:t>wydatku energetycznego (WE)</a:t>
            </a:r>
            <a:r>
              <a:rPr lang="pl-PL" dirty="0">
                <a:latin typeface="Arial" panose="020B0604020202020204" pitchFamily="34" charset="0"/>
                <a:cs typeface="Arial" panose="020B0604020202020204" pitchFamily="34" charset="0"/>
              </a:rPr>
              <a:t>.</a:t>
            </a:r>
            <a:br>
              <a:rPr lang="pl-PL" dirty="0">
                <a:latin typeface="Arial" panose="020B0604020202020204" pitchFamily="34" charset="0"/>
                <a:cs typeface="Arial" panose="020B0604020202020204" pitchFamily="34" charset="0"/>
              </a:rPr>
            </a:br>
            <a:endParaRPr lang="pl-PL" dirty="0">
              <a:latin typeface="Arial" panose="020B0604020202020204" pitchFamily="34" charset="0"/>
              <a:cs typeface="Arial" panose="020B0604020202020204" pitchFamily="34" charset="0"/>
            </a:endParaRPr>
          </a:p>
        </p:txBody>
      </p:sp>
      <p:sp>
        <p:nvSpPr>
          <p:cNvPr id="4" name="Symbol zastępczy zawartości 2">
            <a:extLst>
              <a:ext uri="{FF2B5EF4-FFF2-40B4-BE49-F238E27FC236}">
                <a16:creationId xmlns:a16="http://schemas.microsoft.com/office/drawing/2014/main" id="{48FA9465-0C19-421D-A24B-3C5679FBB2C1}"/>
              </a:ext>
            </a:extLst>
          </p:cNvPr>
          <p:cNvSpPr txBox="1">
            <a:spLocks/>
          </p:cNvSpPr>
          <p:nvPr/>
        </p:nvSpPr>
        <p:spPr>
          <a:xfrm>
            <a:off x="641023" y="1050303"/>
            <a:ext cx="10897385" cy="48653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000" dirty="0">
                <a:latin typeface="Arial" panose="020B0604020202020204" pitchFamily="34" charset="0"/>
                <a:cs typeface="Arial" panose="020B0604020202020204" pitchFamily="34" charset="0"/>
              </a:rPr>
              <a:t>Wydatek energetyczny określa się jedynie dla wysiłku fizycznego o charakterze dynamicznym.</a:t>
            </a:r>
          </a:p>
          <a:p>
            <a:r>
              <a:rPr lang="pl-PL" sz="2000" b="1" dirty="0">
                <a:latin typeface="Arial" panose="020B0604020202020204" pitchFamily="34" charset="0"/>
                <a:cs typeface="Arial" panose="020B0604020202020204" pitchFamily="34" charset="0"/>
              </a:rPr>
              <a:t>Miarą wydatku energetycznego są wskaźniki fizjologiczne, takie jak:</a:t>
            </a:r>
          </a:p>
          <a:p>
            <a:pPr algn="l"/>
            <a:r>
              <a:rPr lang="pl-PL" sz="2000" dirty="0">
                <a:latin typeface="Arial" panose="020B0604020202020204" pitchFamily="34" charset="0"/>
                <a:cs typeface="Arial" panose="020B0604020202020204" pitchFamily="34" charset="0"/>
              </a:rPr>
              <a:t>- ilość zużywanego tlenu;</a:t>
            </a:r>
          </a:p>
          <a:p>
            <a:pPr algn="l"/>
            <a:r>
              <a:rPr lang="pl-PL" sz="2000" dirty="0">
                <a:latin typeface="Arial" panose="020B0604020202020204" pitchFamily="34" charset="0"/>
                <a:cs typeface="Arial" panose="020B0604020202020204" pitchFamily="34" charset="0"/>
              </a:rPr>
              <a:t>- częstość skurczy serca;</a:t>
            </a:r>
          </a:p>
          <a:p>
            <a:pPr algn="l"/>
            <a:r>
              <a:rPr lang="pl-PL" sz="2000" dirty="0">
                <a:latin typeface="Arial" panose="020B0604020202020204" pitchFamily="34" charset="0"/>
                <a:cs typeface="Arial" panose="020B0604020202020204" pitchFamily="34" charset="0"/>
              </a:rPr>
              <a:t>- ciśnienie krwi;</a:t>
            </a:r>
          </a:p>
          <a:p>
            <a:pPr algn="l"/>
            <a:r>
              <a:rPr lang="pl-PL" sz="2000" dirty="0">
                <a:latin typeface="Arial" panose="020B0604020202020204" pitchFamily="34" charset="0"/>
                <a:cs typeface="Arial" panose="020B0604020202020204" pitchFamily="34" charset="0"/>
              </a:rPr>
              <a:t>- temperatura ciała i skóry.</a:t>
            </a:r>
          </a:p>
          <a:p>
            <a:r>
              <a:rPr lang="pl-PL" sz="2000" b="1" dirty="0">
                <a:latin typeface="Arial" panose="020B0604020202020204" pitchFamily="34" charset="0"/>
                <a:cs typeface="Arial" panose="020B0604020202020204" pitchFamily="34" charset="0"/>
              </a:rPr>
              <a:t>Metody dzięki którym można określić wielkość WE:</a:t>
            </a:r>
          </a:p>
          <a:p>
            <a:pPr algn="l"/>
            <a:r>
              <a:rPr lang="pl-PL" sz="2000" dirty="0">
                <a:latin typeface="Arial" panose="020B0604020202020204" pitchFamily="34" charset="0"/>
                <a:cs typeface="Arial" panose="020B0604020202020204" pitchFamily="34" charset="0"/>
              </a:rPr>
              <a:t>- tabelaryczno-chronometrażowa;</a:t>
            </a:r>
          </a:p>
          <a:p>
            <a:pPr algn="l"/>
            <a:r>
              <a:rPr lang="pl-PL" sz="2000" dirty="0">
                <a:latin typeface="Arial" panose="020B0604020202020204" pitchFamily="34" charset="0"/>
                <a:cs typeface="Arial" panose="020B0604020202020204" pitchFamily="34" charset="0"/>
              </a:rPr>
              <a:t>- gazometryczna (pomiary wskaźników wymiany gazowej jaka zachodzi w procesie pracy między człowiekiem a otoczeniem)</a:t>
            </a:r>
          </a:p>
          <a:p>
            <a:pPr algn="l"/>
            <a:r>
              <a:rPr lang="pl-PL" sz="2000" dirty="0">
                <a:latin typeface="Arial" panose="020B0604020202020204" pitchFamily="34" charset="0"/>
                <a:cs typeface="Arial" panose="020B0604020202020204" pitchFamily="34" charset="0"/>
              </a:rPr>
              <a:t>- telemetryczna oparta jest na proporcjonalności skurczów serca do WE.</a:t>
            </a:r>
          </a:p>
          <a:p>
            <a:endParaRPr lang="pl-PL"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36532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Symbol zastępczy zawartości 2">
            <a:extLst>
              <a:ext uri="{FF2B5EF4-FFF2-40B4-BE49-F238E27FC236}">
                <a16:creationId xmlns:a16="http://schemas.microsoft.com/office/drawing/2014/main" id="{C0C7E7DF-9CDB-42C7-BA84-2922273B1021}"/>
              </a:ext>
            </a:extLst>
          </p:cNvPr>
          <p:cNvSpPr txBox="1">
            <a:spLocks/>
          </p:cNvSpPr>
          <p:nvPr/>
        </p:nvSpPr>
        <p:spPr>
          <a:xfrm>
            <a:off x="707010" y="1129493"/>
            <a:ext cx="11085922"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l-PL" dirty="0">
                <a:latin typeface="Arial" panose="020B0604020202020204" pitchFamily="34" charset="0"/>
                <a:cs typeface="Arial" panose="020B0604020202020204" pitchFamily="34" charset="0"/>
              </a:rPr>
              <a:t>Ocena </a:t>
            </a:r>
            <a:r>
              <a:rPr lang="pl-PL" b="1" dirty="0">
                <a:latin typeface="Arial" panose="020B0604020202020204" pitchFamily="34" charset="0"/>
                <a:cs typeface="Arial" panose="020B0604020202020204" pitchFamily="34" charset="0"/>
              </a:rPr>
              <a:t>obciążenia statycznego </a:t>
            </a:r>
            <a:r>
              <a:rPr lang="pl-PL" dirty="0">
                <a:latin typeface="Arial" panose="020B0604020202020204" pitchFamily="34" charset="0"/>
                <a:cs typeface="Arial" panose="020B0604020202020204" pitchFamily="34" charset="0"/>
              </a:rPr>
              <a:t>oparta jest na znajomości takich czynników jak:</a:t>
            </a:r>
          </a:p>
          <a:p>
            <a:endParaRPr lang="pl-PL" dirty="0">
              <a:latin typeface="Arial" panose="020B0604020202020204" pitchFamily="34" charset="0"/>
              <a:cs typeface="Arial" panose="020B0604020202020204" pitchFamily="34" charset="0"/>
            </a:endParaRPr>
          </a:p>
          <a:p>
            <a:pPr algn="l">
              <a:lnSpc>
                <a:spcPct val="150000"/>
              </a:lnSpc>
            </a:pPr>
            <a:r>
              <a:rPr lang="pl-PL" dirty="0">
                <a:latin typeface="Arial" panose="020B0604020202020204" pitchFamily="34" charset="0"/>
                <a:cs typeface="Arial" panose="020B0604020202020204" pitchFamily="34" charset="0"/>
              </a:rPr>
              <a:t>• rodzaju przyjętej postawy ciała w trakcie wykonywanych czynności;</a:t>
            </a:r>
          </a:p>
          <a:p>
            <a:pPr algn="l">
              <a:lnSpc>
                <a:spcPct val="150000"/>
              </a:lnSpc>
            </a:pPr>
            <a:r>
              <a:rPr lang="pl-PL" dirty="0">
                <a:latin typeface="Arial" panose="020B0604020202020204" pitchFamily="34" charset="0"/>
                <a:cs typeface="Arial" panose="020B0604020202020204" pitchFamily="34" charset="0"/>
              </a:rPr>
              <a:t>• stopnia wymuszenia zajmowanej pozycji i pochylenia ciała;</a:t>
            </a:r>
          </a:p>
          <a:p>
            <a:pPr algn="l">
              <a:lnSpc>
                <a:spcPct val="150000"/>
              </a:lnSpc>
            </a:pPr>
            <a:r>
              <a:rPr lang="pl-PL" dirty="0">
                <a:latin typeface="Arial" panose="020B0604020202020204" pitchFamily="34" charset="0"/>
                <a:cs typeface="Arial" panose="020B0604020202020204" pitchFamily="34" charset="0"/>
              </a:rPr>
              <a:t>• możliwości zmiany przyjętej pozycji ciała;</a:t>
            </a:r>
          </a:p>
          <a:p>
            <a:pPr algn="l">
              <a:lnSpc>
                <a:spcPct val="150000"/>
              </a:lnSpc>
            </a:pPr>
            <a:r>
              <a:rPr lang="pl-PL" dirty="0">
                <a:latin typeface="Arial" panose="020B0604020202020204" pitchFamily="34" charset="0"/>
                <a:cs typeface="Arial" panose="020B0604020202020204" pitchFamily="34" charset="0"/>
              </a:rPr>
              <a:t>• położenia kończyn i ich czynności ruchowych;</a:t>
            </a:r>
          </a:p>
          <a:p>
            <a:pPr algn="l">
              <a:lnSpc>
                <a:spcPct val="150000"/>
              </a:lnSpc>
            </a:pPr>
            <a:r>
              <a:rPr lang="pl-PL" dirty="0">
                <a:latin typeface="Arial" panose="020B0604020202020204" pitchFamily="34" charset="0"/>
                <a:cs typeface="Arial" panose="020B0604020202020204" pitchFamily="34" charset="0"/>
              </a:rPr>
              <a:t>• chronometrażu czasu pracy pracownika.</a:t>
            </a:r>
          </a:p>
        </p:txBody>
      </p:sp>
      <p:sp>
        <p:nvSpPr>
          <p:cNvPr id="5" name="Tytuł 1">
            <a:extLst>
              <a:ext uri="{FF2B5EF4-FFF2-40B4-BE49-F238E27FC236}">
                <a16:creationId xmlns:a16="http://schemas.microsoft.com/office/drawing/2014/main" id="{83FEC3DB-B40F-87F9-78D7-20FAF96944D7}"/>
              </a:ext>
            </a:extLst>
          </p:cNvPr>
          <p:cNvSpPr txBox="1">
            <a:spLocks/>
          </p:cNvSpPr>
          <p:nvPr/>
        </p:nvSpPr>
        <p:spPr>
          <a:xfrm>
            <a:off x="838200" y="160963"/>
            <a:ext cx="10515600" cy="7095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Obciążenie pracą statyczną</a:t>
            </a:r>
          </a:p>
        </p:txBody>
      </p:sp>
    </p:spTree>
    <p:extLst>
      <p:ext uri="{BB962C8B-B14F-4D97-AF65-F5344CB8AC3E}">
        <p14:creationId xmlns:p14="http://schemas.microsoft.com/office/powerpoint/2010/main" val="3882808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Symbol zastępczy zawartości 2">
            <a:extLst>
              <a:ext uri="{FF2B5EF4-FFF2-40B4-BE49-F238E27FC236}">
                <a16:creationId xmlns:a16="http://schemas.microsoft.com/office/drawing/2014/main" id="{9E96A895-D7E1-4923-8BF3-43F1396BB04B}"/>
              </a:ext>
            </a:extLst>
          </p:cNvPr>
          <p:cNvSpPr txBox="1">
            <a:spLocks/>
          </p:cNvSpPr>
          <p:nvPr/>
        </p:nvSpPr>
        <p:spPr>
          <a:xfrm>
            <a:off x="772212" y="1580143"/>
            <a:ext cx="10515600" cy="3697713"/>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Do oceny przyjąć należy pozycję ciała o największym obciążeniu statycznym, jeżeli utrzymywana jest w czasie dłuższym od 3 godz./zmianę roboczą.</a:t>
            </a:r>
          </a:p>
          <a:p>
            <a:pPr algn="just">
              <a:lnSpc>
                <a:spcPct val="150000"/>
              </a:lnSpc>
            </a:pPr>
            <a:endParaRPr lang="pl-PL" dirty="0">
              <a:latin typeface="Arial" panose="020B0604020202020204" pitchFamily="34" charset="0"/>
              <a:cs typeface="Arial" panose="020B0604020202020204" pitchFamily="34" charset="0"/>
            </a:endParaRPr>
          </a:p>
          <a:p>
            <a:pPr algn="just">
              <a:lnSpc>
                <a:spcPct val="150000"/>
              </a:lnSpc>
            </a:pPr>
            <a:r>
              <a:rPr lang="pl-PL" dirty="0">
                <a:latin typeface="Arial" panose="020B0604020202020204" pitchFamily="34" charset="0"/>
                <a:cs typeface="Arial" panose="020B0604020202020204" pitchFamily="34" charset="0"/>
              </a:rPr>
              <a:t>Ocenę wykonuje się wg </a:t>
            </a:r>
            <a:r>
              <a:rPr lang="pl-PL" b="1" dirty="0">
                <a:latin typeface="Arial" panose="020B0604020202020204" pitchFamily="34" charset="0"/>
                <a:cs typeface="Arial" panose="020B0604020202020204" pitchFamily="34" charset="0"/>
              </a:rPr>
              <a:t>3 </a:t>
            </a:r>
            <a:r>
              <a:rPr lang="pl-PL" dirty="0">
                <a:latin typeface="Arial" panose="020B0604020202020204" pitchFamily="34" charset="0"/>
                <a:cs typeface="Arial" panose="020B0604020202020204" pitchFamily="34" charset="0"/>
              </a:rPr>
              <a:t>stopniowej skali: małe, średnie lub duże, uwzględniając równocześnie wartość wydatku energetycznego oraz monotypowość ruchów.</a:t>
            </a:r>
          </a:p>
        </p:txBody>
      </p:sp>
      <p:sp>
        <p:nvSpPr>
          <p:cNvPr id="2" name="Tytuł 1">
            <a:extLst>
              <a:ext uri="{FF2B5EF4-FFF2-40B4-BE49-F238E27FC236}">
                <a16:creationId xmlns:a16="http://schemas.microsoft.com/office/drawing/2014/main" id="{C7D34742-3E75-DFD5-26AA-C1D6A9C13274}"/>
              </a:ext>
            </a:extLst>
          </p:cNvPr>
          <p:cNvSpPr txBox="1">
            <a:spLocks/>
          </p:cNvSpPr>
          <p:nvPr/>
        </p:nvSpPr>
        <p:spPr>
          <a:xfrm>
            <a:off x="772212" y="243431"/>
            <a:ext cx="10515600" cy="7095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Obciążenie pracą statyczną</a:t>
            </a:r>
          </a:p>
        </p:txBody>
      </p:sp>
    </p:spTree>
    <p:extLst>
      <p:ext uri="{BB962C8B-B14F-4D97-AF65-F5344CB8AC3E}">
        <p14:creationId xmlns:p14="http://schemas.microsoft.com/office/powerpoint/2010/main" val="6256845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B5739B63-A681-481A-ABBD-DD1C65648122}"/>
              </a:ext>
            </a:extLst>
          </p:cNvPr>
          <p:cNvSpPr txBox="1">
            <a:spLocks/>
          </p:cNvSpPr>
          <p:nvPr/>
        </p:nvSpPr>
        <p:spPr>
          <a:xfrm>
            <a:off x="838200" y="160963"/>
            <a:ext cx="10515600" cy="108846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200" b="1" dirty="0">
                <a:latin typeface="Arial" panose="020B0604020202020204" pitchFamily="34" charset="0"/>
                <a:cs typeface="Arial" panose="020B0604020202020204" pitchFamily="34" charset="0"/>
              </a:rPr>
              <a:t>Skutki obciążenia człowieka wysiłkiem statycznym:</a:t>
            </a:r>
            <a:br>
              <a:rPr lang="pl-PL" sz="3200" dirty="0">
                <a:latin typeface="Arial" panose="020B0604020202020204" pitchFamily="34" charset="0"/>
                <a:cs typeface="Arial" panose="020B0604020202020204" pitchFamily="34" charset="0"/>
              </a:rPr>
            </a:br>
            <a:endParaRPr lang="pl-PL" sz="3200" dirty="0">
              <a:latin typeface="Arial" panose="020B0604020202020204" pitchFamily="34" charset="0"/>
              <a:cs typeface="Arial" panose="020B0604020202020204" pitchFamily="34" charset="0"/>
            </a:endParaRPr>
          </a:p>
        </p:txBody>
      </p:sp>
      <p:sp>
        <p:nvSpPr>
          <p:cNvPr id="4" name="Symbol zastępczy zawartości 2">
            <a:extLst>
              <a:ext uri="{FF2B5EF4-FFF2-40B4-BE49-F238E27FC236}">
                <a16:creationId xmlns:a16="http://schemas.microsoft.com/office/drawing/2014/main" id="{8C0D04B3-C165-42F1-93F5-2EC2132B33C9}"/>
              </a:ext>
            </a:extLst>
          </p:cNvPr>
          <p:cNvSpPr txBox="1">
            <a:spLocks/>
          </p:cNvSpPr>
          <p:nvPr/>
        </p:nvSpPr>
        <p:spPr>
          <a:xfrm>
            <a:off x="838200" y="846616"/>
            <a:ext cx="10515600" cy="462299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60000"/>
              </a:lnSpc>
            </a:pPr>
            <a:r>
              <a:rPr lang="pl-PL" sz="1800" dirty="0">
                <a:latin typeface="Arial" panose="020B0604020202020204" pitchFamily="34" charset="0"/>
                <a:cs typeface="Arial" panose="020B0604020202020204" pitchFamily="34" charset="0"/>
              </a:rPr>
              <a:t>• wywołuje szybki rozwój zmęczenia (szybszy niż wysiłek dynamiczny);</a:t>
            </a:r>
          </a:p>
          <a:p>
            <a:pPr algn="just">
              <a:lnSpc>
                <a:spcPct val="160000"/>
              </a:lnSpc>
            </a:pPr>
            <a:r>
              <a:rPr lang="pl-PL" sz="1800" dirty="0">
                <a:latin typeface="Arial" panose="020B0604020202020204" pitchFamily="34" charset="0"/>
                <a:cs typeface="Arial" panose="020B0604020202020204" pitchFamily="34" charset="0"/>
              </a:rPr>
              <a:t>• występuje zmniejszony przepływ krwi przez napięte mięśnie, przy towarzyszących reakcjach hemodynamicznych jak: wzrost ciśnienia krwi, i przyspieszenie pracy serca;</a:t>
            </a:r>
          </a:p>
          <a:p>
            <a:pPr algn="just">
              <a:lnSpc>
                <a:spcPct val="160000"/>
              </a:lnSpc>
            </a:pPr>
            <a:r>
              <a:rPr lang="pl-PL" sz="1800" dirty="0">
                <a:latin typeface="Arial" panose="020B0604020202020204" pitchFamily="34" charset="0"/>
                <a:cs typeface="Arial" panose="020B0604020202020204" pitchFamily="34" charset="0"/>
              </a:rPr>
              <a:t>• ma miejsce ucisk mechaniczny na naczynia krwionośne;</a:t>
            </a:r>
          </a:p>
          <a:p>
            <a:pPr algn="just">
              <a:lnSpc>
                <a:spcPct val="160000"/>
              </a:lnSpc>
            </a:pPr>
            <a:r>
              <a:rPr lang="pl-PL" sz="1800" dirty="0">
                <a:latin typeface="Arial" panose="020B0604020202020204" pitchFamily="34" charset="0"/>
                <a:cs typeface="Arial" panose="020B0604020202020204" pitchFamily="34" charset="0"/>
              </a:rPr>
              <a:t>• złe jest zaopatrzenie komórek w tlen i odprowadzenie z nich szkodliwych substancji pochodzących z przemiany materii (ich lokalne gromadzenie się i ucisk na nerwowe zakończenia bólowe);</a:t>
            </a:r>
          </a:p>
          <a:p>
            <a:pPr algn="just">
              <a:lnSpc>
                <a:spcPct val="160000"/>
              </a:lnSpc>
            </a:pPr>
            <a:r>
              <a:rPr lang="pl-PL" sz="1800" dirty="0">
                <a:latin typeface="Arial" panose="020B0604020202020204" pitchFamily="34" charset="0"/>
                <a:cs typeface="Arial" panose="020B0604020202020204" pitchFamily="34" charset="0"/>
              </a:rPr>
              <a:t>• szybki ubytek mięśniowych zapasów;</a:t>
            </a:r>
          </a:p>
          <a:p>
            <a:pPr algn="just">
              <a:lnSpc>
                <a:spcPct val="160000"/>
              </a:lnSpc>
            </a:pPr>
            <a:r>
              <a:rPr lang="pl-PL" sz="1800" dirty="0">
                <a:latin typeface="Arial" panose="020B0604020202020204" pitchFamily="34" charset="0"/>
                <a:cs typeface="Arial" panose="020B0604020202020204" pitchFamily="34" charset="0"/>
              </a:rPr>
              <a:t>• lokalne zakłócenie homeostazy (Homeostaza (gr. </a:t>
            </a:r>
            <a:r>
              <a:rPr lang="pl-PL" sz="1800" dirty="0" err="1">
                <a:latin typeface="Arial" panose="020B0604020202020204" pitchFamily="34" charset="0"/>
                <a:cs typeface="Arial" panose="020B0604020202020204" pitchFamily="34" charset="0"/>
              </a:rPr>
              <a:t>homoíos</a:t>
            </a:r>
            <a:r>
              <a:rPr lang="pl-PL" sz="1800" dirty="0">
                <a:latin typeface="Arial" panose="020B0604020202020204" pitchFamily="34" charset="0"/>
                <a:cs typeface="Arial" panose="020B0604020202020204" pitchFamily="34" charset="0"/>
              </a:rPr>
              <a:t> - podobny, równy i </a:t>
            </a:r>
            <a:r>
              <a:rPr lang="pl-PL" sz="1800" dirty="0" err="1">
                <a:latin typeface="Arial" panose="020B0604020202020204" pitchFamily="34" charset="0"/>
                <a:cs typeface="Arial" panose="020B0604020202020204" pitchFamily="34" charset="0"/>
              </a:rPr>
              <a:t>stásis</a:t>
            </a:r>
            <a:r>
              <a:rPr lang="pl-PL" sz="1800" dirty="0">
                <a:latin typeface="Arial" panose="020B0604020202020204" pitchFamily="34" charset="0"/>
                <a:cs typeface="Arial" panose="020B0604020202020204" pitchFamily="34" charset="0"/>
              </a:rPr>
              <a:t> –trwanie) – zdolność do utrzymania stanu równowagi dynamicznej środowiska, w którym zachodzą procesy biologiczne. Zasadniczo sprowadza się to do równowagi płynów wewnątrz- i zewnątrzkomórkowych).</a:t>
            </a:r>
          </a:p>
        </p:txBody>
      </p:sp>
    </p:spTree>
    <p:extLst>
      <p:ext uri="{BB962C8B-B14F-4D97-AF65-F5344CB8AC3E}">
        <p14:creationId xmlns:p14="http://schemas.microsoft.com/office/powerpoint/2010/main" val="661004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03AB608B-F510-461D-AAC8-F2973212F610}"/>
              </a:ext>
            </a:extLst>
          </p:cNvPr>
          <p:cNvSpPr txBox="1">
            <a:spLocks/>
          </p:cNvSpPr>
          <p:nvPr/>
        </p:nvSpPr>
        <p:spPr>
          <a:xfrm>
            <a:off x="838200" y="321173"/>
            <a:ext cx="10515600" cy="71972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Obciążenie psychiczne pracownika</a:t>
            </a:r>
          </a:p>
        </p:txBody>
      </p:sp>
      <p:sp>
        <p:nvSpPr>
          <p:cNvPr id="4" name="Symbol zastępczy zawartości 2">
            <a:extLst>
              <a:ext uri="{FF2B5EF4-FFF2-40B4-BE49-F238E27FC236}">
                <a16:creationId xmlns:a16="http://schemas.microsoft.com/office/drawing/2014/main" id="{A5895604-24CB-451F-9FC7-CCC9E50BC79B}"/>
              </a:ext>
            </a:extLst>
          </p:cNvPr>
          <p:cNvSpPr txBox="1">
            <a:spLocks/>
          </p:cNvSpPr>
          <p:nvPr/>
        </p:nvSpPr>
        <p:spPr>
          <a:xfrm>
            <a:off x="602530" y="1175176"/>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Czynniki i zależności wpływające na obciążenie systemu nerwowego</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dla zjawisk percepcyjnych istotna jest ilość napływających informacji, ich złożoność, zmienność, czy jednoznaczność,</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wysiłek psychiczny zależy od wagi podjętych decyzji,</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w procesach wykonawczych, mimo, że zależą one od wielkości wysiłku fizycznego, to może być też widoczny udział systemu nerwowego w przypadku złożoności wykonywanej czynności i jej stopniu identyfikacji.</a:t>
            </a:r>
          </a:p>
        </p:txBody>
      </p:sp>
    </p:spTree>
    <p:extLst>
      <p:ext uri="{BB962C8B-B14F-4D97-AF65-F5344CB8AC3E}">
        <p14:creationId xmlns:p14="http://schemas.microsoft.com/office/powerpoint/2010/main" val="11696311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Symbol zastępczy zawartości 2">
            <a:extLst>
              <a:ext uri="{FF2B5EF4-FFF2-40B4-BE49-F238E27FC236}">
                <a16:creationId xmlns:a16="http://schemas.microsoft.com/office/drawing/2014/main" id="{FFA38AE3-C0DF-480D-9246-3ACC01E4243D}"/>
              </a:ext>
            </a:extLst>
          </p:cNvPr>
          <p:cNvSpPr txBox="1">
            <a:spLocks/>
          </p:cNvSpPr>
          <p:nvPr/>
        </p:nvSpPr>
        <p:spPr>
          <a:xfrm>
            <a:off x="696798" y="1401419"/>
            <a:ext cx="10515600" cy="435133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b="1" dirty="0">
                <a:latin typeface="Arial" panose="020B0604020202020204" pitchFamily="34" charset="0"/>
                <a:cs typeface="Arial" panose="020B0604020202020204" pitchFamily="34" charset="0"/>
              </a:rPr>
              <a:t>To suma wszystkich etapów pracy</a:t>
            </a:r>
            <a:r>
              <a:rPr lang="pl-PL" dirty="0">
                <a:latin typeface="Arial" panose="020B0604020202020204" pitchFamily="34" charset="0"/>
                <a:cs typeface="Arial" panose="020B0604020202020204" pitchFamily="34" charset="0"/>
              </a:rPr>
              <a:t>, a badania jego powinny być prowadzone zwłaszcza, gdy występuje:</a:t>
            </a:r>
          </a:p>
          <a:p>
            <a:pPr algn="l">
              <a:lnSpc>
                <a:spcPct val="150000"/>
              </a:lnSpc>
            </a:pPr>
            <a:r>
              <a:rPr lang="pl-PL" dirty="0">
                <a:latin typeface="Arial" panose="020B0604020202020204" pitchFamily="34" charset="0"/>
                <a:cs typeface="Arial" panose="020B0604020202020204" pitchFamily="34" charset="0"/>
              </a:rPr>
              <a:t>• monotypia (powtarzające się czynności);</a:t>
            </a:r>
          </a:p>
          <a:p>
            <a:pPr algn="l">
              <a:lnSpc>
                <a:spcPct val="150000"/>
              </a:lnSpc>
            </a:pPr>
            <a:r>
              <a:rPr lang="pl-PL" dirty="0">
                <a:latin typeface="Arial" panose="020B0604020202020204" pitchFamily="34" charset="0"/>
                <a:cs typeface="Arial" panose="020B0604020202020204" pitchFamily="34" charset="0"/>
              </a:rPr>
              <a:t>• monotonia (napływ tych samych informacji),</a:t>
            </a:r>
          </a:p>
          <a:p>
            <a:pPr algn="l">
              <a:lnSpc>
                <a:spcPct val="150000"/>
              </a:lnSpc>
            </a:pPr>
            <a:r>
              <a:rPr lang="pl-PL" dirty="0">
                <a:latin typeface="Arial" panose="020B0604020202020204" pitchFamily="34" charset="0"/>
                <a:cs typeface="Arial" panose="020B0604020202020204" pitchFamily="34" charset="0"/>
              </a:rPr>
              <a:t>• czuwanie;</a:t>
            </a:r>
          </a:p>
          <a:p>
            <a:pPr algn="l">
              <a:lnSpc>
                <a:spcPct val="150000"/>
              </a:lnSpc>
            </a:pPr>
            <a:r>
              <a:rPr lang="pl-PL" dirty="0">
                <a:latin typeface="Arial" panose="020B0604020202020204" pitchFamily="34" charset="0"/>
                <a:cs typeface="Arial" panose="020B0604020202020204" pitchFamily="34" charset="0"/>
              </a:rPr>
              <a:t>• konieczność podejmowania częstych i trudnych decyzji;</a:t>
            </a:r>
          </a:p>
          <a:p>
            <a:pPr algn="l">
              <a:lnSpc>
                <a:spcPct val="150000"/>
              </a:lnSpc>
            </a:pPr>
            <a:r>
              <a:rPr lang="pl-PL" dirty="0">
                <a:latin typeface="Arial" panose="020B0604020202020204" pitchFamily="34" charset="0"/>
                <a:cs typeface="Arial" panose="020B0604020202020204" pitchFamily="34" charset="0"/>
              </a:rPr>
              <a:t>• konieczność podejmowania precyzyjnych czynności motorycznych.</a:t>
            </a:r>
          </a:p>
        </p:txBody>
      </p:sp>
      <p:sp>
        <p:nvSpPr>
          <p:cNvPr id="2" name="Tytuł 1">
            <a:extLst>
              <a:ext uri="{FF2B5EF4-FFF2-40B4-BE49-F238E27FC236}">
                <a16:creationId xmlns:a16="http://schemas.microsoft.com/office/drawing/2014/main" id="{1FDE1A97-FC11-E774-38A5-4F7FC815E138}"/>
              </a:ext>
            </a:extLst>
          </p:cNvPr>
          <p:cNvSpPr txBox="1">
            <a:spLocks/>
          </p:cNvSpPr>
          <p:nvPr/>
        </p:nvSpPr>
        <p:spPr>
          <a:xfrm>
            <a:off x="696798" y="160963"/>
            <a:ext cx="10515600" cy="7095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Obciążenie psychiczne pracownika</a:t>
            </a:r>
          </a:p>
        </p:txBody>
      </p:sp>
    </p:spTree>
    <p:extLst>
      <p:ext uri="{BB962C8B-B14F-4D97-AF65-F5344CB8AC3E}">
        <p14:creationId xmlns:p14="http://schemas.microsoft.com/office/powerpoint/2010/main" val="765797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DCFB9170-29FF-4257-B72B-7C28D512FB95}"/>
              </a:ext>
            </a:extLst>
          </p:cNvPr>
          <p:cNvSpPr txBox="1">
            <a:spLocks/>
          </p:cNvSpPr>
          <p:nvPr/>
        </p:nvSpPr>
        <p:spPr>
          <a:xfrm>
            <a:off x="838200" y="160963"/>
            <a:ext cx="10515600" cy="12091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400" b="1" dirty="0">
                <a:latin typeface="Arial" panose="020B0604020202020204" pitchFamily="34" charset="0"/>
                <a:cs typeface="Arial" panose="020B0604020202020204" pitchFamily="34" charset="0"/>
              </a:rPr>
              <a:t>Efekt fizjologicznego obciążenia człowieka pracą</a:t>
            </a:r>
            <a:br>
              <a:rPr lang="pl-PL" sz="3400" b="1" dirty="0">
                <a:latin typeface="Arial" panose="020B0604020202020204" pitchFamily="34" charset="0"/>
                <a:cs typeface="Arial" panose="020B0604020202020204" pitchFamily="34" charset="0"/>
              </a:rPr>
            </a:br>
            <a:endParaRPr lang="pl-PL" sz="3400" dirty="0">
              <a:latin typeface="Arial" panose="020B0604020202020204" pitchFamily="34" charset="0"/>
              <a:cs typeface="Arial" panose="020B0604020202020204" pitchFamily="34" charset="0"/>
            </a:endParaRPr>
          </a:p>
        </p:txBody>
      </p:sp>
      <p:sp>
        <p:nvSpPr>
          <p:cNvPr id="4" name="Symbol zastępczy zawartości 2">
            <a:extLst>
              <a:ext uri="{FF2B5EF4-FFF2-40B4-BE49-F238E27FC236}">
                <a16:creationId xmlns:a16="http://schemas.microsoft.com/office/drawing/2014/main" id="{83240C15-D43B-4AE2-91AE-F8B5F6FB7C5E}"/>
              </a:ext>
            </a:extLst>
          </p:cNvPr>
          <p:cNvSpPr txBox="1">
            <a:spLocks/>
          </p:cNvSpPr>
          <p:nvPr/>
        </p:nvSpPr>
        <p:spPr>
          <a:xfrm>
            <a:off x="838200" y="1017837"/>
            <a:ext cx="10515600" cy="52832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pl-PL" dirty="0">
                <a:latin typeface="Arial" panose="020B0604020202020204" pitchFamily="34" charset="0"/>
                <a:cs typeface="Arial" panose="020B0604020202020204" pitchFamily="34" charset="0"/>
              </a:rPr>
              <a:t>Podczas wysiłku występują zmiany czynnościowe organizmu. O ich obrazie decyduje zarówno </a:t>
            </a:r>
            <a:r>
              <a:rPr lang="pl-PL" b="1" dirty="0">
                <a:latin typeface="Arial" panose="020B0604020202020204" pitchFamily="34" charset="0"/>
                <a:cs typeface="Arial" panose="020B0604020202020204" pitchFamily="34" charset="0"/>
              </a:rPr>
              <a:t>intensywność wysiłku</a:t>
            </a:r>
            <a:r>
              <a:rPr lang="pl-PL" dirty="0">
                <a:latin typeface="Arial" panose="020B0604020202020204" pitchFamily="34" charset="0"/>
                <a:cs typeface="Arial" panose="020B0604020202020204" pitchFamily="34" charset="0"/>
              </a:rPr>
              <a:t>, jak i </a:t>
            </a:r>
            <a:r>
              <a:rPr lang="pl-PL" b="1" dirty="0">
                <a:latin typeface="Arial" panose="020B0604020202020204" pitchFamily="34" charset="0"/>
                <a:cs typeface="Arial" panose="020B0604020202020204" pitchFamily="34" charset="0"/>
              </a:rPr>
              <a:t>czas jego trwania</a:t>
            </a:r>
            <a:r>
              <a:rPr lang="pl-PL" dirty="0">
                <a:latin typeface="Arial" panose="020B0604020202020204" pitchFamily="34" charset="0"/>
                <a:cs typeface="Arial" panose="020B0604020202020204" pitchFamily="34" charset="0"/>
              </a:rPr>
              <a:t>. Przyjęto stosować dwa określenia tego stanu organizmu. W przypadku zmian dotyczących w przeważającym stopniu:</a:t>
            </a:r>
          </a:p>
          <a:p>
            <a:pPr algn="l">
              <a:lnSpc>
                <a:spcPct val="150000"/>
              </a:lnSpc>
            </a:pPr>
            <a:r>
              <a:rPr lang="pl-PL" dirty="0">
                <a:latin typeface="Arial" panose="020B0604020202020204" pitchFamily="34" charset="0"/>
                <a:cs typeface="Arial" panose="020B0604020202020204" pitchFamily="34" charset="0"/>
              </a:rPr>
              <a:t>• układu mięśniowego człowieka, określa się jako </a:t>
            </a:r>
            <a:r>
              <a:rPr lang="pl-PL" b="1" dirty="0">
                <a:latin typeface="Arial" panose="020B0604020202020204" pitchFamily="34" charset="0"/>
                <a:cs typeface="Arial" panose="020B0604020202020204" pitchFamily="34" charset="0"/>
              </a:rPr>
              <a:t>zmęczenie fizyczne</a:t>
            </a:r>
            <a:r>
              <a:rPr lang="pl-PL" dirty="0">
                <a:latin typeface="Arial" panose="020B0604020202020204" pitchFamily="34" charset="0"/>
                <a:cs typeface="Arial" panose="020B0604020202020204" pitchFamily="34" charset="0"/>
              </a:rPr>
              <a:t>,</a:t>
            </a:r>
          </a:p>
          <a:p>
            <a:pPr algn="l">
              <a:lnSpc>
                <a:spcPct val="150000"/>
              </a:lnSpc>
            </a:pPr>
            <a:r>
              <a:rPr lang="pl-PL" dirty="0">
                <a:latin typeface="Arial" panose="020B0604020202020204" pitchFamily="34" charset="0"/>
                <a:cs typeface="Arial" panose="020B0604020202020204" pitchFamily="34" charset="0"/>
              </a:rPr>
              <a:t>• systemu nerwowego - jako </a:t>
            </a:r>
            <a:r>
              <a:rPr lang="pl-PL" b="1" dirty="0">
                <a:latin typeface="Arial" panose="020B0604020202020204" pitchFamily="34" charset="0"/>
                <a:cs typeface="Arial" panose="020B0604020202020204" pitchFamily="34" charset="0"/>
              </a:rPr>
              <a:t>zmęczenie psychiczne</a:t>
            </a:r>
            <a:r>
              <a:rPr lang="pl-PL" dirty="0">
                <a:latin typeface="Arial" panose="020B0604020202020204" pitchFamily="34" charset="0"/>
                <a:cs typeface="Arial" panose="020B0604020202020204" pitchFamily="34" charset="0"/>
              </a:rPr>
              <a:t>.</a:t>
            </a:r>
          </a:p>
          <a:p>
            <a:pPr>
              <a:lnSpc>
                <a:spcPct val="150000"/>
              </a:lnSpc>
            </a:pPr>
            <a:r>
              <a:rPr lang="pl-PL" b="1" dirty="0">
                <a:latin typeface="Arial" panose="020B0604020202020204" pitchFamily="34" charset="0"/>
                <a:cs typeface="Arial" panose="020B0604020202020204" pitchFamily="34" charset="0"/>
              </a:rPr>
              <a:t>Zmęczenie </a:t>
            </a:r>
            <a:r>
              <a:rPr lang="pl-PL" dirty="0">
                <a:latin typeface="Arial" panose="020B0604020202020204" pitchFamily="34" charset="0"/>
                <a:cs typeface="Arial" panose="020B0604020202020204" pitchFamily="34" charset="0"/>
              </a:rPr>
              <a:t>jest to </a:t>
            </a:r>
            <a:r>
              <a:rPr lang="pl-PL" b="1" dirty="0">
                <a:latin typeface="Arial" panose="020B0604020202020204" pitchFamily="34" charset="0"/>
                <a:cs typeface="Arial" panose="020B0604020202020204" pitchFamily="34" charset="0"/>
              </a:rPr>
              <a:t>spadek zdolności do pracy</a:t>
            </a:r>
            <a:r>
              <a:rPr lang="pl-PL" dirty="0">
                <a:latin typeface="Arial" panose="020B0604020202020204" pitchFamily="34" charset="0"/>
                <a:cs typeface="Arial" panose="020B0604020202020204" pitchFamily="34" charset="0"/>
              </a:rPr>
              <a:t>, które rozwinęło się podczas </a:t>
            </a:r>
            <a:r>
              <a:rPr lang="pl-PL" b="1" dirty="0">
                <a:latin typeface="Arial" panose="020B0604020202020204" pitchFamily="34" charset="0"/>
                <a:cs typeface="Arial" panose="020B0604020202020204" pitchFamily="34" charset="0"/>
              </a:rPr>
              <a:t>pracy </a:t>
            </a:r>
            <a:r>
              <a:rPr lang="pl-PL" dirty="0">
                <a:latin typeface="Arial" panose="020B0604020202020204" pitchFamily="34" charset="0"/>
                <a:cs typeface="Arial" panose="020B0604020202020204" pitchFamily="34" charset="0"/>
              </a:rPr>
              <a:t>i jest jej </a:t>
            </a:r>
            <a:r>
              <a:rPr lang="pl-PL" b="1" dirty="0">
                <a:latin typeface="Arial" panose="020B0604020202020204" pitchFamily="34" charset="0"/>
                <a:cs typeface="Arial" panose="020B0604020202020204" pitchFamily="34" charset="0"/>
              </a:rPr>
              <a:t>następstwem</a:t>
            </a:r>
            <a:r>
              <a:rPr lang="pl-PL"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761625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E30D2B71-DD50-416F-AA12-C6F02ABAA13A}"/>
              </a:ext>
            </a:extLst>
          </p:cNvPr>
          <p:cNvSpPr txBox="1">
            <a:spLocks/>
          </p:cNvSpPr>
          <p:nvPr/>
        </p:nvSpPr>
        <p:spPr>
          <a:xfrm>
            <a:off x="838200" y="365125"/>
            <a:ext cx="10515600" cy="13255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200" dirty="0">
                <a:latin typeface="Arial" panose="020B0604020202020204" pitchFamily="34" charset="0"/>
                <a:cs typeface="Arial" panose="020B0604020202020204" pitchFamily="34" charset="0"/>
              </a:rPr>
              <a:t>W zależności od przebiegu rozróżnia się następujące </a:t>
            </a:r>
            <a:r>
              <a:rPr lang="pl-PL" sz="3200" b="1" dirty="0">
                <a:latin typeface="Arial" panose="020B0604020202020204" pitchFamily="34" charset="0"/>
                <a:cs typeface="Arial" panose="020B0604020202020204" pitchFamily="34" charset="0"/>
              </a:rPr>
              <a:t>postacie zmęczenia</a:t>
            </a:r>
            <a:r>
              <a:rPr lang="pl-PL" sz="3200" dirty="0">
                <a:latin typeface="Arial" panose="020B0604020202020204" pitchFamily="34" charset="0"/>
                <a:cs typeface="Arial" panose="020B0604020202020204" pitchFamily="34" charset="0"/>
              </a:rPr>
              <a:t>:</a:t>
            </a:r>
            <a:br>
              <a:rPr lang="pl-PL" sz="3200" dirty="0">
                <a:latin typeface="Arial" panose="020B0604020202020204" pitchFamily="34" charset="0"/>
                <a:cs typeface="Arial" panose="020B0604020202020204" pitchFamily="34" charset="0"/>
              </a:rPr>
            </a:br>
            <a:endParaRPr lang="pl-PL" sz="3200" dirty="0">
              <a:latin typeface="Arial" panose="020B0604020202020204" pitchFamily="34" charset="0"/>
              <a:cs typeface="Arial" panose="020B0604020202020204" pitchFamily="34" charset="0"/>
            </a:endParaRPr>
          </a:p>
        </p:txBody>
      </p:sp>
      <p:sp>
        <p:nvSpPr>
          <p:cNvPr id="4" name="Symbol zastępczy zawartości 2">
            <a:extLst>
              <a:ext uri="{FF2B5EF4-FFF2-40B4-BE49-F238E27FC236}">
                <a16:creationId xmlns:a16="http://schemas.microsoft.com/office/drawing/2014/main" id="{E5819C3A-EC45-4BD6-A4FA-3EF9EAE79753}"/>
              </a:ext>
            </a:extLst>
          </p:cNvPr>
          <p:cNvSpPr txBox="1">
            <a:spLocks/>
          </p:cNvSpPr>
          <p:nvPr/>
        </p:nvSpPr>
        <p:spPr>
          <a:xfrm>
            <a:off x="838199" y="1300899"/>
            <a:ext cx="10822757" cy="4696955"/>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pl-PL" dirty="0">
                <a:latin typeface="Arial" panose="020B0604020202020204" pitchFamily="34" charset="0"/>
                <a:cs typeface="Arial" panose="020B0604020202020204" pitchFamily="34" charset="0"/>
              </a:rPr>
              <a:t>1. </a:t>
            </a:r>
            <a:r>
              <a:rPr lang="pl-PL" b="1" dirty="0">
                <a:latin typeface="Arial" panose="020B0604020202020204" pitchFamily="34" charset="0"/>
                <a:cs typeface="Arial" panose="020B0604020202020204" pitchFamily="34" charset="0"/>
              </a:rPr>
              <a:t>znużenie</a:t>
            </a:r>
            <a:r>
              <a:rPr lang="pl-PL" dirty="0">
                <a:latin typeface="Arial" panose="020B0604020202020204" pitchFamily="34" charset="0"/>
                <a:cs typeface="Arial" panose="020B0604020202020204" pitchFamily="34" charset="0"/>
              </a:rPr>
              <a:t>, które występuje przy niedużym wysiłku, zwłaszcza w przypadku monotonii, monotypii i przy braku zaangażowania emocjonalnego;</a:t>
            </a:r>
          </a:p>
          <a:p>
            <a:pPr algn="l">
              <a:lnSpc>
                <a:spcPct val="150000"/>
              </a:lnSpc>
            </a:pPr>
            <a:r>
              <a:rPr lang="pl-PL" dirty="0">
                <a:latin typeface="Arial" panose="020B0604020202020204" pitchFamily="34" charset="0"/>
                <a:cs typeface="Arial" panose="020B0604020202020204" pitchFamily="34" charset="0"/>
              </a:rPr>
              <a:t>2. </a:t>
            </a:r>
            <a:r>
              <a:rPr lang="pl-PL" b="1" dirty="0">
                <a:latin typeface="Arial" panose="020B0604020202020204" pitchFamily="34" charset="0"/>
                <a:cs typeface="Arial" panose="020B0604020202020204" pitchFamily="34" charset="0"/>
              </a:rPr>
              <a:t>podostre</a:t>
            </a:r>
            <a:r>
              <a:rPr lang="pl-PL" dirty="0">
                <a:latin typeface="Arial" panose="020B0604020202020204" pitchFamily="34" charset="0"/>
                <a:cs typeface="Arial" panose="020B0604020202020204" pitchFamily="34" charset="0"/>
              </a:rPr>
              <a:t>, występuje przy krótkotrwałym, o średnim stopniu obciążenia, nie zagraża zdrowiu, szybko ustępuje;</a:t>
            </a:r>
          </a:p>
          <a:p>
            <a:pPr algn="l">
              <a:lnSpc>
                <a:spcPct val="150000"/>
              </a:lnSpc>
            </a:pPr>
            <a:r>
              <a:rPr lang="pl-PL" dirty="0">
                <a:latin typeface="Arial" panose="020B0604020202020204" pitchFamily="34" charset="0"/>
                <a:cs typeface="Arial" panose="020B0604020202020204" pitchFamily="34" charset="0"/>
              </a:rPr>
              <a:t>3. </a:t>
            </a:r>
            <a:r>
              <a:rPr lang="pl-PL" b="1" dirty="0">
                <a:latin typeface="Arial" panose="020B0604020202020204" pitchFamily="34" charset="0"/>
                <a:cs typeface="Arial" panose="020B0604020202020204" pitchFamily="34" charset="0"/>
              </a:rPr>
              <a:t>ostre</a:t>
            </a:r>
            <a:r>
              <a:rPr lang="pl-PL" dirty="0">
                <a:latin typeface="Arial" panose="020B0604020202020204" pitchFamily="34" charset="0"/>
                <a:cs typeface="Arial" panose="020B0604020202020204" pitchFamily="34" charset="0"/>
              </a:rPr>
              <a:t>, występuje po bardzo intensywnych a krótkich wysiłkach;</a:t>
            </a:r>
          </a:p>
          <a:p>
            <a:pPr algn="l">
              <a:lnSpc>
                <a:spcPct val="150000"/>
              </a:lnSpc>
            </a:pPr>
            <a:r>
              <a:rPr lang="pl-PL" dirty="0">
                <a:latin typeface="Arial" panose="020B0604020202020204" pitchFamily="34" charset="0"/>
                <a:cs typeface="Arial" panose="020B0604020202020204" pitchFamily="34" charset="0"/>
              </a:rPr>
              <a:t>4. </a:t>
            </a:r>
            <a:r>
              <a:rPr lang="pl-PL" b="1" dirty="0">
                <a:latin typeface="Arial" panose="020B0604020202020204" pitchFamily="34" charset="0"/>
                <a:cs typeface="Arial" panose="020B0604020202020204" pitchFamily="34" charset="0"/>
              </a:rPr>
              <a:t>przewlekłe</a:t>
            </a:r>
            <a:r>
              <a:rPr lang="pl-PL" dirty="0">
                <a:latin typeface="Arial" panose="020B0604020202020204" pitchFamily="34" charset="0"/>
                <a:cs typeface="Arial" panose="020B0604020202020204" pitchFamily="34" charset="0"/>
              </a:rPr>
              <a:t>, jest wynikiem kumulowania się mniejszych </a:t>
            </a:r>
            <a:r>
              <a:rPr lang="pl-PL" dirty="0" err="1">
                <a:latin typeface="Arial" panose="020B0604020202020204" pitchFamily="34" charset="0"/>
                <a:cs typeface="Arial" panose="020B0604020202020204" pitchFamily="34" charset="0"/>
              </a:rPr>
              <a:t>zmęczeń</a:t>
            </a:r>
            <a:r>
              <a:rPr lang="pl-PL" dirty="0">
                <a:latin typeface="Arial" panose="020B0604020202020204" pitchFamily="34" charset="0"/>
                <a:cs typeface="Arial" panose="020B0604020202020204" pitchFamily="34" charset="0"/>
              </a:rPr>
              <a:t>, rozciągnięte jest w czasie, trudne do rozpoznania;</a:t>
            </a:r>
          </a:p>
          <a:p>
            <a:pPr algn="l">
              <a:lnSpc>
                <a:spcPct val="150000"/>
              </a:lnSpc>
            </a:pPr>
            <a:r>
              <a:rPr lang="pl-PL" dirty="0">
                <a:latin typeface="Arial" panose="020B0604020202020204" pitchFamily="34" charset="0"/>
                <a:cs typeface="Arial" panose="020B0604020202020204" pitchFamily="34" charset="0"/>
              </a:rPr>
              <a:t>5. </a:t>
            </a:r>
            <a:r>
              <a:rPr lang="pl-PL" b="1" dirty="0">
                <a:latin typeface="Arial" panose="020B0604020202020204" pitchFamily="34" charset="0"/>
                <a:cs typeface="Arial" panose="020B0604020202020204" pitchFamily="34" charset="0"/>
              </a:rPr>
              <a:t>wyczerpanie </a:t>
            </a:r>
            <a:r>
              <a:rPr lang="pl-PL" dirty="0">
                <a:latin typeface="Arial" panose="020B0604020202020204" pitchFamily="34" charset="0"/>
                <a:cs typeface="Arial" panose="020B0604020202020204" pitchFamily="34" charset="0"/>
              </a:rPr>
              <a:t>- wysiłek przewyższa możliwości człowieka, typowe objawy to: drżenie mięśniowe, nudności, powiększenie wątroby.</a:t>
            </a:r>
          </a:p>
          <a:p>
            <a:pPr algn="l">
              <a:lnSpc>
                <a:spcPct val="150000"/>
              </a:lnSpc>
            </a:pP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2417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Symbol zastępczy zawartości 2">
            <a:extLst>
              <a:ext uri="{FF2B5EF4-FFF2-40B4-BE49-F238E27FC236}">
                <a16:creationId xmlns:a16="http://schemas.microsoft.com/office/drawing/2014/main" id="{311024A4-41DB-484F-BB23-59583F2661DF}"/>
              </a:ext>
            </a:extLst>
          </p:cNvPr>
          <p:cNvSpPr txBox="1">
            <a:spLocks/>
          </p:cNvSpPr>
          <p:nvPr/>
        </p:nvSpPr>
        <p:spPr>
          <a:xfrm>
            <a:off x="838200" y="348792"/>
            <a:ext cx="10515600" cy="5556245"/>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l-PL" sz="3600" b="1" dirty="0">
                <a:latin typeface="Arial" panose="020B0604020202020204" pitchFamily="34" charset="0"/>
                <a:cs typeface="Arial" panose="020B0604020202020204" pitchFamily="34" charset="0"/>
              </a:rPr>
              <a:t>Czynniki wpływające na proces zmęczenia:</a:t>
            </a:r>
          </a:p>
          <a:p>
            <a:pPr algn="l">
              <a:lnSpc>
                <a:spcPct val="150000"/>
              </a:lnSpc>
            </a:pPr>
            <a:r>
              <a:rPr lang="pl-PL" dirty="0">
                <a:latin typeface="Arial" panose="020B0604020202020204" pitchFamily="34" charset="0"/>
                <a:cs typeface="Arial" panose="020B0604020202020204" pitchFamily="34" charset="0"/>
              </a:rPr>
              <a:t>• rodzaj i intensywność wysiłku;</a:t>
            </a:r>
          </a:p>
          <a:p>
            <a:pPr algn="l">
              <a:lnSpc>
                <a:spcPct val="150000"/>
              </a:lnSpc>
            </a:pPr>
            <a:r>
              <a:rPr lang="pl-PL" dirty="0">
                <a:latin typeface="Arial" panose="020B0604020202020204" pitchFamily="34" charset="0"/>
                <a:cs typeface="Arial" panose="020B0604020202020204" pitchFamily="34" charset="0"/>
              </a:rPr>
              <a:t>• rodzaj wykonywanej czynności i czas ich wykonywania;</a:t>
            </a:r>
          </a:p>
          <a:p>
            <a:pPr algn="l">
              <a:lnSpc>
                <a:spcPct val="150000"/>
              </a:lnSpc>
            </a:pPr>
            <a:r>
              <a:rPr lang="pl-PL" dirty="0">
                <a:latin typeface="Arial" panose="020B0604020202020204" pitchFamily="34" charset="0"/>
                <a:cs typeface="Arial" panose="020B0604020202020204" pitchFamily="34" charset="0"/>
              </a:rPr>
              <a:t>• ilość i długość przerw oraz moment ich wprowadzenia w czasie pracy;</a:t>
            </a:r>
          </a:p>
          <a:p>
            <a:pPr algn="l">
              <a:lnSpc>
                <a:spcPct val="150000"/>
              </a:lnSpc>
            </a:pPr>
            <a:r>
              <a:rPr lang="pl-PL" dirty="0">
                <a:latin typeface="Arial" panose="020B0604020202020204" pitchFamily="34" charset="0"/>
                <a:cs typeface="Arial" panose="020B0604020202020204" pitchFamily="34" charset="0"/>
              </a:rPr>
              <a:t>• czynniki organizacyjne;</a:t>
            </a:r>
          </a:p>
          <a:p>
            <a:pPr algn="l">
              <a:lnSpc>
                <a:spcPct val="150000"/>
              </a:lnSpc>
            </a:pPr>
            <a:r>
              <a:rPr lang="pl-PL" dirty="0">
                <a:latin typeface="Arial" panose="020B0604020202020204" pitchFamily="34" charset="0"/>
                <a:cs typeface="Arial" panose="020B0604020202020204" pitchFamily="34" charset="0"/>
              </a:rPr>
              <a:t>• motywacja i stopień zaangażowania pracownika;</a:t>
            </a:r>
          </a:p>
          <a:p>
            <a:pPr algn="l">
              <a:lnSpc>
                <a:spcPct val="150000"/>
              </a:lnSpc>
            </a:pPr>
            <a:r>
              <a:rPr lang="pl-PL" dirty="0">
                <a:latin typeface="Arial" panose="020B0604020202020204" pitchFamily="34" charset="0"/>
                <a:cs typeface="Arial" panose="020B0604020202020204" pitchFamily="34" charset="0"/>
              </a:rPr>
              <a:t>• warunki: zdrowotne i adaptacyjne pracownika, jego sposób odżywiania;</a:t>
            </a:r>
          </a:p>
          <a:p>
            <a:pPr algn="l">
              <a:lnSpc>
                <a:spcPct val="150000"/>
              </a:lnSpc>
            </a:pPr>
            <a:r>
              <a:rPr lang="pl-PL" dirty="0">
                <a:latin typeface="Arial" panose="020B0604020202020204" pitchFamily="34" charset="0"/>
                <a:cs typeface="Arial" panose="020B0604020202020204" pitchFamily="34" charset="0"/>
              </a:rPr>
              <a:t>• warunki środowiskowe;</a:t>
            </a:r>
          </a:p>
          <a:p>
            <a:pPr algn="l">
              <a:lnSpc>
                <a:spcPct val="150000"/>
              </a:lnSpc>
            </a:pPr>
            <a:r>
              <a:rPr lang="pl-PL" dirty="0">
                <a:latin typeface="Arial" panose="020B0604020202020204" pitchFamily="34" charset="0"/>
                <a:cs typeface="Arial" panose="020B0604020202020204" pitchFamily="34" charset="0"/>
              </a:rPr>
              <a:t>• długość i sposób wykorzystanie czasu odpoczynku między poszczególnymi zmianami oraz wypoczynku wakacyjnego.</a:t>
            </a:r>
          </a:p>
        </p:txBody>
      </p:sp>
    </p:spTree>
    <p:extLst>
      <p:ext uri="{BB962C8B-B14F-4D97-AF65-F5344CB8AC3E}">
        <p14:creationId xmlns:p14="http://schemas.microsoft.com/office/powerpoint/2010/main" val="16350033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30155DC7-2DB1-48C9-8B88-321FD06599F6}"/>
              </a:ext>
            </a:extLst>
          </p:cNvPr>
          <p:cNvSpPr txBox="1">
            <a:spLocks/>
          </p:cNvSpPr>
          <p:nvPr/>
        </p:nvSpPr>
        <p:spPr>
          <a:xfrm>
            <a:off x="838200" y="258493"/>
            <a:ext cx="10515600" cy="1102937"/>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Zmęczenie fizyczne objawy</a:t>
            </a:r>
            <a:r>
              <a:rPr lang="pl-PL" sz="4000" dirty="0">
                <a:latin typeface="Arial" panose="020B0604020202020204" pitchFamily="34" charset="0"/>
                <a:cs typeface="Arial" panose="020B0604020202020204" pitchFamily="34" charset="0"/>
              </a:rPr>
              <a:t>:</a:t>
            </a:r>
            <a:br>
              <a:rPr lang="pl-PL" sz="4000" dirty="0">
                <a:latin typeface="Arial" panose="020B0604020202020204" pitchFamily="34" charset="0"/>
                <a:cs typeface="Arial" panose="020B0604020202020204" pitchFamily="34" charset="0"/>
              </a:rPr>
            </a:br>
            <a:endParaRPr lang="pl-PL" sz="4000" dirty="0">
              <a:latin typeface="Arial" panose="020B0604020202020204" pitchFamily="34" charset="0"/>
              <a:cs typeface="Arial" panose="020B0604020202020204" pitchFamily="34" charset="0"/>
            </a:endParaRPr>
          </a:p>
        </p:txBody>
      </p:sp>
      <p:sp>
        <p:nvSpPr>
          <p:cNvPr id="4" name="Symbol zastępczy zawartości 2">
            <a:extLst>
              <a:ext uri="{FF2B5EF4-FFF2-40B4-BE49-F238E27FC236}">
                <a16:creationId xmlns:a16="http://schemas.microsoft.com/office/drawing/2014/main" id="{85CA3855-52D2-48CB-9376-648A01FC1052}"/>
              </a:ext>
            </a:extLst>
          </p:cNvPr>
          <p:cNvSpPr txBox="1">
            <a:spLocks/>
          </p:cNvSpPr>
          <p:nvPr/>
        </p:nvSpPr>
        <p:spPr>
          <a:xfrm>
            <a:off x="1023879" y="1005536"/>
            <a:ext cx="10515600" cy="4846927"/>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pl-PL" dirty="0">
                <a:latin typeface="Arial" panose="020B0604020202020204" pitchFamily="34" charset="0"/>
                <a:cs typeface="Arial" panose="020B0604020202020204" pitchFamily="34" charset="0"/>
              </a:rPr>
              <a:t>• zmiany w układzie biochemicznym mięśnia;</a:t>
            </a:r>
          </a:p>
          <a:p>
            <a:pPr algn="l">
              <a:lnSpc>
                <a:spcPct val="150000"/>
              </a:lnSpc>
            </a:pPr>
            <a:r>
              <a:rPr lang="pl-PL" dirty="0">
                <a:latin typeface="Arial" panose="020B0604020202020204" pitchFamily="34" charset="0"/>
                <a:cs typeface="Arial" panose="020B0604020202020204" pitchFamily="34" charset="0"/>
              </a:rPr>
              <a:t>• wzrost produktów przemiany materii;</a:t>
            </a:r>
          </a:p>
          <a:p>
            <a:pPr algn="l">
              <a:lnSpc>
                <a:spcPct val="150000"/>
              </a:lnSpc>
            </a:pPr>
            <a:r>
              <a:rPr lang="pl-PL" dirty="0">
                <a:latin typeface="Arial" panose="020B0604020202020204" pitchFamily="34" charset="0"/>
                <a:cs typeface="Arial" panose="020B0604020202020204" pitchFamily="34" charset="0"/>
              </a:rPr>
              <a:t>• wyczerpanie zapasów energetycznych organizmu (m.in. pojawienie się długu tlenowego);</a:t>
            </a:r>
          </a:p>
          <a:p>
            <a:pPr algn="l">
              <a:lnSpc>
                <a:spcPct val="150000"/>
              </a:lnSpc>
            </a:pPr>
            <a:r>
              <a:rPr lang="pl-PL" dirty="0">
                <a:latin typeface="Arial" panose="020B0604020202020204" pitchFamily="34" charset="0"/>
                <a:cs typeface="Arial" panose="020B0604020202020204" pitchFamily="34" charset="0"/>
              </a:rPr>
              <a:t>• pocenie się (odwodnienie organizmu, utrata elektrolitów, co znacznie przyspiesza rozwoju zmęczenia);</a:t>
            </a:r>
          </a:p>
          <a:p>
            <a:pPr algn="l">
              <a:lnSpc>
                <a:spcPct val="150000"/>
              </a:lnSpc>
            </a:pPr>
            <a:r>
              <a:rPr lang="pl-PL" dirty="0">
                <a:latin typeface="Arial" panose="020B0604020202020204" pitchFamily="34" charset="0"/>
                <a:cs typeface="Arial" panose="020B0604020202020204" pitchFamily="34" charset="0"/>
              </a:rPr>
              <a:t>• pogorszenie koordynacji ruchowo-wzrokowej (spowolnienie ruchów, spadek sił mięśni i dokładności ruchu);</a:t>
            </a:r>
          </a:p>
          <a:p>
            <a:pPr algn="l">
              <a:lnSpc>
                <a:spcPct val="150000"/>
              </a:lnSpc>
            </a:pPr>
            <a:r>
              <a:rPr lang="pl-PL" dirty="0">
                <a:latin typeface="Arial" panose="020B0604020202020204" pitchFamily="34" charset="0"/>
                <a:cs typeface="Arial" panose="020B0604020202020204" pitchFamily="34" charset="0"/>
              </a:rPr>
              <a:t>• spadek wydajności (wzrost liczby błędów, czasu reakcji);</a:t>
            </a:r>
          </a:p>
          <a:p>
            <a:pPr algn="l">
              <a:lnSpc>
                <a:spcPct val="150000"/>
              </a:lnSpc>
            </a:pPr>
            <a:r>
              <a:rPr lang="pl-PL" dirty="0">
                <a:latin typeface="Arial" panose="020B0604020202020204" pitchFamily="34" charset="0"/>
                <a:cs typeface="Arial" panose="020B0604020202020204" pitchFamily="34" charset="0"/>
              </a:rPr>
              <a:t>• wzrost zagrożenia urazowego czy wypadkowego.</a:t>
            </a:r>
          </a:p>
        </p:txBody>
      </p:sp>
    </p:spTree>
    <p:extLst>
      <p:ext uri="{BB962C8B-B14F-4D97-AF65-F5344CB8AC3E}">
        <p14:creationId xmlns:p14="http://schemas.microsoft.com/office/powerpoint/2010/main" val="29310422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168F3845-BF0B-45E2-B1E5-87F4C2CB101A}"/>
              </a:ext>
            </a:extLst>
          </p:cNvPr>
          <p:cNvSpPr txBox="1">
            <a:spLocks/>
          </p:cNvSpPr>
          <p:nvPr/>
        </p:nvSpPr>
        <p:spPr>
          <a:xfrm>
            <a:off x="838200" y="365126"/>
            <a:ext cx="10515600" cy="81322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Zmęczenie psychiczne objawy:</a:t>
            </a:r>
            <a:endParaRPr lang="pl-PL" sz="3600" dirty="0">
              <a:latin typeface="Arial" panose="020B0604020202020204" pitchFamily="34" charset="0"/>
              <a:cs typeface="Arial" panose="020B0604020202020204" pitchFamily="34" charset="0"/>
            </a:endParaRPr>
          </a:p>
        </p:txBody>
      </p:sp>
      <p:sp>
        <p:nvSpPr>
          <p:cNvPr id="4" name="Symbol zastępczy zawartości 2">
            <a:extLst>
              <a:ext uri="{FF2B5EF4-FFF2-40B4-BE49-F238E27FC236}">
                <a16:creationId xmlns:a16="http://schemas.microsoft.com/office/drawing/2014/main" id="{ED4891E8-DD7B-4B59-91D3-981D3C0197B1}"/>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zmniejszenie stopnia koncentracji;</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utrudnione myślenie;</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spowolnienie i osłabienie postrzegania;</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spadek motywacji;</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zaburzenia emocjonalne (apatia lub rozdrażnienie);</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spadek wydajności pracy (wzrost: czasu reakcji, liczby błędów);</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wzrost </a:t>
            </a:r>
            <a:r>
              <a:rPr lang="pl-PL" dirty="0" err="1">
                <a:latin typeface="Arial" panose="020B0604020202020204" pitchFamily="34" charset="0"/>
                <a:cs typeface="Arial" panose="020B0604020202020204" pitchFamily="34" charset="0"/>
              </a:rPr>
              <a:t>zachorowań</a:t>
            </a:r>
            <a:r>
              <a:rPr lang="pl-PL" dirty="0">
                <a:latin typeface="Arial" panose="020B0604020202020204" pitchFamily="34" charset="0"/>
                <a:cs typeface="Arial" panose="020B0604020202020204" pitchFamily="34" charset="0"/>
              </a:rPr>
              <a:t>, urazów i wypadków.</a:t>
            </a:r>
          </a:p>
        </p:txBody>
      </p:sp>
    </p:spTree>
    <p:extLst>
      <p:ext uri="{BB962C8B-B14F-4D97-AF65-F5344CB8AC3E}">
        <p14:creationId xmlns:p14="http://schemas.microsoft.com/office/powerpoint/2010/main" val="14790492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Tytuł 1">
            <a:extLst>
              <a:ext uri="{FF2B5EF4-FFF2-40B4-BE49-F238E27FC236}">
                <a16:creationId xmlns:a16="http://schemas.microsoft.com/office/drawing/2014/main" id="{F7E27A92-9CD7-4078-85D4-4D39B592255C}"/>
              </a:ext>
            </a:extLst>
          </p:cNvPr>
          <p:cNvSpPr txBox="1">
            <a:spLocks/>
          </p:cNvSpPr>
          <p:nvPr/>
        </p:nvSpPr>
        <p:spPr>
          <a:xfrm>
            <a:off x="838200" y="1534048"/>
            <a:ext cx="10515600" cy="69067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Przyszłość ergonomii miejsc pracy</a:t>
            </a:r>
          </a:p>
        </p:txBody>
      </p:sp>
    </p:spTree>
    <p:extLst>
      <p:ext uri="{BB962C8B-B14F-4D97-AF65-F5344CB8AC3E}">
        <p14:creationId xmlns:p14="http://schemas.microsoft.com/office/powerpoint/2010/main" val="36987137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pole tekstowe 1">
            <a:extLst>
              <a:ext uri="{FF2B5EF4-FFF2-40B4-BE49-F238E27FC236}">
                <a16:creationId xmlns:a16="http://schemas.microsoft.com/office/drawing/2014/main" id="{B4FAAE46-2BFA-9E2F-817B-2C246C50EEF1}"/>
              </a:ext>
            </a:extLst>
          </p:cNvPr>
          <p:cNvSpPr txBox="1"/>
          <p:nvPr/>
        </p:nvSpPr>
        <p:spPr>
          <a:xfrm>
            <a:off x="1178351" y="838985"/>
            <a:ext cx="7758260" cy="523220"/>
          </a:xfrm>
          <a:prstGeom prst="rect">
            <a:avLst/>
          </a:prstGeom>
          <a:noFill/>
        </p:spPr>
        <p:txBody>
          <a:bodyPr wrap="square" rtlCol="0">
            <a:spAutoFit/>
          </a:bodyPr>
          <a:lstStyle/>
          <a:p>
            <a:r>
              <a:rPr lang="pl-PL" sz="2800" dirty="0">
                <a:latin typeface="Arial" panose="020B0604020202020204" pitchFamily="34" charset="0"/>
                <a:cs typeface="Arial" panose="020B0604020202020204" pitchFamily="34" charset="0"/>
              </a:rPr>
              <a:t>Dziękuję za uwagę</a:t>
            </a:r>
          </a:p>
        </p:txBody>
      </p:sp>
    </p:spTree>
    <p:extLst>
      <p:ext uri="{BB962C8B-B14F-4D97-AF65-F5344CB8AC3E}">
        <p14:creationId xmlns:p14="http://schemas.microsoft.com/office/powerpoint/2010/main" val="22515867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pic>
        <p:nvPicPr>
          <p:cNvPr id="1034" name="Obraz 2">
            <a:extLst>
              <a:ext uri="{FF2B5EF4-FFF2-40B4-BE49-F238E27FC236}">
                <a16:creationId xmlns:a16="http://schemas.microsoft.com/office/drawing/2014/main" id="{65C93C00-4E94-41BD-A3B3-EDC3C6DBCE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3896" y="2898648"/>
            <a:ext cx="314325" cy="3143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Obraz 3">
            <a:extLst>
              <a:ext uri="{FF2B5EF4-FFF2-40B4-BE49-F238E27FC236}">
                <a16:creationId xmlns:a16="http://schemas.microsoft.com/office/drawing/2014/main" id="{1360999B-B904-4568-B3C5-06EFB8940D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221" y="2893983"/>
            <a:ext cx="314325" cy="3143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11">
            <a:extLst>
              <a:ext uri="{FF2B5EF4-FFF2-40B4-BE49-F238E27FC236}">
                <a16:creationId xmlns:a16="http://schemas.microsoft.com/office/drawing/2014/main" id="{83AC4559-8F83-49C7-8135-A8E3FFC39103}"/>
              </a:ext>
            </a:extLst>
          </p:cNvPr>
          <p:cNvSpPr>
            <a:spLocks noChangeArrowheads="1"/>
          </p:cNvSpPr>
          <p:nvPr/>
        </p:nvSpPr>
        <p:spPr bwMode="auto">
          <a:xfrm>
            <a:off x="1427542" y="2389181"/>
            <a:ext cx="8444246" cy="44627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Autor utworu:</a:t>
            </a:r>
            <a:endParaRPr kumimoji="0" lang="pl-PL" altLang="pl-PL"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100" b="0" i="0" u="none" strike="noStrike" cap="none" normalizeH="0" baseline="0" dirty="0">
                <a:ln>
                  <a:noFill/>
                </a:ln>
                <a:solidFill>
                  <a:schemeClr val="tx1"/>
                </a:solidFill>
                <a:effectLst/>
                <a:latin typeface="Arial" panose="020B0604020202020204" pitchFamily="34" charset="0"/>
              </a:rPr>
              <a:t>Dr inż. Małgorzata Kunowska-Slósarz</a:t>
            </a:r>
          </a:p>
        </p:txBody>
      </p:sp>
      <p:sp>
        <p:nvSpPr>
          <p:cNvPr id="10" name="Rectangle 12">
            <a:extLst>
              <a:ext uri="{FF2B5EF4-FFF2-40B4-BE49-F238E27FC236}">
                <a16:creationId xmlns:a16="http://schemas.microsoft.com/office/drawing/2014/main" id="{D6B56795-E1FE-46DE-A56D-A053D2A1C4FC}"/>
              </a:ext>
            </a:extLst>
          </p:cNvPr>
          <p:cNvSpPr>
            <a:spLocks noChangeArrowheads="1"/>
          </p:cNvSpPr>
          <p:nvPr/>
        </p:nvSpPr>
        <p:spPr bwMode="auto">
          <a:xfrm>
            <a:off x="1427542" y="3036585"/>
            <a:ext cx="9310562"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pl-PL" altLang="pl-PL"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CC BY 4.0</a:t>
            </a:r>
            <a:endParaRPr kumimoji="0" lang="pl-PL" altLang="pl-PL"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jest udostępniony na licencji Creative </a:t>
            </a:r>
            <a:r>
              <a:rPr kumimoji="0" lang="pl-PL" altLang="pl-PL" sz="11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Commons</a:t>
            </a: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Uznanie autorstwa CC BY 4.0</a:t>
            </a:r>
            <a:endParaRPr kumimoji="0" lang="pl-PL" altLang="pl-PL"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https://creativecommons.org/licenses/by/4.0/deed.pl</a:t>
            </a:r>
            <a:endParaRPr kumimoji="0" lang="pl-PL" altLang="pl-PL"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opracowany w związku z realizacją projektu </a:t>
            </a:r>
            <a:r>
              <a:rPr kumimoji="0" lang="pl-PL" altLang="pl-PL"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Zr</a:t>
            </a:r>
            <a:r>
              <a:rPr kumimoji="0" lang="pl-PL" altLang="pl-PL"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ó</a:t>
            </a: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wnoważony Kampus SGGW - kształcenie na rzecz branż kluczowych </a:t>
            </a:r>
            <a:r>
              <a:rPr kumimoji="0" lang="pl-PL" altLang="pl-PL"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nr FERS.01.05-IP.08-0067/23 </a:t>
            </a:r>
            <a:endParaRPr kumimoji="0" lang="pl-PL" altLang="pl-P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10655867"/>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2007–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Projekt niestandardowy">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Projekt niestandardowy">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Projekt niestandardowy">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Projekt niestandardowy">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2007–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FC5B7CEEC9953459AA7635A9F264111" ma:contentTypeVersion="4" ma:contentTypeDescription="Utwórz nowy dokument." ma:contentTypeScope="" ma:versionID="cb879f7c3f9223ec42ae5423181273e6">
  <xsd:schema xmlns:xsd="http://www.w3.org/2001/XMLSchema" xmlns:xs="http://www.w3.org/2001/XMLSchema" xmlns:p="http://schemas.microsoft.com/office/2006/metadata/properties" xmlns:ns2="51674ba1-e637-49a1-9acf-be75e179f9ea" targetNamespace="http://schemas.microsoft.com/office/2006/metadata/properties" ma:root="true" ma:fieldsID="210db5903c3798a91f2266712abc8a5b" ns2:_="">
    <xsd:import namespace="51674ba1-e637-49a1-9acf-be75e179f9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74ba1-e637-49a1-9acf-be75e179f9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2ACD6F-0090-4B98-A176-A360119E5134}">
  <ds:schemaRefs>
    <ds:schemaRef ds:uri="http://purl.org/dc/elements/1.1/"/>
    <ds:schemaRef ds:uri="http://schemas.microsoft.com/office/2006/documentManagement/types"/>
    <ds:schemaRef ds:uri="http://purl.org/dc/terms/"/>
    <ds:schemaRef ds:uri="http://purl.org/dc/dcmitype/"/>
    <ds:schemaRef ds:uri="http://schemas.microsoft.com/office/infopath/2007/PartnerControls"/>
    <ds:schemaRef ds:uri="http://www.w3.org/XML/1998/namespace"/>
    <ds:schemaRef ds:uri="http://schemas.openxmlformats.org/package/2006/metadata/core-properties"/>
    <ds:schemaRef ds:uri="51674ba1-e637-49a1-9acf-be75e179f9ea"/>
    <ds:schemaRef ds:uri="http://schemas.microsoft.com/office/2006/metadata/properties"/>
  </ds:schemaRefs>
</ds:datastoreItem>
</file>

<file path=customXml/itemProps2.xml><?xml version="1.0" encoding="utf-8"?>
<ds:datastoreItem xmlns:ds="http://schemas.openxmlformats.org/officeDocument/2006/customXml" ds:itemID="{361C43EB-8BF2-4597-8117-902219A8D534}">
  <ds:schemaRefs>
    <ds:schemaRef ds:uri="http://schemas.microsoft.com/sharepoint/v3/contenttype/forms"/>
  </ds:schemaRefs>
</ds:datastoreItem>
</file>

<file path=customXml/itemProps3.xml><?xml version="1.0" encoding="utf-8"?>
<ds:datastoreItem xmlns:ds="http://schemas.openxmlformats.org/officeDocument/2006/customXml" ds:itemID="{8107A5C6-F57A-41DE-8184-184A833740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674ba1-e637-49a1-9acf-be75e179f9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4961</TotalTime>
  <Words>3326</Words>
  <Application>Microsoft Office PowerPoint</Application>
  <PresentationFormat>Panoramiczny</PresentationFormat>
  <Paragraphs>263</Paragraphs>
  <Slides>48</Slides>
  <Notes>0</Notes>
  <HiddenSlides>0</HiddenSlides>
  <MMClips>0</MMClips>
  <ScaleCrop>false</ScaleCrop>
  <HeadingPairs>
    <vt:vector size="6" baseType="variant">
      <vt:variant>
        <vt:lpstr>Używane czcionki</vt:lpstr>
      </vt:variant>
      <vt:variant>
        <vt:i4>6</vt:i4>
      </vt:variant>
      <vt:variant>
        <vt:lpstr>Motyw</vt:lpstr>
      </vt:variant>
      <vt:variant>
        <vt:i4>5</vt:i4>
      </vt:variant>
      <vt:variant>
        <vt:lpstr>Tytuły slajdów</vt:lpstr>
      </vt:variant>
      <vt:variant>
        <vt:i4>48</vt:i4>
      </vt:variant>
    </vt:vector>
  </HeadingPairs>
  <TitlesOfParts>
    <vt:vector size="59" baseType="lpstr">
      <vt:lpstr>Aptos</vt:lpstr>
      <vt:lpstr>Aptos Display</vt:lpstr>
      <vt:lpstr>Arial</vt:lpstr>
      <vt:lpstr>Calibri</vt:lpstr>
      <vt:lpstr>Times New Roman</vt:lpstr>
      <vt:lpstr>Verdana</vt:lpstr>
      <vt:lpstr>Motyw pakietu Office</vt:lpstr>
      <vt:lpstr>3_Projekt niestandardowy</vt:lpstr>
      <vt:lpstr>2_Projekt niestandardowy</vt:lpstr>
      <vt:lpstr>Projekt niestandardowy</vt:lpstr>
      <vt:lpstr>1_Projekt niestandardowy</vt:lpstr>
      <vt:lpstr>Zrównoważony Kampus SGGW –  - kształcenie na rzecz branż kluczowych</vt:lpstr>
      <vt:lpstr>ERGONOMIA</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MKS_FERS1_PREZENTACJA PROJEKTOWA pop</dc:title>
  <dc:creator>Małgorzata Kunowska-Slósarz</dc:creator>
  <cp:lastModifiedBy>Beata Grzesiak</cp:lastModifiedBy>
  <cp:revision>76</cp:revision>
  <cp:lastPrinted>2024-05-21T11:11:19Z</cp:lastPrinted>
  <dcterms:created xsi:type="dcterms:W3CDTF">2024-02-02T12:47:31Z</dcterms:created>
  <dcterms:modified xsi:type="dcterms:W3CDTF">2025-12-19T10:50:20Z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0x010100FFC5B7CEEC9953459AA7635A9F264111</vt:lpwstr>
  </property>
</Properties>
</file>