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8" r:id="rId5"/>
    <p:sldId id="265" r:id="rId6"/>
    <p:sldId id="267" r:id="rId7"/>
    <p:sldId id="268" r:id="rId8"/>
    <p:sldId id="271" r:id="rId9"/>
    <p:sldId id="269" r:id="rId10"/>
    <p:sldId id="270" r:id="rId11"/>
    <p:sldId id="272" r:id="rId12"/>
    <p:sldId id="276" r:id="rId13"/>
    <p:sldId id="273" r:id="rId14"/>
    <p:sldId id="274" r:id="rId15"/>
    <p:sldId id="282" r:id="rId16"/>
    <p:sldId id="275" r:id="rId17"/>
    <p:sldId id="277" r:id="rId18"/>
    <p:sldId id="278" r:id="rId19"/>
    <p:sldId id="279" r:id="rId20"/>
    <p:sldId id="280" r:id="rId21"/>
    <p:sldId id="259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/>
  <p:cmAuthor id="2" name="Justyna Sienkiewicz" initials="J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62" autoAdjust="0"/>
    <p:restoredTop sz="92113"/>
  </p:normalViewPr>
  <p:slideViewPr>
    <p:cSldViewPr snapToGrid="0" showGuides="1">
      <p:cViewPr varScale="1">
        <p:scale>
          <a:sx n="102" d="100"/>
          <a:sy n="102" d="100"/>
        </p:scale>
        <p:origin x="528" y="10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9396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hbioz.sggw.edu.pl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ggw.edu.pl/studenci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sggw.edu.pl/studenci/regulamin-studiow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/4.0/deed.pl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 fontScale="25000" lnSpcReduction="20000"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Zrównoważony Kampus SGGW – </a:t>
            </a:r>
            <a:br>
              <a:rPr lang="pl-PL" sz="36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pl-PL" sz="36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 ramach Programu Fundusze Europejskie dla Rozwoju Społecznego 2021-2027</a:t>
            </a:r>
          </a:p>
          <a:p>
            <a:r>
              <a:rPr lang="pl-PL" sz="7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Priorytet 1 Umiejętności</a:t>
            </a:r>
          </a:p>
          <a:p>
            <a:r>
              <a:rPr lang="pl-PL" sz="7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8292FE4-2C0C-4754-8B1B-F3D03441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7358" y="1336431"/>
            <a:ext cx="6493163" cy="1098480"/>
          </a:xfrm>
        </p:spPr>
        <p:txBody>
          <a:bodyPr>
            <a:normAutofit/>
          </a:bodyPr>
          <a:lstStyle/>
          <a:p>
            <a:r>
              <a:rPr lang="pl-PL" sz="4400" b="1" dirty="0">
                <a:latin typeface="Arial" panose="020B0604020202020204" pitchFamily="34" charset="0"/>
                <a:cs typeface="Arial" panose="020B0604020202020204" pitchFamily="34" charset="0"/>
              </a:rPr>
              <a:t>WIEDZA AKADEMICKA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EB352A8D-3E51-4661-AB5A-4F6D4DF71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9449" y="3131077"/>
            <a:ext cx="7148983" cy="1655762"/>
          </a:xfrm>
        </p:spPr>
        <p:txBody>
          <a:bodyPr/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prof. dr hab. Justyna Więcek</a:t>
            </a: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Instytut Nauk o Zwierzętach</a:t>
            </a:r>
          </a:p>
        </p:txBody>
      </p:sp>
    </p:spTree>
    <p:extLst>
      <p:ext uri="{BB962C8B-B14F-4D97-AF65-F5344CB8AC3E}">
        <p14:creationId xmlns:p14="http://schemas.microsoft.com/office/powerpoint/2010/main" val="2664682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dtytuł 2">
            <a:extLst>
              <a:ext uri="{FF2B5EF4-FFF2-40B4-BE49-F238E27FC236}">
                <a16:creationId xmlns:a16="http://schemas.microsoft.com/office/drawing/2014/main" id="{EB352A8D-3E51-4661-AB5A-4F6D4DF71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7524" y="2445277"/>
            <a:ext cx="7148983" cy="1655762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INFORMACJA ≠ WIEDZA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D0C80982-C471-4697-A3C5-989A7EDD1E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6837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90979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8292FE4-2C0C-4754-8B1B-F3D03441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4483" y="402981"/>
            <a:ext cx="6493163" cy="1098480"/>
          </a:xfrm>
        </p:spPr>
        <p:txBody>
          <a:bodyPr>
            <a:normAutofit/>
          </a:bodyPr>
          <a:lstStyle/>
          <a:p>
            <a:r>
              <a:rPr lang="pl-PL" sz="4400" b="1" dirty="0">
                <a:latin typeface="Arial" panose="020B0604020202020204" pitchFamily="34" charset="0"/>
                <a:cs typeface="Arial" panose="020B0604020202020204" pitchFamily="34" charset="0"/>
              </a:rPr>
              <a:t>Struktura SGGW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EB352A8D-3E51-4661-AB5A-4F6D4DF71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1800225"/>
            <a:ext cx="10896600" cy="3015189"/>
          </a:xfrm>
        </p:spPr>
        <p:txBody>
          <a:bodyPr>
            <a:normAutofit/>
          </a:bodyPr>
          <a:lstStyle/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Rektor</a:t>
            </a:r>
          </a:p>
          <a:p>
            <a:pPr algn="l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Prorektorzy (4), w tym:</a:t>
            </a:r>
          </a:p>
          <a:p>
            <a:pPr algn="l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Prorektor ds. dydaktyki</a:t>
            </a:r>
          </a:p>
          <a:p>
            <a:pPr algn="l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Dziekan</a:t>
            </a:r>
          </a:p>
          <a:p>
            <a:pPr algn="l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Prodziekan</a:t>
            </a:r>
          </a:p>
          <a:p>
            <a:pPr algn="l"/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086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8292FE4-2C0C-4754-8B1B-F3D03441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990" y="574431"/>
            <a:ext cx="11763900" cy="1098480"/>
          </a:xfrm>
        </p:spPr>
        <p:txBody>
          <a:bodyPr>
            <a:noAutofit/>
          </a:bodyPr>
          <a:lstStyle/>
          <a:p>
            <a:pPr algn="l"/>
            <a:r>
              <a:rPr lang="pl-PL" sz="3800" b="1" dirty="0">
                <a:latin typeface="Arial" panose="020B0604020202020204" pitchFamily="34" charset="0"/>
                <a:cs typeface="Arial" panose="020B0604020202020204" pitchFamily="34" charset="0"/>
              </a:rPr>
              <a:t>Wydział Hodowli, Bioinżynierii i Ochrony Zwierząt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EB352A8D-3E51-4661-AB5A-4F6D4DF71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25" y="2435752"/>
            <a:ext cx="11553825" cy="1655762"/>
          </a:xfrm>
        </p:spPr>
        <p:txBody>
          <a:bodyPr>
            <a:noAutofit/>
          </a:bodyPr>
          <a:lstStyle/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Bioinżynieria zwierząt (1S, 2S)</a:t>
            </a:r>
          </a:p>
          <a:p>
            <a:pPr algn="l"/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Hodowla i Ochrona Zwierząt Towarzyszących i Dzikich (1S, 2S, 1Z, 2Z)</a:t>
            </a:r>
          </a:p>
          <a:p>
            <a:pPr algn="l"/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Zootechnika (1S, 2S, 1Z, 2Z)</a:t>
            </a:r>
          </a:p>
          <a:p>
            <a:pPr algn="l"/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333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8292FE4-2C0C-4754-8B1B-F3D03441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9418" y="592152"/>
            <a:ext cx="6493163" cy="1098480"/>
          </a:xfrm>
        </p:spPr>
        <p:txBody>
          <a:bodyPr>
            <a:normAutofit/>
          </a:bodyPr>
          <a:lstStyle/>
          <a:p>
            <a:r>
              <a:rPr lang="pl-PL" sz="4400" b="1" dirty="0">
                <a:latin typeface="Arial" panose="020B0604020202020204" pitchFamily="34" charset="0"/>
                <a:cs typeface="Arial" panose="020B0604020202020204" pitchFamily="34" charset="0"/>
              </a:rPr>
              <a:t>KTO TO?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EB352A8D-3E51-4661-AB5A-4F6D4DF71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21508" y="1910002"/>
            <a:ext cx="7148983" cy="2789588"/>
          </a:xfrm>
        </p:spPr>
        <p:txBody>
          <a:bodyPr>
            <a:normAutofit/>
          </a:bodyPr>
          <a:lstStyle/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Dziekan</a:t>
            </a:r>
          </a:p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Prodziekan</a:t>
            </a:r>
          </a:p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Opiekun roku</a:t>
            </a:r>
          </a:p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Koordynator przedmiotu</a:t>
            </a:r>
          </a:p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Prowadzący zajęcia</a:t>
            </a:r>
          </a:p>
        </p:txBody>
      </p:sp>
    </p:spTree>
    <p:extLst>
      <p:ext uri="{BB962C8B-B14F-4D97-AF65-F5344CB8AC3E}">
        <p14:creationId xmlns:p14="http://schemas.microsoft.com/office/powerpoint/2010/main" val="1386838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2B82A458-5DDE-441B-862E-0476EBF0C351}"/>
              </a:ext>
            </a:extLst>
          </p:cNvPr>
          <p:cNvSpPr txBox="1">
            <a:spLocks/>
          </p:cNvSpPr>
          <p:nvPr/>
        </p:nvSpPr>
        <p:spPr>
          <a:xfrm>
            <a:off x="838200" y="160963"/>
            <a:ext cx="10515600" cy="7405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Dziekanat (p. 69)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9C1F59E5-7230-43C2-B458-79FBF02F16EF}"/>
              </a:ext>
            </a:extLst>
          </p:cNvPr>
          <p:cNvSpPr txBox="1">
            <a:spLocks/>
          </p:cNvSpPr>
          <p:nvPr/>
        </p:nvSpPr>
        <p:spPr>
          <a:xfrm>
            <a:off x="753358" y="1291472"/>
            <a:ext cx="10515600" cy="42999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Sprawy, którymi się zajmuje</a:t>
            </a:r>
          </a:p>
          <a:p>
            <a:pPr algn="just">
              <a:lnSpc>
                <a:spcPct val="100000"/>
              </a:lnSpc>
            </a:pP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Osoba obsługująca kierunek, stopień, formę studiów</a:t>
            </a:r>
          </a:p>
          <a:p>
            <a:pPr algn="just">
              <a:lnSpc>
                <a:spcPct val="100000"/>
              </a:lnSpc>
            </a:pP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Kontakt, godziny pracy</a:t>
            </a:r>
          </a:p>
          <a:p>
            <a:pPr algn="just">
              <a:lnSpc>
                <a:spcPct val="100000"/>
              </a:lnSpc>
            </a:pP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pl-PL" sz="2800" dirty="0">
                <a:hlinkClick r:id="rId3"/>
              </a:rPr>
              <a:t>Wydział Hodowli, Bioinżynierii i Ochrony Zwierząt - WYDZIAŁ HODOWLI, BIOINŻYNIERII I OCHRONY ZWIERZĄT</a:t>
            </a:r>
            <a:endParaRPr lang="pl-PL" sz="2800" dirty="0"/>
          </a:p>
          <a:p>
            <a:pPr algn="just">
              <a:lnSpc>
                <a:spcPct val="100000"/>
              </a:lnSpc>
            </a:pP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457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2B82A458-5DDE-441B-862E-0476EBF0C351}"/>
              </a:ext>
            </a:extLst>
          </p:cNvPr>
          <p:cNvSpPr txBox="1">
            <a:spLocks/>
          </p:cNvSpPr>
          <p:nvPr/>
        </p:nvSpPr>
        <p:spPr>
          <a:xfrm>
            <a:off x="838200" y="160963"/>
            <a:ext cx="10515600" cy="7405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9C1F59E5-7230-43C2-B458-79FBF02F16EF}"/>
              </a:ext>
            </a:extLst>
          </p:cNvPr>
          <p:cNvSpPr txBox="1">
            <a:spLocks/>
          </p:cNvSpPr>
          <p:nvPr/>
        </p:nvSpPr>
        <p:spPr>
          <a:xfrm>
            <a:off x="701749" y="1494794"/>
            <a:ext cx="10471959" cy="42999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Program studiów i sylabusy przedmiotów</a:t>
            </a:r>
          </a:p>
          <a:p>
            <a:pPr algn="just"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Semestr zimowy (15 tyg.), letni (15 tyg.)</a:t>
            </a:r>
          </a:p>
          <a:p>
            <a:pPr algn="just"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Sesja I, II, III, IV (min. 7 dni)</a:t>
            </a:r>
          </a:p>
          <a:p>
            <a:pPr algn="just">
              <a:lnSpc>
                <a:spcPct val="100000"/>
              </a:lnSpc>
            </a:pP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pl-PL" sz="2800" dirty="0">
                <a:hlinkClick r:id="rId3"/>
              </a:rPr>
              <a:t>Szkoła Główna Gospodarstwa Wiejskiego w Warszawie - Studenci</a:t>
            </a: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404914E4-8C1A-4F54-B100-856987A3AFD3}"/>
              </a:ext>
            </a:extLst>
          </p:cNvPr>
          <p:cNvSpPr/>
          <p:nvPr/>
        </p:nvSpPr>
        <p:spPr>
          <a:xfrm>
            <a:off x="2285999" y="365476"/>
            <a:ext cx="8431620" cy="1302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pl-PL" sz="4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Program studiów i plan zajęć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pl-PL" sz="4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Organizacja roku akademickiego</a:t>
            </a:r>
          </a:p>
        </p:txBody>
      </p:sp>
    </p:spTree>
    <p:extLst>
      <p:ext uri="{BB962C8B-B14F-4D97-AF65-F5344CB8AC3E}">
        <p14:creationId xmlns:p14="http://schemas.microsoft.com/office/powerpoint/2010/main" val="3371487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2B82A458-5DDE-441B-862E-0476EBF0C351}"/>
              </a:ext>
            </a:extLst>
          </p:cNvPr>
          <p:cNvSpPr txBox="1">
            <a:spLocks/>
          </p:cNvSpPr>
          <p:nvPr/>
        </p:nvSpPr>
        <p:spPr>
          <a:xfrm>
            <a:off x="838200" y="160963"/>
            <a:ext cx="10515600" cy="7405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9C1F59E5-7230-43C2-B458-79FBF02F16EF}"/>
              </a:ext>
            </a:extLst>
          </p:cNvPr>
          <p:cNvSpPr txBox="1">
            <a:spLocks/>
          </p:cNvSpPr>
          <p:nvPr/>
        </p:nvSpPr>
        <p:spPr>
          <a:xfrm>
            <a:off x="1611086" y="1494794"/>
            <a:ext cx="9562622" cy="42999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Wykłady</a:t>
            </a:r>
          </a:p>
          <a:p>
            <a:pPr algn="l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Ćwiczenia</a:t>
            </a:r>
          </a:p>
          <a:p>
            <a:pPr algn="l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Seminaria</a:t>
            </a:r>
          </a:p>
          <a:p>
            <a:pPr algn="l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Konsultacje</a:t>
            </a:r>
          </a:p>
          <a:p>
            <a:pPr algn="l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Zajęcia terenowe</a:t>
            </a:r>
          </a:p>
          <a:p>
            <a:pPr algn="l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Praktyki studenckie</a:t>
            </a:r>
          </a:p>
          <a:p>
            <a:pPr algn="just">
              <a:lnSpc>
                <a:spcPct val="100000"/>
              </a:lnSpc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ADCFD53-DDB8-4C07-870B-2DD1A948C185}"/>
              </a:ext>
            </a:extLst>
          </p:cNvPr>
          <p:cNvSpPr/>
          <p:nvPr/>
        </p:nvSpPr>
        <p:spPr>
          <a:xfrm>
            <a:off x="1246059" y="365476"/>
            <a:ext cx="92552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pl-PL" sz="4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Formy i uczestnictwo w zajęciach</a:t>
            </a:r>
          </a:p>
        </p:txBody>
      </p:sp>
    </p:spTree>
    <p:extLst>
      <p:ext uri="{BB962C8B-B14F-4D97-AF65-F5344CB8AC3E}">
        <p14:creationId xmlns:p14="http://schemas.microsoft.com/office/powerpoint/2010/main" val="3952894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2B82A458-5DDE-441B-862E-0476EBF0C351}"/>
              </a:ext>
            </a:extLst>
          </p:cNvPr>
          <p:cNvSpPr txBox="1">
            <a:spLocks/>
          </p:cNvSpPr>
          <p:nvPr/>
        </p:nvSpPr>
        <p:spPr>
          <a:xfrm>
            <a:off x="838200" y="160963"/>
            <a:ext cx="10515600" cy="7405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9C1F59E5-7230-43C2-B458-79FBF02F16EF}"/>
              </a:ext>
            </a:extLst>
          </p:cNvPr>
          <p:cNvSpPr txBox="1">
            <a:spLocks/>
          </p:cNvSpPr>
          <p:nvPr/>
        </p:nvSpPr>
        <p:spPr>
          <a:xfrm>
            <a:off x="658109" y="1494794"/>
            <a:ext cx="10515599" cy="42999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pl-PL" sz="2800" dirty="0" err="1">
                <a:latin typeface="Arial" panose="020B0604020202020204" pitchFamily="34" charset="0"/>
                <a:cs typeface="Arial" panose="020B0604020202020204" pitchFamily="34" charset="0"/>
              </a:rPr>
              <a:t>eHMS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 – wirtualny dziekanat</a:t>
            </a:r>
          </a:p>
          <a:p>
            <a:pPr algn="just">
              <a:lnSpc>
                <a:spcPct val="100000"/>
              </a:lnSpc>
            </a:pPr>
            <a:endParaRPr lang="pl-P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ECTS </a:t>
            </a:r>
            <a:r>
              <a:rPr lang="pl-PL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pl-PL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Credit</a:t>
            </a:r>
            <a:r>
              <a:rPr lang="pl-PL" sz="2000" i="1" dirty="0">
                <a:latin typeface="Arial" panose="020B0604020202020204" pitchFamily="34" charset="0"/>
                <a:cs typeface="Arial" panose="020B0604020202020204" pitchFamily="34" charset="0"/>
              </a:rPr>
              <a:t> Transfer System 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(25-30 h pracy)</a:t>
            </a:r>
          </a:p>
          <a:p>
            <a:pPr algn="l">
              <a:lnSpc>
                <a:spcPct val="100000"/>
              </a:lnSpc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Europejski System Transferu Punktów - międzynarodowy standard służący porównywaniu osiągnięć akademickich studentów w całej Europie. </a:t>
            </a:r>
            <a:endParaRPr lang="pl-PL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Regulamin studiów </a:t>
            </a:r>
            <a:r>
              <a:rPr lang="pl-PL" sz="2800" dirty="0">
                <a:hlinkClick r:id="rId4"/>
              </a:rPr>
              <a:t>Szkoła Główna Gospodarstwa Wiejskiego w Warszawie - Regulamin studiów</a:t>
            </a: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Kodeks etyki </a:t>
            </a:r>
          </a:p>
          <a:p>
            <a:pPr algn="l"/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endParaRPr lang="pl-PL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404914E4-8C1A-4F54-B100-856987A3AFD3}"/>
              </a:ext>
            </a:extLst>
          </p:cNvPr>
          <p:cNvSpPr/>
          <p:nvPr/>
        </p:nvSpPr>
        <p:spPr>
          <a:xfrm>
            <a:off x="2929851" y="365476"/>
            <a:ext cx="49988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pl-PL" sz="4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Wiedza akademicka</a:t>
            </a:r>
          </a:p>
        </p:txBody>
      </p:sp>
    </p:spTree>
    <p:extLst>
      <p:ext uri="{BB962C8B-B14F-4D97-AF65-F5344CB8AC3E}">
        <p14:creationId xmlns:p14="http://schemas.microsoft.com/office/powerpoint/2010/main" val="2670891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2B82A458-5DDE-441B-862E-0476EBF0C351}"/>
              </a:ext>
            </a:extLst>
          </p:cNvPr>
          <p:cNvSpPr txBox="1">
            <a:spLocks/>
          </p:cNvSpPr>
          <p:nvPr/>
        </p:nvSpPr>
        <p:spPr>
          <a:xfrm>
            <a:off x="838200" y="160963"/>
            <a:ext cx="10515600" cy="7405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9C1F59E5-7230-43C2-B458-79FBF02F16EF}"/>
              </a:ext>
            </a:extLst>
          </p:cNvPr>
          <p:cNvSpPr txBox="1">
            <a:spLocks/>
          </p:cNvSpPr>
          <p:nvPr/>
        </p:nvSpPr>
        <p:spPr>
          <a:xfrm>
            <a:off x="658108" y="1218347"/>
            <a:ext cx="10515599" cy="46866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Rejestracja warunkowa na kolejny semestr</a:t>
            </a:r>
          </a:p>
          <a:p>
            <a:pPr algn="l"/>
            <a:endParaRPr lang="pl-P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Wniosek – do kogo skierować i gdzie sprawdzić czy został rozpatrzony</a:t>
            </a:r>
          </a:p>
          <a:p>
            <a:pPr algn="l"/>
            <a:endParaRPr lang="pl-P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Już studiowałeś/</a:t>
            </a:r>
            <a:r>
              <a:rPr lang="pl-PL" sz="2800" dirty="0" err="1">
                <a:latin typeface="Arial" panose="020B0604020202020204" pitchFamily="34" charset="0"/>
                <a:cs typeface="Arial" panose="020B0604020202020204" pitchFamily="34" charset="0"/>
              </a:rPr>
              <a:t>aś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 na tym kierunku i masz zaliczony przedmiot</a:t>
            </a:r>
          </a:p>
          <a:p>
            <a:pPr algn="just">
              <a:lnSpc>
                <a:spcPct val="100000"/>
              </a:lnSpc>
            </a:pPr>
            <a:endParaRPr lang="pl-PL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Certyfikaty językowe</a:t>
            </a:r>
          </a:p>
          <a:p>
            <a:pPr algn="just">
              <a:lnSpc>
                <a:spcPct val="100000"/>
              </a:lnSpc>
            </a:pPr>
            <a:endParaRPr lang="pl-P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404914E4-8C1A-4F54-B100-856987A3AFD3}"/>
              </a:ext>
            </a:extLst>
          </p:cNvPr>
          <p:cNvSpPr/>
          <p:nvPr/>
        </p:nvSpPr>
        <p:spPr>
          <a:xfrm>
            <a:off x="2929851" y="365476"/>
            <a:ext cx="49988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pl-PL" sz="4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Wiedza akademicka</a:t>
            </a:r>
          </a:p>
        </p:txBody>
      </p:sp>
    </p:spTree>
    <p:extLst>
      <p:ext uri="{BB962C8B-B14F-4D97-AF65-F5344CB8AC3E}">
        <p14:creationId xmlns:p14="http://schemas.microsoft.com/office/powerpoint/2010/main" val="2176851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2B82A458-5DDE-441B-862E-0476EBF0C351}"/>
              </a:ext>
            </a:extLst>
          </p:cNvPr>
          <p:cNvSpPr txBox="1">
            <a:spLocks/>
          </p:cNvSpPr>
          <p:nvPr/>
        </p:nvSpPr>
        <p:spPr>
          <a:xfrm>
            <a:off x="838200" y="160963"/>
            <a:ext cx="10515600" cy="7405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9C1F59E5-7230-43C2-B458-79FBF02F16EF}"/>
              </a:ext>
            </a:extLst>
          </p:cNvPr>
          <p:cNvSpPr txBox="1">
            <a:spLocks/>
          </p:cNvSpPr>
          <p:nvPr/>
        </p:nvSpPr>
        <p:spPr>
          <a:xfrm>
            <a:off x="1690577" y="1562985"/>
            <a:ext cx="9483130" cy="43420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Etykieta komunikacyjna</a:t>
            </a:r>
          </a:p>
          <a:p>
            <a:pPr algn="l"/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Zwyczaje: język, ubiór, zwroty, f</a:t>
            </a:r>
            <a:r>
              <a:rPr lang="pl-PL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ormułowanie pytań, p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ostawa</a:t>
            </a:r>
          </a:p>
          <a:p>
            <a:pPr lvl="0" algn="l"/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Czyli co wypada/można/jest dopuszczalne…. </a:t>
            </a:r>
          </a:p>
          <a:p>
            <a:pPr algn="l"/>
            <a:endParaRPr lang="pl-P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endParaRPr lang="pl-P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404914E4-8C1A-4F54-B100-856987A3AFD3}"/>
              </a:ext>
            </a:extLst>
          </p:cNvPr>
          <p:cNvSpPr/>
          <p:nvPr/>
        </p:nvSpPr>
        <p:spPr>
          <a:xfrm>
            <a:off x="2427470" y="531214"/>
            <a:ext cx="60035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Savoir vivre akademicki</a:t>
            </a:r>
          </a:p>
        </p:txBody>
      </p:sp>
    </p:spTree>
    <p:extLst>
      <p:ext uri="{BB962C8B-B14F-4D97-AF65-F5344CB8AC3E}">
        <p14:creationId xmlns:p14="http://schemas.microsoft.com/office/powerpoint/2010/main" val="2383142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2B82A458-5DDE-441B-862E-0476EBF0C351}"/>
              </a:ext>
            </a:extLst>
          </p:cNvPr>
          <p:cNvSpPr txBox="1">
            <a:spLocks/>
          </p:cNvSpPr>
          <p:nvPr/>
        </p:nvSpPr>
        <p:spPr>
          <a:xfrm>
            <a:off x="838200" y="160963"/>
            <a:ext cx="10515600" cy="7405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9C1F59E5-7230-43C2-B458-79FBF02F16EF}"/>
              </a:ext>
            </a:extLst>
          </p:cNvPr>
          <p:cNvSpPr txBox="1">
            <a:spLocks/>
          </p:cNvSpPr>
          <p:nvPr/>
        </p:nvSpPr>
        <p:spPr>
          <a:xfrm>
            <a:off x="838200" y="1494794"/>
            <a:ext cx="9878308" cy="42999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świadome działania, aby rozwijać swoje 	umiejętności, wiedzę i kompetencje</a:t>
            </a:r>
          </a:p>
          <a:p>
            <a:pPr algn="l">
              <a:lnSpc>
                <a:spcPct val="100000"/>
              </a:lnSpc>
            </a:pP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pl-PL" sz="2800" dirty="0" err="1">
                <a:latin typeface="Arial" panose="020B0604020202020204" pitchFamily="34" charset="0"/>
                <a:cs typeface="Arial" panose="020B0604020202020204" pitchFamily="34" charset="0"/>
              </a:rPr>
              <a:t>Tutoring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 i mentoring akademicki</a:t>
            </a:r>
          </a:p>
          <a:p>
            <a:pPr algn="l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Koła Naukowe, Sekcje sportowe</a:t>
            </a:r>
          </a:p>
          <a:p>
            <a:pPr algn="l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….</a:t>
            </a:r>
            <a:r>
              <a:rPr lang="pl-PL" sz="2000" i="1" dirty="0">
                <a:latin typeface="Arial" panose="020B0604020202020204" pitchFamily="34" charset="0"/>
                <a:cs typeface="Arial" panose="020B0604020202020204" pitchFamily="34" charset="0"/>
              </a:rPr>
              <a:t>ale im większy wachlarz możliwości, tym trudniej o decyzję 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ADCFD53-DDB8-4C07-870B-2DD1A948C185}"/>
              </a:ext>
            </a:extLst>
          </p:cNvPr>
          <p:cNvSpPr/>
          <p:nvPr/>
        </p:nvSpPr>
        <p:spPr>
          <a:xfrm>
            <a:off x="3269851" y="365476"/>
            <a:ext cx="43188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pl-PL" sz="4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Samokształcenie</a:t>
            </a:r>
          </a:p>
        </p:txBody>
      </p:sp>
    </p:spTree>
    <p:extLst>
      <p:ext uri="{BB962C8B-B14F-4D97-AF65-F5344CB8AC3E}">
        <p14:creationId xmlns:p14="http://schemas.microsoft.com/office/powerpoint/2010/main" val="4131874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2B82A458-5DDE-441B-862E-0476EBF0C351}"/>
              </a:ext>
            </a:extLst>
          </p:cNvPr>
          <p:cNvSpPr txBox="1">
            <a:spLocks/>
          </p:cNvSpPr>
          <p:nvPr/>
        </p:nvSpPr>
        <p:spPr>
          <a:xfrm>
            <a:off x="838200" y="160963"/>
            <a:ext cx="10515600" cy="7405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9C1F59E5-7230-43C2-B458-79FBF02F16EF}"/>
              </a:ext>
            </a:extLst>
          </p:cNvPr>
          <p:cNvSpPr txBox="1">
            <a:spLocks/>
          </p:cNvSpPr>
          <p:nvPr/>
        </p:nvSpPr>
        <p:spPr>
          <a:xfrm>
            <a:off x="1295400" y="1494794"/>
            <a:ext cx="9878308" cy="42999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pl-PL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Najważniejsza jest MOTYWACJA!</a:t>
            </a:r>
          </a:p>
          <a:p>
            <a:pPr algn="l">
              <a:lnSpc>
                <a:spcPct val="100000"/>
              </a:lnSpc>
            </a:pPr>
            <a:endParaRPr lang="pl-PL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Metody i miejsce nauki</a:t>
            </a:r>
          </a:p>
          <a:p>
            <a:pPr algn="l">
              <a:lnSpc>
                <a:spcPct val="100000"/>
              </a:lnSpc>
            </a:pP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Cel, harmonogram i nagroda</a:t>
            </a:r>
          </a:p>
          <a:p>
            <a:pPr algn="just">
              <a:lnSpc>
                <a:spcPct val="100000"/>
              </a:lnSpc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ADCFD53-DDB8-4C07-870B-2DD1A948C185}"/>
              </a:ext>
            </a:extLst>
          </p:cNvPr>
          <p:cNvSpPr/>
          <p:nvPr/>
        </p:nvSpPr>
        <p:spPr>
          <a:xfrm>
            <a:off x="1987793" y="578300"/>
            <a:ext cx="77973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pl-PL" sz="4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Nauka - </a:t>
            </a:r>
            <a:r>
              <a:rPr lang="pl-PL" sz="4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</a:t>
            </a:r>
            <a:r>
              <a:rPr lang="pl-PL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ymaga czasu i wysiłku </a:t>
            </a:r>
            <a:endParaRPr lang="pl-PL" sz="4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695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2B82A458-5DDE-441B-862E-0476EBF0C351}"/>
              </a:ext>
            </a:extLst>
          </p:cNvPr>
          <p:cNvSpPr txBox="1">
            <a:spLocks/>
          </p:cNvSpPr>
          <p:nvPr/>
        </p:nvSpPr>
        <p:spPr>
          <a:xfrm>
            <a:off x="838200" y="160963"/>
            <a:ext cx="10515600" cy="7405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9C1F59E5-7230-43C2-B458-79FBF02F16EF}"/>
              </a:ext>
            </a:extLst>
          </p:cNvPr>
          <p:cNvSpPr txBox="1">
            <a:spLocks/>
          </p:cNvSpPr>
          <p:nvPr/>
        </p:nvSpPr>
        <p:spPr>
          <a:xfrm>
            <a:off x="1295400" y="1494794"/>
            <a:ext cx="9878308" cy="42999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Konkretny</a:t>
            </a:r>
          </a:p>
          <a:p>
            <a:pPr algn="just">
              <a:lnSpc>
                <a:spcPct val="10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Mierzalny</a:t>
            </a:r>
          </a:p>
          <a:p>
            <a:pPr algn="just">
              <a:lnSpc>
                <a:spcPct val="10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Osiągalny </a:t>
            </a:r>
          </a:p>
          <a:p>
            <a:pPr algn="just">
              <a:lnSpc>
                <a:spcPct val="10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Realistyczny </a:t>
            </a:r>
          </a:p>
          <a:p>
            <a:pPr algn="just">
              <a:lnSpc>
                <a:spcPct val="10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Czasowo określony</a:t>
            </a:r>
          </a:p>
          <a:p>
            <a:pPr algn="l">
              <a:lnSpc>
                <a:spcPct val="10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Określaj małe cele każdego dnia!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ADCFD53-DDB8-4C07-870B-2DD1A948C185}"/>
              </a:ext>
            </a:extLst>
          </p:cNvPr>
          <p:cNvSpPr/>
          <p:nvPr/>
        </p:nvSpPr>
        <p:spPr>
          <a:xfrm>
            <a:off x="2203403" y="365475"/>
            <a:ext cx="73661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pl-PL" sz="4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Cele krótko i długoterminowe</a:t>
            </a:r>
          </a:p>
        </p:txBody>
      </p:sp>
    </p:spTree>
    <p:extLst>
      <p:ext uri="{BB962C8B-B14F-4D97-AF65-F5344CB8AC3E}">
        <p14:creationId xmlns:p14="http://schemas.microsoft.com/office/powerpoint/2010/main" val="368665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2B82A458-5DDE-441B-862E-0476EBF0C351}"/>
              </a:ext>
            </a:extLst>
          </p:cNvPr>
          <p:cNvSpPr txBox="1">
            <a:spLocks/>
          </p:cNvSpPr>
          <p:nvPr/>
        </p:nvSpPr>
        <p:spPr>
          <a:xfrm>
            <a:off x="838200" y="160963"/>
            <a:ext cx="10515600" cy="7405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9C1F59E5-7230-43C2-B458-79FBF02F16EF}"/>
              </a:ext>
            </a:extLst>
          </p:cNvPr>
          <p:cNvSpPr txBox="1">
            <a:spLocks/>
          </p:cNvSpPr>
          <p:nvPr/>
        </p:nvSpPr>
        <p:spPr>
          <a:xfrm>
            <a:off x="1295400" y="1494794"/>
            <a:ext cx="9878308" cy="42999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Realistyczny </a:t>
            </a:r>
          </a:p>
          <a:p>
            <a:pPr algn="just"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Uwzględniający (TWÓJ) naturalny rytm dobowy</a:t>
            </a:r>
          </a:p>
          <a:p>
            <a:pPr algn="just">
              <a:lnSpc>
                <a:spcPct val="100000"/>
              </a:lnSpc>
            </a:pPr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ADCFD53-DDB8-4C07-870B-2DD1A948C185}"/>
              </a:ext>
            </a:extLst>
          </p:cNvPr>
          <p:cNvSpPr/>
          <p:nvPr/>
        </p:nvSpPr>
        <p:spPr>
          <a:xfrm>
            <a:off x="4041249" y="365475"/>
            <a:ext cx="36904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pl-PL" sz="4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Harmonogram</a:t>
            </a:r>
          </a:p>
        </p:txBody>
      </p:sp>
    </p:spTree>
    <p:extLst>
      <p:ext uri="{BB962C8B-B14F-4D97-AF65-F5344CB8AC3E}">
        <p14:creationId xmlns:p14="http://schemas.microsoft.com/office/powerpoint/2010/main" val="2932235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2B82A458-5DDE-441B-862E-0476EBF0C351}"/>
              </a:ext>
            </a:extLst>
          </p:cNvPr>
          <p:cNvSpPr txBox="1">
            <a:spLocks/>
          </p:cNvSpPr>
          <p:nvPr/>
        </p:nvSpPr>
        <p:spPr>
          <a:xfrm>
            <a:off x="838200" y="160963"/>
            <a:ext cx="10515600" cy="7405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9C1F59E5-7230-43C2-B458-79FBF02F16EF}"/>
              </a:ext>
            </a:extLst>
          </p:cNvPr>
          <p:cNvSpPr txBox="1">
            <a:spLocks/>
          </p:cNvSpPr>
          <p:nvPr/>
        </p:nvSpPr>
        <p:spPr>
          <a:xfrm>
            <a:off x="1295400" y="1494794"/>
            <a:ext cx="9878308" cy="42999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Natychmiastowa</a:t>
            </a:r>
          </a:p>
          <a:p>
            <a:pPr algn="just">
              <a:lnSpc>
                <a:spcPct val="10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Długoterminowa</a:t>
            </a:r>
          </a:p>
          <a:p>
            <a:pPr algn="just">
              <a:lnSpc>
                <a:spcPct val="100000"/>
              </a:lnSpc>
            </a:pPr>
            <a:r>
              <a:rPr lang="pl-PL" sz="3200" dirty="0" err="1">
                <a:latin typeface="Arial" panose="020B0604020202020204" pitchFamily="34" charset="0"/>
                <a:cs typeface="Arial" panose="020B0604020202020204" pitchFamily="34" charset="0"/>
              </a:rPr>
              <a:t>Autonagroda</a:t>
            </a:r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Społeczna</a:t>
            </a:r>
          </a:p>
          <a:p>
            <a:pPr algn="just">
              <a:lnSpc>
                <a:spcPct val="10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Symboliczna</a:t>
            </a:r>
          </a:p>
          <a:p>
            <a:pPr algn="just">
              <a:lnSpc>
                <a:spcPct val="100000"/>
              </a:lnSpc>
            </a:pPr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ADCFD53-DDB8-4C07-870B-2DD1A948C185}"/>
              </a:ext>
            </a:extLst>
          </p:cNvPr>
          <p:cNvSpPr/>
          <p:nvPr/>
        </p:nvSpPr>
        <p:spPr>
          <a:xfrm>
            <a:off x="4754586" y="365475"/>
            <a:ext cx="22637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pl-PL" sz="4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Nagroda</a:t>
            </a:r>
          </a:p>
        </p:txBody>
      </p:sp>
    </p:spTree>
    <p:extLst>
      <p:ext uri="{BB962C8B-B14F-4D97-AF65-F5344CB8AC3E}">
        <p14:creationId xmlns:p14="http://schemas.microsoft.com/office/powerpoint/2010/main" val="4127028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2898648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2893983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542" y="2381486"/>
            <a:ext cx="8444246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Prof. dr hab. Justyna Więcek</a:t>
            </a: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D6B56795-E1FE-46DE-A56D-A053D2A1C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542" y="3036585"/>
            <a:ext cx="9310562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https://creativecommons.org/licenses/by/4.0/deed.pl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cb879f7c3f9223ec42ae5423181273e6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210db5903c3798a91f2266712abc8a5b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2ACD6F-0090-4B98-A176-A360119E5134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51674ba1-e637-49a1-9acf-be75e179f9ea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07A5C6-F57A-41DE-8184-184A833740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5034</TotalTime>
  <Words>472</Words>
  <Application>Microsoft Office PowerPoint</Application>
  <PresentationFormat>Panoramiczny</PresentationFormat>
  <Paragraphs>116</Paragraphs>
  <Slides>18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Motyw pakietu Office</vt:lpstr>
      <vt:lpstr>Zrównoważony Kampus SGGW –  - kształcenie na rzecz branż kluczowych</vt:lpstr>
      <vt:lpstr>WIEDZA AKADEMICKA</vt:lpstr>
      <vt:lpstr>Prezentacja programu PowerPoint</vt:lpstr>
      <vt:lpstr>Struktura SGGW</vt:lpstr>
      <vt:lpstr>Wydział Hodowli, Bioinżynierii i Ochrony Zwierząt</vt:lpstr>
      <vt:lpstr>KTO TO?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Beata Grzesiak</cp:lastModifiedBy>
  <cp:revision>96</cp:revision>
  <cp:lastPrinted>2024-05-21T11:11:19Z</cp:lastPrinted>
  <dcterms:created xsi:type="dcterms:W3CDTF">2024-02-02T12:47:31Z</dcterms:created>
  <dcterms:modified xsi:type="dcterms:W3CDTF">2025-12-19T10:48:09Z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