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93" r:id="rId5"/>
    <p:sldId id="261" r:id="rId6"/>
    <p:sldId id="262" r:id="rId7"/>
    <p:sldId id="264" r:id="rId8"/>
    <p:sldId id="289" r:id="rId9"/>
    <p:sldId id="288" r:id="rId10"/>
    <p:sldId id="287" r:id="rId11"/>
    <p:sldId id="286" r:id="rId12"/>
    <p:sldId id="285" r:id="rId13"/>
    <p:sldId id="284" r:id="rId14"/>
    <p:sldId id="283" r:id="rId15"/>
    <p:sldId id="282" r:id="rId16"/>
    <p:sldId id="281" r:id="rId17"/>
    <p:sldId id="280" r:id="rId18"/>
    <p:sldId id="279" r:id="rId19"/>
    <p:sldId id="278" r:id="rId20"/>
    <p:sldId id="277" r:id="rId21"/>
    <p:sldId id="290" r:id="rId22"/>
    <p:sldId id="276" r:id="rId23"/>
    <p:sldId id="275" r:id="rId24"/>
    <p:sldId id="274" r:id="rId25"/>
    <p:sldId id="273" r:id="rId26"/>
    <p:sldId id="272" r:id="rId27"/>
    <p:sldId id="271" r:id="rId28"/>
    <p:sldId id="270" r:id="rId29"/>
    <p:sldId id="269" r:id="rId30"/>
    <p:sldId id="268" r:id="rId31"/>
    <p:sldId id="267" r:id="rId32"/>
    <p:sldId id="266" r:id="rId33"/>
    <p:sldId id="265" r:id="rId34"/>
    <p:sldId id="291" r:id="rId35"/>
    <p:sldId id="292" r:id="rId36"/>
    <p:sldId id="294" r:id="rId3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1" clrIdx="1">
    <p:extLst>
      <p:ext uri="{19B8F6BF-5375-455C-9EA6-DF929625EA0E}">
        <p15:presenceInfo xmlns:p15="http://schemas.microsoft.com/office/powerpoint/2012/main" userId="S-1-5-21-1876378279-2925438744-434655709-5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771" autoAdjust="0"/>
    <p:restoredTop sz="86416" autoAdjust="0"/>
  </p:normalViewPr>
  <p:slideViewPr>
    <p:cSldViewPr snapToGrid="0" showGuides="1">
      <p:cViewPr varScale="1">
        <p:scale>
          <a:sx n="141" d="100"/>
          <a:sy n="141" d="100"/>
        </p:scale>
        <p:origin x="576" y="132"/>
      </p:cViewPr>
      <p:guideLst>
        <p:guide orient="horz" pos="2137"/>
        <p:guide pos="3840"/>
      </p:guideLst>
    </p:cSldViewPr>
  </p:slideViewPr>
  <p:outlineViewPr>
    <p:cViewPr>
      <p:scale>
        <a:sx n="33" d="100"/>
        <a:sy n="33" d="100"/>
      </p:scale>
      <p:origin x="0" y="-3946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zek Sieczko" userId="fde32721-af33-4d10-ad5d-d130b4de518c" providerId="ADAL" clId="{57070E30-5456-4B94-8982-1BCDA67C2F03}"/>
    <pc:docChg chg="undo redo custSel modSld">
      <pc:chgData name="Leszek Sieczko" userId="fde32721-af33-4d10-ad5d-d130b4de518c" providerId="ADAL" clId="{57070E30-5456-4B94-8982-1BCDA67C2F03}" dt="2025-08-16T10:10:12.877" v="503" actId="962"/>
      <pc:docMkLst>
        <pc:docMk/>
      </pc:docMkLst>
      <pc:sldChg chg="addSp delSp modSp">
        <pc:chgData name="Leszek Sieczko" userId="fde32721-af33-4d10-ad5d-d130b4de518c" providerId="ADAL" clId="{57070E30-5456-4B94-8982-1BCDA67C2F03}" dt="2025-08-16T10:10:12.877" v="503" actId="962"/>
        <pc:sldMkLst>
          <pc:docMk/>
          <pc:sldMk cId="1172663275" sldId="279"/>
        </pc:sldMkLst>
        <pc:spChg chg="mod">
          <ac:chgData name="Leszek Sieczko" userId="fde32721-af33-4d10-ad5d-d130b4de518c" providerId="ADAL" clId="{57070E30-5456-4B94-8982-1BCDA67C2F03}" dt="2025-08-14T17:16:58.291" v="105" actId="14100"/>
          <ac:spMkLst>
            <pc:docMk/>
            <pc:sldMk cId="1172663275" sldId="279"/>
            <ac:spMk id="2" creationId="{ACB3726E-E169-4B47-98EF-9C9B74EACFF9}"/>
          </ac:spMkLst>
        </pc:spChg>
        <pc:spChg chg="mod">
          <ac:chgData name="Leszek Sieczko" userId="fde32721-af33-4d10-ad5d-d130b4de518c" providerId="ADAL" clId="{57070E30-5456-4B94-8982-1BCDA67C2F03}" dt="2025-08-14T17:16:54.039" v="104" actId="27636"/>
          <ac:spMkLst>
            <pc:docMk/>
            <pc:sldMk cId="1172663275" sldId="279"/>
            <ac:spMk id="3" creationId="{355C9B13-76F2-479C-A74A-69A0A3F427A9}"/>
          </ac:spMkLst>
        </pc:spChg>
        <pc:picChg chg="add mod">
          <ac:chgData name="Leszek Sieczko" userId="fde32721-af33-4d10-ad5d-d130b4de518c" providerId="ADAL" clId="{57070E30-5456-4B94-8982-1BCDA67C2F03}" dt="2025-08-16T10:10:12.877" v="503" actId="962"/>
          <ac:picMkLst>
            <pc:docMk/>
            <pc:sldMk cId="1172663275" sldId="279"/>
            <ac:picMk id="4" creationId="{A89A07BF-A041-42B0-BCCF-64B5DEC6090F}"/>
          </ac:picMkLst>
        </pc:picChg>
        <pc:picChg chg="add del mod">
          <ac:chgData name="Leszek Sieczko" userId="fde32721-af33-4d10-ad5d-d130b4de518c" providerId="ADAL" clId="{57070E30-5456-4B94-8982-1BCDA67C2F03}" dt="2025-08-16T10:09:47.126" v="474" actId="478"/>
          <ac:picMkLst>
            <pc:docMk/>
            <pc:sldMk cId="1172663275" sldId="279"/>
            <ac:picMk id="5" creationId="{E75B44F9-EB1A-43C6-97C9-BD7149538D3E}"/>
          </ac:picMkLst>
        </pc:picChg>
      </pc:sldChg>
      <pc:sldChg chg="addSp delSp modSp">
        <pc:chgData name="Leszek Sieczko" userId="fde32721-af33-4d10-ad5d-d130b4de518c" providerId="ADAL" clId="{57070E30-5456-4B94-8982-1BCDA67C2F03}" dt="2025-08-16T10:09:04.660" v="472" actId="962"/>
        <pc:sldMkLst>
          <pc:docMk/>
          <pc:sldMk cId="1894960625" sldId="280"/>
        </pc:sldMkLst>
        <pc:spChg chg="mod">
          <ac:chgData name="Leszek Sieczko" userId="fde32721-af33-4d10-ad5d-d130b4de518c" providerId="ADAL" clId="{57070E30-5456-4B94-8982-1BCDA67C2F03}" dt="2025-08-14T17:06:07.255" v="64"/>
          <ac:spMkLst>
            <pc:docMk/>
            <pc:sldMk cId="1894960625" sldId="280"/>
            <ac:spMk id="2" creationId="{289794AB-92CB-46A0-AFEA-EAF687B185DB}"/>
          </ac:spMkLst>
        </pc:spChg>
        <pc:spChg chg="mod">
          <ac:chgData name="Leszek Sieczko" userId="fde32721-af33-4d10-ad5d-d130b4de518c" providerId="ADAL" clId="{57070E30-5456-4B94-8982-1BCDA67C2F03}" dt="2025-08-14T17:20:47.226" v="313" actId="27636"/>
          <ac:spMkLst>
            <pc:docMk/>
            <pc:sldMk cId="1894960625" sldId="280"/>
            <ac:spMk id="3" creationId="{B9AC54F9-8071-4981-8129-A3B057CE3558}"/>
          </ac:spMkLst>
        </pc:spChg>
        <pc:picChg chg="add del mod modCrop">
          <ac:chgData name="Leszek Sieczko" userId="fde32721-af33-4d10-ad5d-d130b4de518c" providerId="ADAL" clId="{57070E30-5456-4B94-8982-1BCDA67C2F03}" dt="2025-08-16T10:08:53.818" v="468" actId="478"/>
          <ac:picMkLst>
            <pc:docMk/>
            <pc:sldMk cId="1894960625" sldId="280"/>
            <ac:picMk id="4" creationId="{87602C2C-946B-4221-B9AE-0674A6D0DF64}"/>
          </ac:picMkLst>
        </pc:picChg>
        <pc:picChg chg="add mod">
          <ac:chgData name="Leszek Sieczko" userId="fde32721-af33-4d10-ad5d-d130b4de518c" providerId="ADAL" clId="{57070E30-5456-4B94-8982-1BCDA67C2F03}" dt="2025-08-16T10:09:04.660" v="472" actId="962"/>
          <ac:picMkLst>
            <pc:docMk/>
            <pc:sldMk cId="1894960625" sldId="280"/>
            <ac:picMk id="5" creationId="{C5A1259D-2598-49D9-A1D1-BEDCB807263A}"/>
          </ac:picMkLst>
        </pc:picChg>
      </pc:sldChg>
      <pc:sldChg chg="addSp delSp modSp">
        <pc:chgData name="Leszek Sieczko" userId="fde32721-af33-4d10-ad5d-d130b4de518c" providerId="ADAL" clId="{57070E30-5456-4B94-8982-1BCDA67C2F03}" dt="2025-08-16T10:08:06.693" v="466" actId="962"/>
        <pc:sldMkLst>
          <pc:docMk/>
          <pc:sldMk cId="1388710257" sldId="281"/>
        </pc:sldMkLst>
        <pc:spChg chg="mod">
          <ac:chgData name="Leszek Sieczko" userId="fde32721-af33-4d10-ad5d-d130b4de518c" providerId="ADAL" clId="{57070E30-5456-4B94-8982-1BCDA67C2F03}" dt="2025-08-14T17:24:59.657" v="450" actId="20577"/>
          <ac:spMkLst>
            <pc:docMk/>
            <pc:sldMk cId="1388710257" sldId="281"/>
            <ac:spMk id="3" creationId="{5A0D690B-93F3-4A60-8C52-82F4A6645301}"/>
          </ac:spMkLst>
        </pc:spChg>
        <pc:picChg chg="add del mod">
          <ac:chgData name="Leszek Sieczko" userId="fde32721-af33-4d10-ad5d-d130b4de518c" providerId="ADAL" clId="{57070E30-5456-4B94-8982-1BCDA67C2F03}" dt="2025-08-16T10:08:03.033" v="463" actId="478"/>
          <ac:picMkLst>
            <pc:docMk/>
            <pc:sldMk cId="1388710257" sldId="281"/>
            <ac:picMk id="4" creationId="{CF41D871-22A1-4FDD-BEF2-0A5EA4AEF077}"/>
          </ac:picMkLst>
        </pc:picChg>
        <pc:picChg chg="add mod">
          <ac:chgData name="Leszek Sieczko" userId="fde32721-af33-4d10-ad5d-d130b4de518c" providerId="ADAL" clId="{57070E30-5456-4B94-8982-1BCDA67C2F03}" dt="2025-08-16T10:08:06.693" v="466" actId="962"/>
          <ac:picMkLst>
            <pc:docMk/>
            <pc:sldMk cId="1388710257" sldId="281"/>
            <ac:picMk id="5" creationId="{4B1EB4E4-ECE6-496F-B0F5-27FB3DDF95EE}"/>
          </ac:picMkLst>
        </pc:picChg>
      </pc:sldChg>
      <pc:sldChg chg="modSp">
        <pc:chgData name="Leszek Sieczko" userId="fde32721-af33-4d10-ad5d-d130b4de518c" providerId="ADAL" clId="{57070E30-5456-4B94-8982-1BCDA67C2F03}" dt="2025-08-14T16:50:44.204" v="11" actId="20577"/>
        <pc:sldMkLst>
          <pc:docMk/>
          <pc:sldMk cId="1009313723" sldId="283"/>
        </pc:sldMkLst>
        <pc:spChg chg="mod">
          <ac:chgData name="Leszek Sieczko" userId="fde32721-af33-4d10-ad5d-d130b4de518c" providerId="ADAL" clId="{57070E30-5456-4B94-8982-1BCDA67C2F03}" dt="2025-08-14T16:50:44.204" v="11" actId="20577"/>
          <ac:spMkLst>
            <pc:docMk/>
            <pc:sldMk cId="1009313723" sldId="283"/>
            <ac:spMk id="3" creationId="{CC75AAE1-071D-4089-B0BA-734FA9F3C7AD}"/>
          </ac:spMkLst>
        </pc:spChg>
      </pc:sldChg>
    </pc:docChg>
  </pc:docChgLst>
  <pc:docChgLst>
    <pc:chgData name="Leszek Sieczko" userId="fde32721-af33-4d10-ad5d-d130b4de518c" providerId="ADAL" clId="{66AD98E0-07D9-4C6C-88CD-C182240799A8}"/>
    <pc:docChg chg="undo custSel addSld delSld modSld">
      <pc:chgData name="Leszek Sieczko" userId="fde32721-af33-4d10-ad5d-d130b4de518c" providerId="ADAL" clId="{66AD98E0-07D9-4C6C-88CD-C182240799A8}" dt="2025-08-07T11:08:10.057" v="186" actId="2696"/>
      <pc:docMkLst>
        <pc:docMk/>
      </pc:docMkLst>
      <pc:sldChg chg="modSp">
        <pc:chgData name="Leszek Sieczko" userId="fde32721-af33-4d10-ad5d-d130b4de518c" providerId="ADAL" clId="{66AD98E0-07D9-4C6C-88CD-C182240799A8}" dt="2025-08-07T10:28:34.565" v="2" actId="20577"/>
        <pc:sldMkLst>
          <pc:docMk/>
          <pc:sldMk cId="2833895158" sldId="261"/>
        </pc:sldMkLst>
        <pc:spChg chg="mod">
          <ac:chgData name="Leszek Sieczko" userId="fde32721-af33-4d10-ad5d-d130b4de518c" providerId="ADAL" clId="{66AD98E0-07D9-4C6C-88CD-C182240799A8}" dt="2025-08-07T10:28:34.565" v="2" actId="20577"/>
          <ac:spMkLst>
            <pc:docMk/>
            <pc:sldMk cId="2833895158" sldId="261"/>
            <ac:spMk id="3" creationId="{0EF1EC21-3A39-4294-97D0-99641ED274AD}"/>
          </ac:spMkLst>
        </pc:spChg>
      </pc:sldChg>
      <pc:sldChg chg="addSp delSp modSp">
        <pc:chgData name="Leszek Sieczko" userId="fde32721-af33-4d10-ad5d-d130b4de518c" providerId="ADAL" clId="{66AD98E0-07D9-4C6C-88CD-C182240799A8}" dt="2025-08-07T10:30:49.429" v="9" actId="404"/>
        <pc:sldMkLst>
          <pc:docMk/>
          <pc:sldMk cId="1239217006" sldId="262"/>
        </pc:sldMkLst>
        <pc:spChg chg="del">
          <ac:chgData name="Leszek Sieczko" userId="fde32721-af33-4d10-ad5d-d130b4de518c" providerId="ADAL" clId="{66AD98E0-07D9-4C6C-88CD-C182240799A8}" dt="2025-08-07T10:30:22.494" v="3"/>
          <ac:spMkLst>
            <pc:docMk/>
            <pc:sldMk cId="1239217006" sldId="262"/>
            <ac:spMk id="3" creationId="{13025BA3-BA4E-451B-9F58-E3AB94BB9D73}"/>
          </ac:spMkLst>
        </pc:spChg>
        <pc:spChg chg="add mod">
          <ac:chgData name="Leszek Sieczko" userId="fde32721-af33-4d10-ad5d-d130b4de518c" providerId="ADAL" clId="{66AD98E0-07D9-4C6C-88CD-C182240799A8}" dt="2025-08-07T10:30:49.429" v="9" actId="404"/>
          <ac:spMkLst>
            <pc:docMk/>
            <pc:sldMk cId="1239217006" sldId="262"/>
            <ac:spMk id="4" creationId="{3AD00B66-592B-463F-85D6-9172DA06F65E}"/>
          </ac:spMkLst>
        </pc:spChg>
      </pc:sldChg>
      <pc:sldChg chg="modSp">
        <pc:chgData name="Leszek Sieczko" userId="fde32721-af33-4d10-ad5d-d130b4de518c" providerId="ADAL" clId="{66AD98E0-07D9-4C6C-88CD-C182240799A8}" dt="2025-08-07T10:32:06.150" v="26" actId="27636"/>
        <pc:sldMkLst>
          <pc:docMk/>
          <pc:sldMk cId="1984196975" sldId="264"/>
        </pc:sldMkLst>
        <pc:spChg chg="mod">
          <ac:chgData name="Leszek Sieczko" userId="fde32721-af33-4d10-ad5d-d130b4de518c" providerId="ADAL" clId="{66AD98E0-07D9-4C6C-88CD-C182240799A8}" dt="2025-08-07T10:32:06.150" v="26" actId="27636"/>
          <ac:spMkLst>
            <pc:docMk/>
            <pc:sldMk cId="1984196975" sldId="264"/>
            <ac:spMk id="3" creationId="{2E5E052F-B593-4093-8F42-C663F45DA62C}"/>
          </ac:spMkLst>
        </pc:spChg>
      </pc:sldChg>
      <pc:sldChg chg="modSp">
        <pc:chgData name="Leszek Sieczko" userId="fde32721-af33-4d10-ad5d-d130b4de518c" providerId="ADAL" clId="{66AD98E0-07D9-4C6C-88CD-C182240799A8}" dt="2025-08-07T11:04:03.998" v="173" actId="20577"/>
        <pc:sldMkLst>
          <pc:docMk/>
          <pc:sldMk cId="1314621428" sldId="265"/>
        </pc:sldMkLst>
        <pc:spChg chg="mod">
          <ac:chgData name="Leszek Sieczko" userId="fde32721-af33-4d10-ad5d-d130b4de518c" providerId="ADAL" clId="{66AD98E0-07D9-4C6C-88CD-C182240799A8}" dt="2025-08-07T11:03:52.538" v="170"/>
          <ac:spMkLst>
            <pc:docMk/>
            <pc:sldMk cId="1314621428" sldId="265"/>
            <ac:spMk id="2" creationId="{A103F601-4938-46C1-8D4B-D1F723366D50}"/>
          </ac:spMkLst>
        </pc:spChg>
        <pc:spChg chg="mod">
          <ac:chgData name="Leszek Sieczko" userId="fde32721-af33-4d10-ad5d-d130b4de518c" providerId="ADAL" clId="{66AD98E0-07D9-4C6C-88CD-C182240799A8}" dt="2025-08-07T11:04:03.998" v="173" actId="20577"/>
          <ac:spMkLst>
            <pc:docMk/>
            <pc:sldMk cId="1314621428" sldId="265"/>
            <ac:spMk id="3" creationId="{66A11E36-0DBD-4099-9464-8547A6E94B56}"/>
          </ac:spMkLst>
        </pc:spChg>
      </pc:sldChg>
      <pc:sldChg chg="modSp">
        <pc:chgData name="Leszek Sieczko" userId="fde32721-af33-4d10-ad5d-d130b4de518c" providerId="ADAL" clId="{66AD98E0-07D9-4C6C-88CD-C182240799A8}" dt="2025-08-07T11:03:28.083" v="169" actId="20577"/>
        <pc:sldMkLst>
          <pc:docMk/>
          <pc:sldMk cId="975603849" sldId="266"/>
        </pc:sldMkLst>
        <pc:spChg chg="mod">
          <ac:chgData name="Leszek Sieczko" userId="fde32721-af33-4d10-ad5d-d130b4de518c" providerId="ADAL" clId="{66AD98E0-07D9-4C6C-88CD-C182240799A8}" dt="2025-08-07T11:03:15.703" v="166"/>
          <ac:spMkLst>
            <pc:docMk/>
            <pc:sldMk cId="975603849" sldId="266"/>
            <ac:spMk id="2" creationId="{E4A97720-32C8-4585-8A7F-07EBABEF102D}"/>
          </ac:spMkLst>
        </pc:spChg>
        <pc:spChg chg="mod">
          <ac:chgData name="Leszek Sieczko" userId="fde32721-af33-4d10-ad5d-d130b4de518c" providerId="ADAL" clId="{66AD98E0-07D9-4C6C-88CD-C182240799A8}" dt="2025-08-07T11:03:28.083" v="169" actId="20577"/>
          <ac:spMkLst>
            <pc:docMk/>
            <pc:sldMk cId="975603849" sldId="266"/>
            <ac:spMk id="3" creationId="{446627BF-1C56-482A-823F-205A248030F9}"/>
          </ac:spMkLst>
        </pc:spChg>
      </pc:sldChg>
      <pc:sldChg chg="modSp">
        <pc:chgData name="Leszek Sieczko" userId="fde32721-af33-4d10-ad5d-d130b4de518c" providerId="ADAL" clId="{66AD98E0-07D9-4C6C-88CD-C182240799A8}" dt="2025-08-07T11:01:53.529" v="161" actId="20577"/>
        <pc:sldMkLst>
          <pc:docMk/>
          <pc:sldMk cId="640767607" sldId="267"/>
        </pc:sldMkLst>
        <pc:spChg chg="mod">
          <ac:chgData name="Leszek Sieczko" userId="fde32721-af33-4d10-ad5d-d130b4de518c" providerId="ADAL" clId="{66AD98E0-07D9-4C6C-88CD-C182240799A8}" dt="2025-08-07T11:01:39.787" v="158"/>
          <ac:spMkLst>
            <pc:docMk/>
            <pc:sldMk cId="640767607" sldId="267"/>
            <ac:spMk id="2" creationId="{ABECF570-0ECE-4190-BD11-D1F70BFA57CC}"/>
          </ac:spMkLst>
        </pc:spChg>
        <pc:spChg chg="mod">
          <ac:chgData name="Leszek Sieczko" userId="fde32721-af33-4d10-ad5d-d130b4de518c" providerId="ADAL" clId="{66AD98E0-07D9-4C6C-88CD-C182240799A8}" dt="2025-08-07T11:01:53.529" v="161" actId="20577"/>
          <ac:spMkLst>
            <pc:docMk/>
            <pc:sldMk cId="640767607" sldId="267"/>
            <ac:spMk id="3" creationId="{6F08AC9C-B0F0-4488-8C03-26C76A0C3EDF}"/>
          </ac:spMkLst>
        </pc:spChg>
      </pc:sldChg>
      <pc:sldChg chg="modSp">
        <pc:chgData name="Leszek Sieczko" userId="fde32721-af33-4d10-ad5d-d130b4de518c" providerId="ADAL" clId="{66AD98E0-07D9-4C6C-88CD-C182240799A8}" dt="2025-08-07T11:01:25.150" v="157"/>
        <pc:sldMkLst>
          <pc:docMk/>
          <pc:sldMk cId="30981289" sldId="268"/>
        </pc:sldMkLst>
        <pc:spChg chg="mod">
          <ac:chgData name="Leszek Sieczko" userId="fde32721-af33-4d10-ad5d-d130b4de518c" providerId="ADAL" clId="{66AD98E0-07D9-4C6C-88CD-C182240799A8}" dt="2025-08-07T11:01:15.365" v="156"/>
          <ac:spMkLst>
            <pc:docMk/>
            <pc:sldMk cId="30981289" sldId="268"/>
            <ac:spMk id="2" creationId="{EC46BA55-EF3C-4469-949D-A5727D2E77AA}"/>
          </ac:spMkLst>
        </pc:spChg>
        <pc:spChg chg="mod">
          <ac:chgData name="Leszek Sieczko" userId="fde32721-af33-4d10-ad5d-d130b4de518c" providerId="ADAL" clId="{66AD98E0-07D9-4C6C-88CD-C182240799A8}" dt="2025-08-07T11:01:25.150" v="157"/>
          <ac:spMkLst>
            <pc:docMk/>
            <pc:sldMk cId="30981289" sldId="268"/>
            <ac:spMk id="3" creationId="{E299616A-BBB6-4CD3-94C3-48F664DFF39A}"/>
          </ac:spMkLst>
        </pc:spChg>
      </pc:sldChg>
      <pc:sldChg chg="modSp">
        <pc:chgData name="Leszek Sieczko" userId="fde32721-af33-4d10-ad5d-d130b4de518c" providerId="ADAL" clId="{66AD98E0-07D9-4C6C-88CD-C182240799A8}" dt="2025-08-07T10:59:45.765" v="155" actId="20577"/>
        <pc:sldMkLst>
          <pc:docMk/>
          <pc:sldMk cId="3234896000" sldId="269"/>
        </pc:sldMkLst>
        <pc:spChg chg="mod">
          <ac:chgData name="Leszek Sieczko" userId="fde32721-af33-4d10-ad5d-d130b4de518c" providerId="ADAL" clId="{66AD98E0-07D9-4C6C-88CD-C182240799A8}" dt="2025-08-07T10:59:33.100" v="152"/>
          <ac:spMkLst>
            <pc:docMk/>
            <pc:sldMk cId="3234896000" sldId="269"/>
            <ac:spMk id="2" creationId="{FEC537AE-72B7-40AF-AE9A-2BF9D79BFBF9}"/>
          </ac:spMkLst>
        </pc:spChg>
        <pc:spChg chg="mod">
          <ac:chgData name="Leszek Sieczko" userId="fde32721-af33-4d10-ad5d-d130b4de518c" providerId="ADAL" clId="{66AD98E0-07D9-4C6C-88CD-C182240799A8}" dt="2025-08-07T10:59:45.765" v="155" actId="20577"/>
          <ac:spMkLst>
            <pc:docMk/>
            <pc:sldMk cId="3234896000" sldId="269"/>
            <ac:spMk id="3" creationId="{36E71D4A-BE26-4420-B6A1-B929A39338F8}"/>
          </ac:spMkLst>
        </pc:spChg>
      </pc:sldChg>
      <pc:sldChg chg="modSp">
        <pc:chgData name="Leszek Sieczko" userId="fde32721-af33-4d10-ad5d-d130b4de518c" providerId="ADAL" clId="{66AD98E0-07D9-4C6C-88CD-C182240799A8}" dt="2025-08-07T10:59:10.274" v="151"/>
        <pc:sldMkLst>
          <pc:docMk/>
          <pc:sldMk cId="253443940" sldId="270"/>
        </pc:sldMkLst>
        <pc:spChg chg="mod">
          <ac:chgData name="Leszek Sieczko" userId="fde32721-af33-4d10-ad5d-d130b4de518c" providerId="ADAL" clId="{66AD98E0-07D9-4C6C-88CD-C182240799A8}" dt="2025-08-07T10:58:58.868" v="150"/>
          <ac:spMkLst>
            <pc:docMk/>
            <pc:sldMk cId="253443940" sldId="270"/>
            <ac:spMk id="2" creationId="{5447A142-82BD-460A-8F15-D7C7DE7790E2}"/>
          </ac:spMkLst>
        </pc:spChg>
        <pc:spChg chg="mod">
          <ac:chgData name="Leszek Sieczko" userId="fde32721-af33-4d10-ad5d-d130b4de518c" providerId="ADAL" clId="{66AD98E0-07D9-4C6C-88CD-C182240799A8}" dt="2025-08-07T10:59:10.274" v="151"/>
          <ac:spMkLst>
            <pc:docMk/>
            <pc:sldMk cId="253443940" sldId="270"/>
            <ac:spMk id="3" creationId="{BE4BDA60-E5BD-4CAD-846E-027A96A20D09}"/>
          </ac:spMkLst>
        </pc:spChg>
      </pc:sldChg>
      <pc:sldChg chg="modSp">
        <pc:chgData name="Leszek Sieczko" userId="fde32721-af33-4d10-ad5d-d130b4de518c" providerId="ADAL" clId="{66AD98E0-07D9-4C6C-88CD-C182240799A8}" dt="2025-08-07T10:57:37.617" v="149" actId="20577"/>
        <pc:sldMkLst>
          <pc:docMk/>
          <pc:sldMk cId="766896847" sldId="271"/>
        </pc:sldMkLst>
        <pc:spChg chg="mod">
          <ac:chgData name="Leszek Sieczko" userId="fde32721-af33-4d10-ad5d-d130b4de518c" providerId="ADAL" clId="{66AD98E0-07D9-4C6C-88CD-C182240799A8}" dt="2025-08-07T10:57:23.335" v="146"/>
          <ac:spMkLst>
            <pc:docMk/>
            <pc:sldMk cId="766896847" sldId="271"/>
            <ac:spMk id="2" creationId="{4D992DFE-F69B-445E-9069-36D332C46C6A}"/>
          </ac:spMkLst>
        </pc:spChg>
        <pc:spChg chg="mod">
          <ac:chgData name="Leszek Sieczko" userId="fde32721-af33-4d10-ad5d-d130b4de518c" providerId="ADAL" clId="{66AD98E0-07D9-4C6C-88CD-C182240799A8}" dt="2025-08-07T10:57:37.617" v="149" actId="20577"/>
          <ac:spMkLst>
            <pc:docMk/>
            <pc:sldMk cId="766896847" sldId="271"/>
            <ac:spMk id="3" creationId="{DC02A50E-BA2E-4E58-B95D-E88FFF8AF5F6}"/>
          </ac:spMkLst>
        </pc:spChg>
      </pc:sldChg>
      <pc:sldChg chg="modSp">
        <pc:chgData name="Leszek Sieczko" userId="fde32721-af33-4d10-ad5d-d130b4de518c" providerId="ADAL" clId="{66AD98E0-07D9-4C6C-88CD-C182240799A8}" dt="2025-08-07T10:57:07.893" v="145" actId="20577"/>
        <pc:sldMkLst>
          <pc:docMk/>
          <pc:sldMk cId="13797887" sldId="272"/>
        </pc:sldMkLst>
        <pc:spChg chg="mod">
          <ac:chgData name="Leszek Sieczko" userId="fde32721-af33-4d10-ad5d-d130b4de518c" providerId="ADAL" clId="{66AD98E0-07D9-4C6C-88CD-C182240799A8}" dt="2025-08-07T10:56:51.530" v="142"/>
          <ac:spMkLst>
            <pc:docMk/>
            <pc:sldMk cId="13797887" sldId="272"/>
            <ac:spMk id="2" creationId="{E94C2E8D-5BED-4BE4-8AF1-C0979F416499}"/>
          </ac:spMkLst>
        </pc:spChg>
        <pc:spChg chg="mod">
          <ac:chgData name="Leszek Sieczko" userId="fde32721-af33-4d10-ad5d-d130b4de518c" providerId="ADAL" clId="{66AD98E0-07D9-4C6C-88CD-C182240799A8}" dt="2025-08-07T10:57:07.893" v="145" actId="20577"/>
          <ac:spMkLst>
            <pc:docMk/>
            <pc:sldMk cId="13797887" sldId="272"/>
            <ac:spMk id="3" creationId="{3AC5CAA1-55A2-4142-9E29-F0BCAD7AD9B4}"/>
          </ac:spMkLst>
        </pc:spChg>
      </pc:sldChg>
      <pc:sldChg chg="modSp">
        <pc:chgData name="Leszek Sieczko" userId="fde32721-af33-4d10-ad5d-d130b4de518c" providerId="ADAL" clId="{66AD98E0-07D9-4C6C-88CD-C182240799A8}" dt="2025-08-07T10:55:02.645" v="141" actId="20577"/>
        <pc:sldMkLst>
          <pc:docMk/>
          <pc:sldMk cId="1918419097" sldId="273"/>
        </pc:sldMkLst>
        <pc:spChg chg="mod">
          <ac:chgData name="Leszek Sieczko" userId="fde32721-af33-4d10-ad5d-d130b4de518c" providerId="ADAL" clId="{66AD98E0-07D9-4C6C-88CD-C182240799A8}" dt="2025-08-07T10:54:35.528" v="138" actId="20577"/>
          <ac:spMkLst>
            <pc:docMk/>
            <pc:sldMk cId="1918419097" sldId="273"/>
            <ac:spMk id="2" creationId="{03614D88-AAD5-49D9-B149-F48A434E67B2}"/>
          </ac:spMkLst>
        </pc:spChg>
        <pc:spChg chg="mod">
          <ac:chgData name="Leszek Sieczko" userId="fde32721-af33-4d10-ad5d-d130b4de518c" providerId="ADAL" clId="{66AD98E0-07D9-4C6C-88CD-C182240799A8}" dt="2025-08-07T10:55:02.645" v="141" actId="20577"/>
          <ac:spMkLst>
            <pc:docMk/>
            <pc:sldMk cId="1918419097" sldId="273"/>
            <ac:spMk id="3" creationId="{C9603FDB-A290-4382-8D4B-6C3F739CFC9A}"/>
          </ac:spMkLst>
        </pc:spChg>
      </pc:sldChg>
      <pc:sldChg chg="modSp">
        <pc:chgData name="Leszek Sieczko" userId="fde32721-af33-4d10-ad5d-d130b4de518c" providerId="ADAL" clId="{66AD98E0-07D9-4C6C-88CD-C182240799A8}" dt="2025-08-07T10:54:51.879" v="139"/>
        <pc:sldMkLst>
          <pc:docMk/>
          <pc:sldMk cId="2269745966" sldId="274"/>
        </pc:sldMkLst>
        <pc:spChg chg="mod">
          <ac:chgData name="Leszek Sieczko" userId="fde32721-af33-4d10-ad5d-d130b4de518c" providerId="ADAL" clId="{66AD98E0-07D9-4C6C-88CD-C182240799A8}" dt="2025-08-07T10:54:17.085" v="128"/>
          <ac:spMkLst>
            <pc:docMk/>
            <pc:sldMk cId="2269745966" sldId="274"/>
            <ac:spMk id="2" creationId="{FFC440FD-93C5-433B-BA2D-EC0ED1B0F916}"/>
          </ac:spMkLst>
        </pc:spChg>
        <pc:spChg chg="mod">
          <ac:chgData name="Leszek Sieczko" userId="fde32721-af33-4d10-ad5d-d130b4de518c" providerId="ADAL" clId="{66AD98E0-07D9-4C6C-88CD-C182240799A8}" dt="2025-08-07T10:54:51.879" v="139"/>
          <ac:spMkLst>
            <pc:docMk/>
            <pc:sldMk cId="2269745966" sldId="274"/>
            <ac:spMk id="3" creationId="{D6BEDE05-A7B0-4C30-8C12-F44A8FCEB6FE}"/>
          </ac:spMkLst>
        </pc:spChg>
      </pc:sldChg>
      <pc:sldChg chg="modSp">
        <pc:chgData name="Leszek Sieczko" userId="fde32721-af33-4d10-ad5d-d130b4de518c" providerId="ADAL" clId="{66AD98E0-07D9-4C6C-88CD-C182240799A8}" dt="2025-08-07T10:53:18.691" v="127" actId="27636"/>
        <pc:sldMkLst>
          <pc:docMk/>
          <pc:sldMk cId="2747431006" sldId="275"/>
        </pc:sldMkLst>
        <pc:spChg chg="mod">
          <ac:chgData name="Leszek Sieczko" userId="fde32721-af33-4d10-ad5d-d130b4de518c" providerId="ADAL" clId="{66AD98E0-07D9-4C6C-88CD-C182240799A8}" dt="2025-08-07T10:52:46.484" v="123" actId="20577"/>
          <ac:spMkLst>
            <pc:docMk/>
            <pc:sldMk cId="2747431006" sldId="275"/>
            <ac:spMk id="2" creationId="{C675A170-8D98-4665-87E0-372613058AD1}"/>
          </ac:spMkLst>
        </pc:spChg>
        <pc:spChg chg="mod">
          <ac:chgData name="Leszek Sieczko" userId="fde32721-af33-4d10-ad5d-d130b4de518c" providerId="ADAL" clId="{66AD98E0-07D9-4C6C-88CD-C182240799A8}" dt="2025-08-07T10:53:18.691" v="127" actId="27636"/>
          <ac:spMkLst>
            <pc:docMk/>
            <pc:sldMk cId="2747431006" sldId="275"/>
            <ac:spMk id="3" creationId="{962018E2-4D96-4C7C-B667-B931543058EE}"/>
          </ac:spMkLst>
        </pc:spChg>
      </pc:sldChg>
      <pc:sldChg chg="modSp">
        <pc:chgData name="Leszek Sieczko" userId="fde32721-af33-4d10-ad5d-d130b4de518c" providerId="ADAL" clId="{66AD98E0-07D9-4C6C-88CD-C182240799A8}" dt="2025-08-07T10:53:06.329" v="125"/>
        <pc:sldMkLst>
          <pc:docMk/>
          <pc:sldMk cId="301626412" sldId="276"/>
        </pc:sldMkLst>
        <pc:spChg chg="mod">
          <ac:chgData name="Leszek Sieczko" userId="fde32721-af33-4d10-ad5d-d130b4de518c" providerId="ADAL" clId="{66AD98E0-07D9-4C6C-88CD-C182240799A8}" dt="2025-08-07T10:52:56.629" v="124" actId="20577"/>
          <ac:spMkLst>
            <pc:docMk/>
            <pc:sldMk cId="301626412" sldId="276"/>
            <ac:spMk id="2" creationId="{A4D34BE1-129E-4FE6-A0FC-D30E858FA942}"/>
          </ac:spMkLst>
        </pc:spChg>
        <pc:spChg chg="mod">
          <ac:chgData name="Leszek Sieczko" userId="fde32721-af33-4d10-ad5d-d130b4de518c" providerId="ADAL" clId="{66AD98E0-07D9-4C6C-88CD-C182240799A8}" dt="2025-08-07T10:53:06.329" v="125"/>
          <ac:spMkLst>
            <pc:docMk/>
            <pc:sldMk cId="301626412" sldId="276"/>
            <ac:spMk id="3" creationId="{1CC54DF2-AD51-4AF8-BDCF-022605ECF218}"/>
          </ac:spMkLst>
        </pc:spChg>
      </pc:sldChg>
      <pc:sldChg chg="modSp">
        <pc:chgData name="Leszek Sieczko" userId="fde32721-af33-4d10-ad5d-d130b4de518c" providerId="ADAL" clId="{66AD98E0-07D9-4C6C-88CD-C182240799A8}" dt="2025-08-07T10:52:05.600" v="119" actId="14100"/>
        <pc:sldMkLst>
          <pc:docMk/>
          <pc:sldMk cId="1197391405" sldId="277"/>
        </pc:sldMkLst>
        <pc:spChg chg="mod">
          <ac:chgData name="Leszek Sieczko" userId="fde32721-af33-4d10-ad5d-d130b4de518c" providerId="ADAL" clId="{66AD98E0-07D9-4C6C-88CD-C182240799A8}" dt="2025-08-07T10:52:05.600" v="119" actId="14100"/>
          <ac:spMkLst>
            <pc:docMk/>
            <pc:sldMk cId="1197391405" sldId="277"/>
            <ac:spMk id="2" creationId="{6230A708-EB32-45CC-AFDD-5C3288AD5E91}"/>
          </ac:spMkLst>
        </pc:spChg>
        <pc:spChg chg="mod">
          <ac:chgData name="Leszek Sieczko" userId="fde32721-af33-4d10-ad5d-d130b4de518c" providerId="ADAL" clId="{66AD98E0-07D9-4C6C-88CD-C182240799A8}" dt="2025-08-07T10:52:02.595" v="118" actId="14100"/>
          <ac:spMkLst>
            <pc:docMk/>
            <pc:sldMk cId="1197391405" sldId="277"/>
            <ac:spMk id="3" creationId="{34C0E2EF-9546-46D3-87FA-C9B0D17EBBDE}"/>
          </ac:spMkLst>
        </pc:spChg>
      </pc:sldChg>
      <pc:sldChg chg="modSp">
        <pc:chgData name="Leszek Sieczko" userId="fde32721-af33-4d10-ad5d-d130b4de518c" providerId="ADAL" clId="{66AD98E0-07D9-4C6C-88CD-C182240799A8}" dt="2025-08-07T10:47:29.320" v="82" actId="20577"/>
        <pc:sldMkLst>
          <pc:docMk/>
          <pc:sldMk cId="476782401" sldId="278"/>
        </pc:sldMkLst>
        <pc:spChg chg="mod">
          <ac:chgData name="Leszek Sieczko" userId="fde32721-af33-4d10-ad5d-d130b4de518c" providerId="ADAL" clId="{66AD98E0-07D9-4C6C-88CD-C182240799A8}" dt="2025-08-07T10:47:15.027" v="79"/>
          <ac:spMkLst>
            <pc:docMk/>
            <pc:sldMk cId="476782401" sldId="278"/>
            <ac:spMk id="2" creationId="{5481BA10-529F-48AA-BEE9-1C658F9B7684}"/>
          </ac:spMkLst>
        </pc:spChg>
        <pc:spChg chg="mod">
          <ac:chgData name="Leszek Sieczko" userId="fde32721-af33-4d10-ad5d-d130b4de518c" providerId="ADAL" clId="{66AD98E0-07D9-4C6C-88CD-C182240799A8}" dt="2025-08-07T10:47:29.320" v="82" actId="20577"/>
          <ac:spMkLst>
            <pc:docMk/>
            <pc:sldMk cId="476782401" sldId="278"/>
            <ac:spMk id="3" creationId="{4DC8283C-BA10-4E94-A761-DD93042655E0}"/>
          </ac:spMkLst>
        </pc:spChg>
      </pc:sldChg>
      <pc:sldChg chg="modSp">
        <pc:chgData name="Leszek Sieczko" userId="fde32721-af33-4d10-ad5d-d130b4de518c" providerId="ADAL" clId="{66AD98E0-07D9-4C6C-88CD-C182240799A8}" dt="2025-08-07T10:45:32.150" v="78" actId="207"/>
        <pc:sldMkLst>
          <pc:docMk/>
          <pc:sldMk cId="1172663275" sldId="279"/>
        </pc:sldMkLst>
        <pc:spChg chg="mod">
          <ac:chgData name="Leszek Sieczko" userId="fde32721-af33-4d10-ad5d-d130b4de518c" providerId="ADAL" clId="{66AD98E0-07D9-4C6C-88CD-C182240799A8}" dt="2025-08-07T10:45:08.237" v="76"/>
          <ac:spMkLst>
            <pc:docMk/>
            <pc:sldMk cId="1172663275" sldId="279"/>
            <ac:spMk id="2" creationId="{ACB3726E-E169-4B47-98EF-9C9B74EACFF9}"/>
          </ac:spMkLst>
        </pc:spChg>
        <pc:spChg chg="mod">
          <ac:chgData name="Leszek Sieczko" userId="fde32721-af33-4d10-ad5d-d130b4de518c" providerId="ADAL" clId="{66AD98E0-07D9-4C6C-88CD-C182240799A8}" dt="2025-08-07T10:45:32.150" v="78" actId="207"/>
          <ac:spMkLst>
            <pc:docMk/>
            <pc:sldMk cId="1172663275" sldId="279"/>
            <ac:spMk id="3" creationId="{355C9B13-76F2-479C-A74A-69A0A3F427A9}"/>
          </ac:spMkLst>
        </pc:spChg>
      </pc:sldChg>
      <pc:sldChg chg="modSp">
        <pc:chgData name="Leszek Sieczko" userId="fde32721-af33-4d10-ad5d-d130b4de518c" providerId="ADAL" clId="{66AD98E0-07D9-4C6C-88CD-C182240799A8}" dt="2025-08-07T10:44:51.418" v="75" actId="207"/>
        <pc:sldMkLst>
          <pc:docMk/>
          <pc:sldMk cId="1894960625" sldId="280"/>
        </pc:sldMkLst>
        <pc:spChg chg="mod">
          <ac:chgData name="Leszek Sieczko" userId="fde32721-af33-4d10-ad5d-d130b4de518c" providerId="ADAL" clId="{66AD98E0-07D9-4C6C-88CD-C182240799A8}" dt="2025-08-07T10:44:34.054" v="72"/>
          <ac:spMkLst>
            <pc:docMk/>
            <pc:sldMk cId="1894960625" sldId="280"/>
            <ac:spMk id="2" creationId="{289794AB-92CB-46A0-AFEA-EAF687B185DB}"/>
          </ac:spMkLst>
        </pc:spChg>
        <pc:spChg chg="mod">
          <ac:chgData name="Leszek Sieczko" userId="fde32721-af33-4d10-ad5d-d130b4de518c" providerId="ADAL" clId="{66AD98E0-07D9-4C6C-88CD-C182240799A8}" dt="2025-08-07T10:44:51.418" v="75" actId="207"/>
          <ac:spMkLst>
            <pc:docMk/>
            <pc:sldMk cId="1894960625" sldId="280"/>
            <ac:spMk id="3" creationId="{B9AC54F9-8071-4981-8129-A3B057CE3558}"/>
          </ac:spMkLst>
        </pc:spChg>
      </pc:sldChg>
      <pc:sldChg chg="modSp">
        <pc:chgData name="Leszek Sieczko" userId="fde32721-af33-4d10-ad5d-d130b4de518c" providerId="ADAL" clId="{66AD98E0-07D9-4C6C-88CD-C182240799A8}" dt="2025-08-07T10:44:18.881" v="71" actId="207"/>
        <pc:sldMkLst>
          <pc:docMk/>
          <pc:sldMk cId="1388710257" sldId="281"/>
        </pc:sldMkLst>
        <pc:spChg chg="mod">
          <ac:chgData name="Leszek Sieczko" userId="fde32721-af33-4d10-ad5d-d130b4de518c" providerId="ADAL" clId="{66AD98E0-07D9-4C6C-88CD-C182240799A8}" dt="2025-08-07T10:43:52.083" v="68"/>
          <ac:spMkLst>
            <pc:docMk/>
            <pc:sldMk cId="1388710257" sldId="281"/>
            <ac:spMk id="2" creationId="{FA4884E0-EC48-412B-A519-31E318D4A4A1}"/>
          </ac:spMkLst>
        </pc:spChg>
        <pc:spChg chg="mod">
          <ac:chgData name="Leszek Sieczko" userId="fde32721-af33-4d10-ad5d-d130b4de518c" providerId="ADAL" clId="{66AD98E0-07D9-4C6C-88CD-C182240799A8}" dt="2025-08-07T10:44:18.881" v="71" actId="207"/>
          <ac:spMkLst>
            <pc:docMk/>
            <pc:sldMk cId="1388710257" sldId="281"/>
            <ac:spMk id="3" creationId="{5A0D690B-93F3-4A60-8C52-82F4A6645301}"/>
          </ac:spMkLst>
        </pc:spChg>
      </pc:sldChg>
      <pc:sldChg chg="modSp">
        <pc:chgData name="Leszek Sieczko" userId="fde32721-af33-4d10-ad5d-d130b4de518c" providerId="ADAL" clId="{66AD98E0-07D9-4C6C-88CD-C182240799A8}" dt="2025-08-07T10:41:17.643" v="67" actId="20577"/>
        <pc:sldMkLst>
          <pc:docMk/>
          <pc:sldMk cId="2582917421" sldId="282"/>
        </pc:sldMkLst>
        <pc:spChg chg="mod">
          <ac:chgData name="Leszek Sieczko" userId="fde32721-af33-4d10-ad5d-d130b4de518c" providerId="ADAL" clId="{66AD98E0-07D9-4C6C-88CD-C182240799A8}" dt="2025-08-07T10:41:05.036" v="64"/>
          <ac:spMkLst>
            <pc:docMk/>
            <pc:sldMk cId="2582917421" sldId="282"/>
            <ac:spMk id="2" creationId="{7F0356A6-528F-4513-B149-4E9517662C36}"/>
          </ac:spMkLst>
        </pc:spChg>
        <pc:spChg chg="mod">
          <ac:chgData name="Leszek Sieczko" userId="fde32721-af33-4d10-ad5d-d130b4de518c" providerId="ADAL" clId="{66AD98E0-07D9-4C6C-88CD-C182240799A8}" dt="2025-08-07T10:41:17.643" v="67" actId="20577"/>
          <ac:spMkLst>
            <pc:docMk/>
            <pc:sldMk cId="2582917421" sldId="282"/>
            <ac:spMk id="3" creationId="{5785A59F-CC1C-4DE2-80AA-2C1C3F8AF465}"/>
          </ac:spMkLst>
        </pc:spChg>
      </pc:sldChg>
      <pc:sldChg chg="modSp">
        <pc:chgData name="Leszek Sieczko" userId="fde32721-af33-4d10-ad5d-d130b4de518c" providerId="ADAL" clId="{66AD98E0-07D9-4C6C-88CD-C182240799A8}" dt="2025-08-07T10:40:48.391" v="63" actId="20577"/>
        <pc:sldMkLst>
          <pc:docMk/>
          <pc:sldMk cId="1009313723" sldId="283"/>
        </pc:sldMkLst>
        <pc:spChg chg="mod">
          <ac:chgData name="Leszek Sieczko" userId="fde32721-af33-4d10-ad5d-d130b4de518c" providerId="ADAL" clId="{66AD98E0-07D9-4C6C-88CD-C182240799A8}" dt="2025-08-07T10:40:35.001" v="60"/>
          <ac:spMkLst>
            <pc:docMk/>
            <pc:sldMk cId="1009313723" sldId="283"/>
            <ac:spMk id="2" creationId="{50E707F5-E479-45C4-BD0E-97293476F2C9}"/>
          </ac:spMkLst>
        </pc:spChg>
        <pc:spChg chg="mod">
          <ac:chgData name="Leszek Sieczko" userId="fde32721-af33-4d10-ad5d-d130b4de518c" providerId="ADAL" clId="{66AD98E0-07D9-4C6C-88CD-C182240799A8}" dt="2025-08-07T10:40:48.391" v="63" actId="20577"/>
          <ac:spMkLst>
            <pc:docMk/>
            <pc:sldMk cId="1009313723" sldId="283"/>
            <ac:spMk id="3" creationId="{CC75AAE1-071D-4089-B0BA-734FA9F3C7AD}"/>
          </ac:spMkLst>
        </pc:spChg>
      </pc:sldChg>
      <pc:sldChg chg="modSp">
        <pc:chgData name="Leszek Sieczko" userId="fde32721-af33-4d10-ad5d-d130b4de518c" providerId="ADAL" clId="{66AD98E0-07D9-4C6C-88CD-C182240799A8}" dt="2025-08-07T10:40:21.726" v="59" actId="20577"/>
        <pc:sldMkLst>
          <pc:docMk/>
          <pc:sldMk cId="2396933603" sldId="284"/>
        </pc:sldMkLst>
        <pc:spChg chg="mod">
          <ac:chgData name="Leszek Sieczko" userId="fde32721-af33-4d10-ad5d-d130b4de518c" providerId="ADAL" clId="{66AD98E0-07D9-4C6C-88CD-C182240799A8}" dt="2025-08-07T10:40:07.147" v="56"/>
          <ac:spMkLst>
            <pc:docMk/>
            <pc:sldMk cId="2396933603" sldId="284"/>
            <ac:spMk id="2" creationId="{9B8478E7-BA03-4E22-B31A-6D3587A7354C}"/>
          </ac:spMkLst>
        </pc:spChg>
        <pc:spChg chg="mod">
          <ac:chgData name="Leszek Sieczko" userId="fde32721-af33-4d10-ad5d-d130b4de518c" providerId="ADAL" clId="{66AD98E0-07D9-4C6C-88CD-C182240799A8}" dt="2025-08-07T10:40:21.726" v="59" actId="20577"/>
          <ac:spMkLst>
            <pc:docMk/>
            <pc:sldMk cId="2396933603" sldId="284"/>
            <ac:spMk id="3" creationId="{2E5DCE39-9DE2-4971-8EDE-B86440801EE1}"/>
          </ac:spMkLst>
        </pc:spChg>
      </pc:sldChg>
      <pc:sldChg chg="modSp">
        <pc:chgData name="Leszek Sieczko" userId="fde32721-af33-4d10-ad5d-d130b4de518c" providerId="ADAL" clId="{66AD98E0-07D9-4C6C-88CD-C182240799A8}" dt="2025-08-07T10:38:46.544" v="55" actId="20577"/>
        <pc:sldMkLst>
          <pc:docMk/>
          <pc:sldMk cId="2050016519" sldId="285"/>
        </pc:sldMkLst>
        <pc:spChg chg="mod">
          <ac:chgData name="Leszek Sieczko" userId="fde32721-af33-4d10-ad5d-d130b4de518c" providerId="ADAL" clId="{66AD98E0-07D9-4C6C-88CD-C182240799A8}" dt="2025-08-07T10:38:10.077" v="46" actId="20577"/>
          <ac:spMkLst>
            <pc:docMk/>
            <pc:sldMk cId="2050016519" sldId="285"/>
            <ac:spMk id="2" creationId="{82E18A36-FB31-472B-BBFB-40179A120BB5}"/>
          </ac:spMkLst>
        </pc:spChg>
        <pc:spChg chg="mod">
          <ac:chgData name="Leszek Sieczko" userId="fde32721-af33-4d10-ad5d-d130b4de518c" providerId="ADAL" clId="{66AD98E0-07D9-4C6C-88CD-C182240799A8}" dt="2025-08-07T10:38:46.544" v="55" actId="20577"/>
          <ac:spMkLst>
            <pc:docMk/>
            <pc:sldMk cId="2050016519" sldId="285"/>
            <ac:spMk id="3" creationId="{510B3A44-1EB0-4D06-B375-B05CDBB452E7}"/>
          </ac:spMkLst>
        </pc:spChg>
      </pc:sldChg>
      <pc:sldChg chg="modSp">
        <pc:chgData name="Leszek Sieczko" userId="fde32721-af33-4d10-ad5d-d130b4de518c" providerId="ADAL" clId="{66AD98E0-07D9-4C6C-88CD-C182240799A8}" dt="2025-08-07T10:38:29.638" v="52" actId="20577"/>
        <pc:sldMkLst>
          <pc:docMk/>
          <pc:sldMk cId="4168104990" sldId="286"/>
        </pc:sldMkLst>
        <pc:spChg chg="mod">
          <ac:chgData name="Leszek Sieczko" userId="fde32721-af33-4d10-ad5d-d130b4de518c" providerId="ADAL" clId="{66AD98E0-07D9-4C6C-88CD-C182240799A8}" dt="2025-08-07T10:38:16.743" v="49" actId="20577"/>
          <ac:spMkLst>
            <pc:docMk/>
            <pc:sldMk cId="4168104990" sldId="286"/>
            <ac:spMk id="2" creationId="{BFD8C131-345C-4406-BF81-0D6065765681}"/>
          </ac:spMkLst>
        </pc:spChg>
        <pc:spChg chg="mod">
          <ac:chgData name="Leszek Sieczko" userId="fde32721-af33-4d10-ad5d-d130b4de518c" providerId="ADAL" clId="{66AD98E0-07D9-4C6C-88CD-C182240799A8}" dt="2025-08-07T10:38:29.638" v="52" actId="20577"/>
          <ac:spMkLst>
            <pc:docMk/>
            <pc:sldMk cId="4168104990" sldId="286"/>
            <ac:spMk id="3" creationId="{61D31056-3F94-4FE5-B01C-FDCA7DDCCEE7}"/>
          </ac:spMkLst>
        </pc:spChg>
      </pc:sldChg>
      <pc:sldChg chg="modSp">
        <pc:chgData name="Leszek Sieczko" userId="fde32721-af33-4d10-ad5d-d130b4de518c" providerId="ADAL" clId="{66AD98E0-07D9-4C6C-88CD-C182240799A8}" dt="2025-08-07T10:36:40.829" v="40" actId="20577"/>
        <pc:sldMkLst>
          <pc:docMk/>
          <pc:sldMk cId="3229310174" sldId="287"/>
        </pc:sldMkLst>
        <pc:spChg chg="mod">
          <ac:chgData name="Leszek Sieczko" userId="fde32721-af33-4d10-ad5d-d130b4de518c" providerId="ADAL" clId="{66AD98E0-07D9-4C6C-88CD-C182240799A8}" dt="2025-08-07T10:36:27.163" v="37"/>
          <ac:spMkLst>
            <pc:docMk/>
            <pc:sldMk cId="3229310174" sldId="287"/>
            <ac:spMk id="2" creationId="{5ECA6C66-5E46-4DE1-9FB7-BCD696AF86C8}"/>
          </ac:spMkLst>
        </pc:spChg>
        <pc:spChg chg="mod">
          <ac:chgData name="Leszek Sieczko" userId="fde32721-af33-4d10-ad5d-d130b4de518c" providerId="ADAL" clId="{66AD98E0-07D9-4C6C-88CD-C182240799A8}" dt="2025-08-07T10:36:40.829" v="40" actId="20577"/>
          <ac:spMkLst>
            <pc:docMk/>
            <pc:sldMk cId="3229310174" sldId="287"/>
            <ac:spMk id="3" creationId="{B580A394-C896-43D2-AA57-22F4525C9E1E}"/>
          </ac:spMkLst>
        </pc:spChg>
      </pc:sldChg>
      <pc:sldChg chg="modSp">
        <pc:chgData name="Leszek Sieczko" userId="fde32721-af33-4d10-ad5d-d130b4de518c" providerId="ADAL" clId="{66AD98E0-07D9-4C6C-88CD-C182240799A8}" dt="2025-08-07T10:36:14.714" v="36" actId="27636"/>
        <pc:sldMkLst>
          <pc:docMk/>
          <pc:sldMk cId="136629661" sldId="288"/>
        </pc:sldMkLst>
        <pc:spChg chg="mod">
          <ac:chgData name="Leszek Sieczko" userId="fde32721-af33-4d10-ad5d-d130b4de518c" providerId="ADAL" clId="{66AD98E0-07D9-4C6C-88CD-C182240799A8}" dt="2025-08-07T10:36:04.502" v="34"/>
          <ac:spMkLst>
            <pc:docMk/>
            <pc:sldMk cId="136629661" sldId="288"/>
            <ac:spMk id="2" creationId="{16238547-1EAE-4DC4-97A2-A073FC377DC8}"/>
          </ac:spMkLst>
        </pc:spChg>
        <pc:spChg chg="mod">
          <ac:chgData name="Leszek Sieczko" userId="fde32721-af33-4d10-ad5d-d130b4de518c" providerId="ADAL" clId="{66AD98E0-07D9-4C6C-88CD-C182240799A8}" dt="2025-08-07T10:36:14.714" v="36" actId="27636"/>
          <ac:spMkLst>
            <pc:docMk/>
            <pc:sldMk cId="136629661" sldId="288"/>
            <ac:spMk id="3" creationId="{55874A19-9B55-40DA-A30E-0ABCB825421A}"/>
          </ac:spMkLst>
        </pc:spChg>
      </pc:sldChg>
      <pc:sldChg chg="modSp">
        <pc:chgData name="Leszek Sieczko" userId="fde32721-af33-4d10-ad5d-d130b4de518c" providerId="ADAL" clId="{66AD98E0-07D9-4C6C-88CD-C182240799A8}" dt="2025-08-07T10:34:30.743" v="33" actId="20577"/>
        <pc:sldMkLst>
          <pc:docMk/>
          <pc:sldMk cId="2442404313" sldId="289"/>
        </pc:sldMkLst>
        <pc:spChg chg="mod">
          <ac:chgData name="Leszek Sieczko" userId="fde32721-af33-4d10-ad5d-d130b4de518c" providerId="ADAL" clId="{66AD98E0-07D9-4C6C-88CD-C182240799A8}" dt="2025-08-07T10:34:12.689" v="27"/>
          <ac:spMkLst>
            <pc:docMk/>
            <pc:sldMk cId="2442404313" sldId="289"/>
            <ac:spMk id="2" creationId="{68B6267E-A135-4412-9BCB-4F5A0207D3F8}"/>
          </ac:spMkLst>
        </pc:spChg>
        <pc:spChg chg="mod">
          <ac:chgData name="Leszek Sieczko" userId="fde32721-af33-4d10-ad5d-d130b4de518c" providerId="ADAL" clId="{66AD98E0-07D9-4C6C-88CD-C182240799A8}" dt="2025-08-07T10:34:30.743" v="33" actId="20577"/>
          <ac:spMkLst>
            <pc:docMk/>
            <pc:sldMk cId="2442404313" sldId="289"/>
            <ac:spMk id="3" creationId="{47795D6F-3BFF-4E57-8C90-DD32F6D39D1A}"/>
          </ac:spMkLst>
        </pc:spChg>
      </pc:sldChg>
      <pc:sldChg chg="modSp add">
        <pc:chgData name="Leszek Sieczko" userId="fde32721-af33-4d10-ad5d-d130b4de518c" providerId="ADAL" clId="{66AD98E0-07D9-4C6C-88CD-C182240799A8}" dt="2025-08-07T10:51:57.216" v="117" actId="27636"/>
        <pc:sldMkLst>
          <pc:docMk/>
          <pc:sldMk cId="182260011" sldId="290"/>
        </pc:sldMkLst>
        <pc:spChg chg="mod">
          <ac:chgData name="Leszek Sieczko" userId="fde32721-af33-4d10-ad5d-d130b4de518c" providerId="ADAL" clId="{66AD98E0-07D9-4C6C-88CD-C182240799A8}" dt="2025-08-07T10:51:57.216" v="117" actId="27636"/>
          <ac:spMkLst>
            <pc:docMk/>
            <pc:sldMk cId="182260011" sldId="290"/>
            <ac:spMk id="2" creationId="{6230A708-EB32-45CC-AFDD-5C3288AD5E91}"/>
          </ac:spMkLst>
        </pc:spChg>
        <pc:spChg chg="mod">
          <ac:chgData name="Leszek Sieczko" userId="fde32721-af33-4d10-ad5d-d130b4de518c" providerId="ADAL" clId="{66AD98E0-07D9-4C6C-88CD-C182240799A8}" dt="2025-08-07T10:51:52.860" v="115" actId="14100"/>
          <ac:spMkLst>
            <pc:docMk/>
            <pc:sldMk cId="182260011" sldId="290"/>
            <ac:spMk id="3" creationId="{34C0E2EF-9546-46D3-87FA-C9B0D17EBBDE}"/>
          </ac:spMkLst>
        </pc:spChg>
      </pc:sldChg>
      <pc:sldChg chg="modSp add">
        <pc:chgData name="Leszek Sieczko" userId="fde32721-af33-4d10-ad5d-d130b4de518c" providerId="ADAL" clId="{66AD98E0-07D9-4C6C-88CD-C182240799A8}" dt="2025-08-07T11:05:25.174" v="180" actId="20577"/>
        <pc:sldMkLst>
          <pc:docMk/>
          <pc:sldMk cId="3084392164" sldId="291"/>
        </pc:sldMkLst>
        <pc:spChg chg="mod">
          <ac:chgData name="Leszek Sieczko" userId="fde32721-af33-4d10-ad5d-d130b4de518c" providerId="ADAL" clId="{66AD98E0-07D9-4C6C-88CD-C182240799A8}" dt="2025-08-07T11:05:13.373" v="177"/>
          <ac:spMkLst>
            <pc:docMk/>
            <pc:sldMk cId="3084392164" sldId="291"/>
            <ac:spMk id="2" creationId="{0C2A60C6-F4E1-453C-B2AE-D9BC3DC579A6}"/>
          </ac:spMkLst>
        </pc:spChg>
        <pc:spChg chg="mod">
          <ac:chgData name="Leszek Sieczko" userId="fde32721-af33-4d10-ad5d-d130b4de518c" providerId="ADAL" clId="{66AD98E0-07D9-4C6C-88CD-C182240799A8}" dt="2025-08-07T11:05:25.174" v="180" actId="20577"/>
          <ac:spMkLst>
            <pc:docMk/>
            <pc:sldMk cId="3084392164" sldId="291"/>
            <ac:spMk id="3" creationId="{3DB8D748-9903-4E50-8C47-F21BAC42C22A}"/>
          </ac:spMkLst>
        </pc:spChg>
      </pc:sldChg>
      <pc:sldChg chg="modSp add">
        <pc:chgData name="Leszek Sieczko" userId="fde32721-af33-4d10-ad5d-d130b4de518c" providerId="ADAL" clId="{66AD98E0-07D9-4C6C-88CD-C182240799A8}" dt="2025-08-07T11:07:13.175" v="185" actId="20577"/>
        <pc:sldMkLst>
          <pc:docMk/>
          <pc:sldMk cId="3015036402" sldId="292"/>
        </pc:sldMkLst>
        <pc:spChg chg="mod">
          <ac:chgData name="Leszek Sieczko" userId="fde32721-af33-4d10-ad5d-d130b4de518c" providerId="ADAL" clId="{66AD98E0-07D9-4C6C-88CD-C182240799A8}" dt="2025-08-07T11:06:50.711" v="182" actId="6549"/>
          <ac:spMkLst>
            <pc:docMk/>
            <pc:sldMk cId="3015036402" sldId="292"/>
            <ac:spMk id="2" creationId="{0CB8380E-8068-4059-8A5B-F25DE98C0DC4}"/>
          </ac:spMkLst>
        </pc:spChg>
        <pc:spChg chg="mod">
          <ac:chgData name="Leszek Sieczko" userId="fde32721-af33-4d10-ad5d-d130b4de518c" providerId="ADAL" clId="{66AD98E0-07D9-4C6C-88CD-C182240799A8}" dt="2025-08-07T11:07:13.175" v="185" actId="20577"/>
          <ac:spMkLst>
            <pc:docMk/>
            <pc:sldMk cId="3015036402" sldId="292"/>
            <ac:spMk id="3" creationId="{D978A19B-B656-4EB0-A82E-C501ABBC89A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25.11.2025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4</a:t>
            </a:fld>
            <a:endParaRPr lang="pl-PL"/>
          </a:p>
        </p:txBody>
      </p:sp>
    </p:spTree>
    <p:extLst>
      <p:ext uri="{BB962C8B-B14F-4D97-AF65-F5344CB8AC3E}">
        <p14:creationId xmlns:p14="http://schemas.microsoft.com/office/powerpoint/2010/main" val="4226204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BD2CC29-AF95-435C-9DD1-329E3507C9B6}"/>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D926A78-7134-4809-811B-33A2D940D86B}"/>
              </a:ext>
            </a:extLst>
          </p:cNvPr>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a:extLst>
              <a:ext uri="{FF2B5EF4-FFF2-40B4-BE49-F238E27FC236}">
                <a16:creationId xmlns:a16="http://schemas.microsoft.com/office/drawing/2014/main" id="{98040A6D-2586-48FE-926F-E7A66C28564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60F2BC4-FF40-4911-832D-468179DFD481}" type="datetimeFigureOut">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25.11.2025</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ymbol zastępczy stopki 4">
            <a:extLst>
              <a:ext uri="{FF2B5EF4-FFF2-40B4-BE49-F238E27FC236}">
                <a16:creationId xmlns:a16="http://schemas.microsoft.com/office/drawing/2014/main" id="{C087CD31-43C4-4DEE-9CA5-6CD063D330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ymbol zastępczy numeru slajdu 5">
            <a:extLst>
              <a:ext uri="{FF2B5EF4-FFF2-40B4-BE49-F238E27FC236}">
                <a16:creationId xmlns:a16="http://schemas.microsoft.com/office/drawing/2014/main" id="{62041592-53DC-4442-80F1-935A62B970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2D568B-B1C0-465D-9F2D-A12BFF6DC74F}"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30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dirty="0"/>
              <a:t>Edytuj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dirty="0"/>
              <a:t>Edytuj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8" name="Obraz 7">
            <a:extLst>
              <a:ext uri="{FF2B5EF4-FFF2-40B4-BE49-F238E27FC236}">
                <a16:creationId xmlns:a16="http://schemas.microsoft.com/office/drawing/2014/main" id="{54D40C0F-013D-44B1-B72D-5FE567079E5C}"/>
              </a:ext>
            </a:extLst>
          </p:cNvPr>
          <p:cNvPicPr>
            <a:picLocks noChangeAspect="1"/>
          </p:cNvPicPr>
          <p:nvPr userDrawn="1"/>
        </p:nvPicPr>
        <p:blipFill rotWithShape="1">
          <a:blip r:embed="rId13"/>
          <a:srcRect l="4917" t="87240" r="4917" b="1611"/>
          <a:stretch/>
        </p:blipFill>
        <p:spPr>
          <a:xfrm>
            <a:off x="599440" y="6095999"/>
            <a:ext cx="10993120" cy="762001"/>
          </a:xfrm>
          <a:prstGeom prst="rect">
            <a:avLst/>
          </a:prstGeom>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hyperlink" Target="https://creativecommons.org/licenses/by/4.0/deed.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xmlns=""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xmlns=""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xmlns=""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xmlns=""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xmlns=""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xmlns="" val="1"/>
                  </a:ext>
                </a:extLst>
              </p:cNvPr>
              <p:cNvSpPr txBox="1">
                <a:spLocks/>
              </p:cNvSpPr>
              <p:nvPr/>
            </p:nvSpPr>
            <p:spPr>
              <a:xfrm>
                <a:off x="4447245" y="267254"/>
                <a:ext cx="2545742" cy="432048"/>
              </a:xfrm>
              <a:prstGeom prst="rect">
                <a:avLst/>
              </a:prstGeom>
            </p:spPr>
            <p:txBody>
              <a:bodyPr vert="horz" lIns="0" tIns="0" rIns="0" bIns="0" rtlCol="0" anchor="t" anchorCtr="0">
                <a:no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8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xmlns="" val="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226596"/>
            <a:ext cx="9144000" cy="1389184"/>
          </a:xfrm>
        </p:spPr>
        <p:txBody>
          <a:bodyPr>
            <a:normAutofit fontScale="90000"/>
          </a:bodyPr>
          <a:lstStyle/>
          <a:p>
            <a:pPr>
              <a:lnSpc>
                <a:spcPct val="150000"/>
              </a:lnSpc>
            </a:pPr>
            <a:r>
              <a:rPr lang="pl-PL" sz="3600" b="1" dirty="0">
                <a:latin typeface="+mn-lt"/>
                <a:ea typeface="Verdana" panose="020B0604030504040204" pitchFamily="34" charset="0"/>
                <a:cs typeface="Tahoma" panose="020B0604030504040204" pitchFamily="34" charset="0"/>
              </a:rPr>
              <a:t>Zrównoważony Kampus SGGW –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09291"/>
            <a:ext cx="9144000" cy="1791305"/>
          </a:xfrm>
        </p:spPr>
        <p:txBody>
          <a:bodyPr>
            <a:normAutofit fontScale="25000" lnSpcReduction="20000"/>
          </a:bodyPr>
          <a:lstStyle/>
          <a:p>
            <a:pPr>
              <a:lnSpc>
                <a:spcPct val="120000"/>
              </a:lnSpc>
            </a:pPr>
            <a:r>
              <a:rPr lang="pl-PL" sz="7200" dirty="0">
                <a:ea typeface="Verdana" panose="020B0604030504040204" pitchFamily="34" charset="0"/>
              </a:rPr>
              <a:t>Projekt współfinansowany z Europejskiego Funduszu Społecznego Plus </a:t>
            </a:r>
          </a:p>
          <a:p>
            <a:pPr>
              <a:lnSpc>
                <a:spcPct val="120000"/>
              </a:lnSpc>
            </a:pPr>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pPr>
              <a:lnSpc>
                <a:spcPct val="120000"/>
              </a:lnSpc>
            </a:pPr>
            <a:r>
              <a:rPr lang="pl-PL" sz="7200" dirty="0">
                <a:ea typeface="Verdana" panose="020B0604030504040204" pitchFamily="34" charset="0"/>
                <a:cs typeface="Tahoma" panose="020B0604030504040204" pitchFamily="34" charset="0"/>
              </a:rPr>
              <a:t>Priorytet 1 Umiejętności</a:t>
            </a:r>
          </a:p>
          <a:p>
            <a:pPr>
              <a:lnSpc>
                <a:spcPct val="120000"/>
              </a:lnSpc>
            </a:pPr>
            <a:r>
              <a:rPr lang="pl-PL" sz="7200" dirty="0">
                <a:ea typeface="Verdana" panose="020B0604030504040204" pitchFamily="34" charset="0"/>
                <a:cs typeface="Tahoma" panose="020B0604030504040204" pitchFamily="34" charset="0"/>
              </a:rPr>
              <a:t>Działanie 01.05 Umiejętności w szkolnictwie wyższym</a:t>
            </a:r>
          </a:p>
          <a:p>
            <a:pPr>
              <a:lnSpc>
                <a:spcPct val="120000"/>
              </a:lnSpc>
            </a:pPr>
            <a:endParaRPr lang="pl-PL" sz="1200" dirty="0"/>
          </a:p>
        </p:txBody>
      </p:sp>
    </p:spTree>
    <p:extLst>
      <p:ext uri="{BB962C8B-B14F-4D97-AF65-F5344CB8AC3E}">
        <p14:creationId xmlns:p14="http://schemas.microsoft.com/office/powerpoint/2010/main" val="257438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BCDF83-2590-41B9-82BF-40D7564BC53F}"/>
              </a:ext>
            </a:extLst>
          </p:cNvPr>
          <p:cNvSpPr>
            <a:spLocks noGrp="1"/>
          </p:cNvSpPr>
          <p:nvPr>
            <p:ph type="ctrTitle"/>
          </p:nvPr>
        </p:nvSpPr>
        <p:spPr>
          <a:xfrm>
            <a:off x="1524000" y="1122363"/>
            <a:ext cx="9144000" cy="1519237"/>
          </a:xfrm>
        </p:spPr>
        <p:txBody>
          <a:bodyPr/>
          <a:lstStyle/>
          <a:p>
            <a:r>
              <a:rPr lang="pl-PL" dirty="0"/>
              <a:t>Technologie Informacyjne</a:t>
            </a:r>
          </a:p>
        </p:txBody>
      </p:sp>
      <p:sp>
        <p:nvSpPr>
          <p:cNvPr id="3" name="Podtytuł 2">
            <a:extLst>
              <a:ext uri="{FF2B5EF4-FFF2-40B4-BE49-F238E27FC236}">
                <a16:creationId xmlns:a16="http://schemas.microsoft.com/office/drawing/2014/main" id="{0EF1EC21-3A39-4294-97D0-99641ED274AD}"/>
              </a:ext>
            </a:extLst>
          </p:cNvPr>
          <p:cNvSpPr>
            <a:spLocks noGrp="1"/>
          </p:cNvSpPr>
          <p:nvPr>
            <p:ph type="subTitle" idx="1"/>
          </p:nvPr>
        </p:nvSpPr>
        <p:spPr>
          <a:xfrm>
            <a:off x="1524000" y="2760133"/>
            <a:ext cx="9144000" cy="2975504"/>
          </a:xfrm>
        </p:spPr>
        <p:txBody>
          <a:bodyPr>
            <a:normAutofit/>
          </a:bodyPr>
          <a:lstStyle/>
          <a:p>
            <a:r>
              <a:rPr lang="pl-PL" dirty="0"/>
              <a:t>Wykład 7</a:t>
            </a:r>
          </a:p>
          <a:p>
            <a:r>
              <a:rPr lang="pl-PL" dirty="0"/>
              <a:t> </a:t>
            </a:r>
            <a:r>
              <a:rPr lang="pl-PL" dirty="0">
                <a:latin typeface="Calibri" panose="020F0502020204030204" pitchFamily="34" charset="0"/>
                <a:ea typeface="Calibri" panose="020F0502020204030204" pitchFamily="34" charset="0"/>
                <a:cs typeface="Times New Roman" panose="02020603050405020304" pitchFamily="18" charset="0"/>
              </a:rPr>
              <a:t>Technologie informacyjne w rolnictwie </a:t>
            </a:r>
            <a:br>
              <a:rPr lang="pl-PL" dirty="0">
                <a:latin typeface="Calibri" panose="020F0502020204030204" pitchFamily="34" charset="0"/>
                <a:ea typeface="Calibri" panose="020F0502020204030204" pitchFamily="34" charset="0"/>
                <a:cs typeface="Times New Roman" panose="02020603050405020304" pitchFamily="18" charset="0"/>
              </a:rPr>
            </a:br>
            <a:r>
              <a:rPr lang="pl-PL" dirty="0">
                <a:latin typeface="Calibri" panose="020F0502020204030204" pitchFamily="34" charset="0"/>
                <a:ea typeface="Calibri" panose="020F0502020204030204" pitchFamily="34" charset="0"/>
                <a:cs typeface="Times New Roman" panose="02020603050405020304" pitchFamily="18" charset="0"/>
              </a:rPr>
              <a:t>– od rolnictwa precyzyjnego do sztucznej inteligencji w gospodarstwie</a:t>
            </a:r>
            <a:endParaRPr lang="pl-PL" dirty="0"/>
          </a:p>
          <a:p>
            <a:endParaRPr lang="pl-PL" dirty="0"/>
          </a:p>
          <a:p>
            <a:r>
              <a:rPr lang="pl-PL" dirty="0"/>
              <a:t>Leszek Sieczko</a:t>
            </a:r>
          </a:p>
          <a:p>
            <a:r>
              <a:rPr lang="pl-PL" dirty="0"/>
              <a:t>Katedra Biometrii</a:t>
            </a:r>
          </a:p>
        </p:txBody>
      </p:sp>
    </p:spTree>
    <p:extLst>
      <p:ext uri="{BB962C8B-B14F-4D97-AF65-F5344CB8AC3E}">
        <p14:creationId xmlns:p14="http://schemas.microsoft.com/office/powerpoint/2010/main" val="2833895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428F2A-713E-463F-AB8D-B3437560026D}"/>
              </a:ext>
            </a:extLst>
          </p:cNvPr>
          <p:cNvSpPr>
            <a:spLocks noGrp="1"/>
          </p:cNvSpPr>
          <p:nvPr>
            <p:ph type="title"/>
          </p:nvPr>
        </p:nvSpPr>
        <p:spPr/>
        <p:txBody>
          <a:bodyPr/>
          <a:lstStyle/>
          <a:p>
            <a:r>
              <a:rPr lang="pl-PL" dirty="0"/>
              <a:t>Zakres wykładu</a:t>
            </a:r>
          </a:p>
        </p:txBody>
      </p:sp>
      <p:sp>
        <p:nvSpPr>
          <p:cNvPr id="4" name="Rectangle 1">
            <a:extLst>
              <a:ext uri="{FF2B5EF4-FFF2-40B4-BE49-F238E27FC236}">
                <a16:creationId xmlns:a16="http://schemas.microsoft.com/office/drawing/2014/main" id="{3AD00B66-592B-463F-85D6-9172DA06F65E}"/>
              </a:ext>
            </a:extLst>
          </p:cNvPr>
          <p:cNvSpPr>
            <a:spLocks noGrp="1" noChangeArrowheads="1"/>
          </p:cNvSpPr>
          <p:nvPr>
            <p:ph idx="1"/>
          </p:nvPr>
        </p:nvSpPr>
        <p:spPr bwMode="auto">
          <a:xfrm>
            <a:off x="838200" y="2108469"/>
            <a:ext cx="10703011"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Wprowadzenie</a:t>
            </a:r>
            <a:r>
              <a:rPr kumimoji="0" lang="pl-PL" altLang="pl-PL" sz="2000" b="0" i="0" u="none" strike="noStrike" cap="none" normalizeH="0" baseline="0" dirty="0">
                <a:ln>
                  <a:noFill/>
                </a:ln>
                <a:solidFill>
                  <a:schemeClr val="tx1"/>
                </a:solidFill>
                <a:effectLst/>
                <a:latin typeface="Arial" panose="020B0604020202020204" pitchFamily="34" charset="0"/>
              </a:rPr>
              <a:t> – przypomnienie podstaw TI i struktura wykładu.</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Znaczenie TI w rolnictwie</a:t>
            </a:r>
            <a:r>
              <a:rPr kumimoji="0" lang="pl-PL" altLang="pl-PL" sz="2000" b="0" i="0" u="none" strike="noStrike" cap="none" normalizeH="0" baseline="0" dirty="0">
                <a:ln>
                  <a:noFill/>
                </a:ln>
                <a:solidFill>
                  <a:schemeClr val="tx1"/>
                </a:solidFill>
                <a:effectLst/>
                <a:latin typeface="Arial" panose="020B0604020202020204" pitchFamily="34" charset="0"/>
              </a:rPr>
              <a:t> – wpływ cyfryzacji na zarządzanie gospodarstwem.</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Rolnictwo precyzyjne</a:t>
            </a:r>
            <a:r>
              <a:rPr kumimoji="0" lang="pl-PL" altLang="pl-PL" sz="2000" b="0" i="0" u="none" strike="noStrike" cap="none" normalizeH="0" baseline="0" dirty="0">
                <a:ln>
                  <a:noFill/>
                </a:ln>
                <a:solidFill>
                  <a:schemeClr val="tx1"/>
                </a:solidFill>
                <a:effectLst/>
                <a:latin typeface="Arial" panose="020B0604020202020204" pitchFamily="34" charset="0"/>
              </a:rPr>
              <a:t> – definicja, cele, technologie (GPS, sensory, drony), przykłady zastosowań.</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Systemy FMIS i GIS</a:t>
            </a:r>
            <a:r>
              <a:rPr kumimoji="0" lang="pl-PL" altLang="pl-PL" sz="2000" b="0" i="0" u="none" strike="noStrike" cap="none" normalizeH="0" baseline="0" dirty="0">
                <a:ln>
                  <a:noFill/>
                </a:ln>
                <a:solidFill>
                  <a:schemeClr val="tx1"/>
                </a:solidFill>
                <a:effectLst/>
                <a:latin typeface="Arial" panose="020B0604020202020204" pitchFamily="34" charset="0"/>
              </a:rPr>
              <a:t> – narzędzia do zarządzania i planowania w oparciu o dane przestrzenne.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Dane satelitarne</a:t>
            </a:r>
            <a:r>
              <a:rPr kumimoji="0" lang="pl-PL" altLang="pl-PL" sz="2000" b="0" i="0" u="none" strike="noStrike" cap="none" normalizeH="0" baseline="0" dirty="0">
                <a:ln>
                  <a:noFill/>
                </a:ln>
                <a:solidFill>
                  <a:schemeClr val="tx1"/>
                </a:solidFill>
                <a:effectLst/>
                <a:latin typeface="Arial" panose="020B0604020202020204" pitchFamily="34" charset="0"/>
              </a:rPr>
              <a:t> – źródła i zastosowanie w monitorowaniu upraw.</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Internet Rzeczy (</a:t>
            </a:r>
            <a:r>
              <a:rPr kumimoji="0" lang="pl-PL" altLang="pl-PL" sz="2000" b="1" i="0" u="none" strike="noStrike" cap="none" normalizeH="0" baseline="0" dirty="0" err="1">
                <a:ln>
                  <a:noFill/>
                </a:ln>
                <a:solidFill>
                  <a:schemeClr val="tx1"/>
                </a:solidFill>
                <a:effectLst/>
                <a:latin typeface="Arial" panose="020B0604020202020204" pitchFamily="34" charset="0"/>
              </a:rPr>
              <a:t>IoT</a:t>
            </a:r>
            <a:r>
              <a:rPr kumimoji="0" lang="pl-PL" altLang="pl-PL" sz="2000" b="1" i="0" u="none" strike="noStrike" cap="none" normalizeH="0" baseline="0" dirty="0">
                <a:ln>
                  <a:noFill/>
                </a:ln>
                <a:solidFill>
                  <a:schemeClr val="tx1"/>
                </a:solidFill>
                <a:effectLst/>
                <a:latin typeface="Arial" panose="020B0604020202020204" pitchFamily="34" charset="0"/>
              </a:rPr>
              <a:t>) i robotyzacja</a:t>
            </a:r>
            <a:r>
              <a:rPr kumimoji="0" lang="pl-PL" altLang="pl-PL" sz="2000" b="0" i="0" u="none" strike="noStrike" cap="none" normalizeH="0" baseline="0" dirty="0">
                <a:ln>
                  <a:noFill/>
                </a:ln>
                <a:solidFill>
                  <a:schemeClr val="tx1"/>
                </a:solidFill>
                <a:effectLst/>
                <a:latin typeface="Arial" panose="020B0604020202020204" pitchFamily="34" charset="0"/>
              </a:rPr>
              <a:t> – automatyzacja procesów i integracja danych w gospodarstwie.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Rolnictwo 4.0 i 5.0</a:t>
            </a:r>
            <a:r>
              <a:rPr kumimoji="0" lang="pl-PL" altLang="pl-PL" sz="2000" b="0" i="0" u="none" strike="noStrike" cap="none" normalizeH="0" baseline="0" dirty="0">
                <a:ln>
                  <a:noFill/>
                </a:ln>
                <a:solidFill>
                  <a:schemeClr val="tx1"/>
                </a:solidFill>
                <a:effectLst/>
                <a:latin typeface="Arial" panose="020B0604020202020204" pitchFamily="34" charset="0"/>
              </a:rPr>
              <a:t> – nowoczesne kierunki rozwoju, rola AI.</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pl-PL" altLang="pl-PL" sz="2000" b="1" i="0" u="none" strike="noStrike" cap="none" normalizeH="0" baseline="0" dirty="0">
                <a:ln>
                  <a:noFill/>
                </a:ln>
                <a:solidFill>
                  <a:schemeClr val="tx1"/>
                </a:solidFill>
                <a:effectLst/>
                <a:latin typeface="Arial" panose="020B0604020202020204" pitchFamily="34" charset="0"/>
              </a:rPr>
              <a:t>Podsumowanie i pytania kontrolne</a:t>
            </a:r>
            <a:r>
              <a:rPr kumimoji="0" lang="pl-PL" altLang="pl-PL" sz="2000" b="0" i="0" u="none" strike="noStrike" cap="none" normalizeH="0" baseline="0" dirty="0">
                <a:ln>
                  <a:noFill/>
                </a:ln>
                <a:solidFill>
                  <a:schemeClr val="tx1"/>
                </a:solidFill>
                <a:effectLst/>
                <a:latin typeface="Arial" panose="020B0604020202020204" pitchFamily="34" charset="0"/>
              </a:rPr>
              <a:t> – refleksja nad zastosowaniami TI w praktyce rolniczej.</a:t>
            </a:r>
          </a:p>
        </p:txBody>
      </p:sp>
    </p:spTree>
    <p:extLst>
      <p:ext uri="{BB962C8B-B14F-4D97-AF65-F5344CB8AC3E}">
        <p14:creationId xmlns:p14="http://schemas.microsoft.com/office/powerpoint/2010/main" val="1239217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F227BA-A619-43B3-B610-CE0D04FF7E54}"/>
              </a:ext>
            </a:extLst>
          </p:cNvPr>
          <p:cNvSpPr>
            <a:spLocks noGrp="1"/>
          </p:cNvSpPr>
          <p:nvPr>
            <p:ph type="title"/>
          </p:nvPr>
        </p:nvSpPr>
        <p:spPr/>
        <p:txBody>
          <a:bodyPr/>
          <a:lstStyle/>
          <a:p>
            <a:r>
              <a:rPr lang="pl-PL" dirty="0"/>
              <a:t>Cel wykładu</a:t>
            </a:r>
          </a:p>
        </p:txBody>
      </p:sp>
      <p:sp>
        <p:nvSpPr>
          <p:cNvPr id="3" name="Symbol zastępczy zawartości 2">
            <a:extLst>
              <a:ext uri="{FF2B5EF4-FFF2-40B4-BE49-F238E27FC236}">
                <a16:creationId xmlns:a16="http://schemas.microsoft.com/office/drawing/2014/main" id="{2E5E052F-B593-4093-8F42-C663F45DA62C}"/>
              </a:ext>
            </a:extLst>
          </p:cNvPr>
          <p:cNvSpPr>
            <a:spLocks noGrp="1"/>
          </p:cNvSpPr>
          <p:nvPr>
            <p:ph idx="1"/>
          </p:nvPr>
        </p:nvSpPr>
        <p:spPr/>
        <p:txBody>
          <a:bodyPr>
            <a:normAutofit fontScale="92500" lnSpcReduction="10000"/>
          </a:bodyPr>
          <a:lstStyle/>
          <a:p>
            <a:pPr>
              <a:lnSpc>
                <a:spcPct val="120000"/>
              </a:lnSpc>
            </a:pPr>
            <a:r>
              <a:rPr lang="pl-PL" dirty="0"/>
              <a:t>Cele szczegółowe:</a:t>
            </a:r>
          </a:p>
          <a:p>
            <a:pPr>
              <a:lnSpc>
                <a:spcPct val="120000"/>
              </a:lnSpc>
            </a:pPr>
            <a:r>
              <a:rPr lang="pl-PL" dirty="0"/>
              <a:t>Zrozumienie roli technologii informacyjnych (TI) w nowoczesnym </a:t>
            </a:r>
            <a:r>
              <a:rPr lang="pl-PL" dirty="0" smtClean="0"/>
              <a:t>rolnictwie.</a:t>
            </a:r>
            <a:r>
              <a:rPr lang="pl-PL" dirty="0"/>
              <a:t/>
            </a:r>
            <a:br>
              <a:rPr lang="pl-PL" dirty="0"/>
            </a:br>
            <a:r>
              <a:rPr lang="pl-PL" dirty="0" smtClean="0"/>
              <a:t>Poznanie </a:t>
            </a:r>
            <a:r>
              <a:rPr lang="pl-PL" dirty="0"/>
              <a:t>podstaw rolnictwa </a:t>
            </a:r>
            <a:r>
              <a:rPr lang="pl-PL" dirty="0" smtClean="0"/>
              <a:t>precyzyjnego.</a:t>
            </a:r>
            <a:r>
              <a:rPr lang="pl-PL" dirty="0"/>
              <a:t/>
            </a:r>
            <a:br>
              <a:rPr lang="pl-PL" dirty="0"/>
            </a:br>
            <a:r>
              <a:rPr lang="pl-PL" dirty="0" smtClean="0"/>
              <a:t>Zaznajomienie </a:t>
            </a:r>
            <a:r>
              <a:rPr lang="pl-PL" dirty="0"/>
              <a:t>z systemami zarządzania gospodarstwem (FMIS) i </a:t>
            </a:r>
            <a:r>
              <a:rPr lang="pl-PL" dirty="0" err="1"/>
              <a:t>geoinformacją</a:t>
            </a:r>
            <a:r>
              <a:rPr lang="pl-PL" dirty="0"/>
              <a:t> (GIS</a:t>
            </a:r>
            <a:r>
              <a:rPr lang="pl-PL" dirty="0" smtClean="0"/>
              <a:t>).</a:t>
            </a:r>
            <a:r>
              <a:rPr lang="pl-PL" dirty="0"/>
              <a:t/>
            </a:r>
            <a:br>
              <a:rPr lang="pl-PL" dirty="0"/>
            </a:br>
            <a:r>
              <a:rPr lang="pl-PL" dirty="0" smtClean="0"/>
              <a:t>Zrozumienie </a:t>
            </a:r>
            <a:r>
              <a:rPr lang="pl-PL" dirty="0"/>
              <a:t>znaczenia danych satelitarnych, </a:t>
            </a:r>
            <a:r>
              <a:rPr lang="pl-PL" dirty="0" err="1"/>
              <a:t>IoT</a:t>
            </a:r>
            <a:r>
              <a:rPr lang="pl-PL" dirty="0"/>
              <a:t> i </a:t>
            </a:r>
            <a:r>
              <a:rPr lang="pl-PL" dirty="0" smtClean="0"/>
              <a:t>robotyzacji.</a:t>
            </a:r>
            <a:r>
              <a:rPr lang="pl-PL" dirty="0"/>
              <a:t/>
            </a:r>
            <a:br>
              <a:rPr lang="pl-PL" dirty="0"/>
            </a:br>
            <a:r>
              <a:rPr lang="pl-PL" dirty="0" smtClean="0"/>
              <a:t>Wprowadzenie </a:t>
            </a:r>
            <a:r>
              <a:rPr lang="pl-PL" dirty="0"/>
              <a:t>do koncepcji rolnictwa 4.0 i 5.0 oraz zastosowań sztucznej inteligencji (AI</a:t>
            </a:r>
            <a:r>
              <a:rPr lang="pl-PL" dirty="0" smtClean="0"/>
              <a:t>).</a:t>
            </a:r>
            <a:r>
              <a:rPr lang="pl-PL" dirty="0"/>
              <a:t/>
            </a:r>
            <a:br>
              <a:rPr lang="pl-PL" dirty="0"/>
            </a:br>
            <a:endParaRPr lang="pl-PL" dirty="0"/>
          </a:p>
          <a:p>
            <a:pPr>
              <a:lnSpc>
                <a:spcPct val="120000"/>
              </a:lnSpc>
            </a:pPr>
            <a:endParaRPr lang="pl-PL" dirty="0"/>
          </a:p>
        </p:txBody>
      </p:sp>
    </p:spTree>
    <p:extLst>
      <p:ext uri="{BB962C8B-B14F-4D97-AF65-F5344CB8AC3E}">
        <p14:creationId xmlns:p14="http://schemas.microsoft.com/office/powerpoint/2010/main" val="198419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B6267E-A135-4412-9BCB-4F5A0207D3F8}"/>
              </a:ext>
            </a:extLst>
          </p:cNvPr>
          <p:cNvSpPr>
            <a:spLocks noGrp="1"/>
          </p:cNvSpPr>
          <p:nvPr>
            <p:ph type="title"/>
          </p:nvPr>
        </p:nvSpPr>
        <p:spPr/>
        <p:txBody>
          <a:bodyPr/>
          <a:lstStyle/>
          <a:p>
            <a:r>
              <a:rPr lang="pl-PL" dirty="0"/>
              <a:t>Wprowadzenie do wykładu</a:t>
            </a:r>
          </a:p>
        </p:txBody>
      </p:sp>
      <p:sp>
        <p:nvSpPr>
          <p:cNvPr id="3" name="Symbol zastępczy zawartości 2">
            <a:extLst>
              <a:ext uri="{FF2B5EF4-FFF2-40B4-BE49-F238E27FC236}">
                <a16:creationId xmlns:a16="http://schemas.microsoft.com/office/drawing/2014/main" id="{47795D6F-3BFF-4E57-8C90-DD32F6D39D1A}"/>
              </a:ext>
            </a:extLst>
          </p:cNvPr>
          <p:cNvSpPr>
            <a:spLocks noGrp="1"/>
          </p:cNvSpPr>
          <p:nvPr>
            <p:ph idx="1"/>
          </p:nvPr>
        </p:nvSpPr>
        <p:spPr/>
        <p:txBody>
          <a:bodyPr>
            <a:normAutofit fontScale="85000" lnSpcReduction="10000"/>
          </a:bodyPr>
          <a:lstStyle/>
          <a:p>
            <a:pPr>
              <a:lnSpc>
                <a:spcPct val="110000"/>
              </a:lnSpc>
            </a:pPr>
            <a:r>
              <a:rPr lang="pl-PL" b="1" dirty="0"/>
              <a:t>Rola technologii informacyjnych we współczesnym rolnictwie</a:t>
            </a:r>
          </a:p>
          <a:p>
            <a:pPr>
              <a:lnSpc>
                <a:spcPct val="110000"/>
              </a:lnSpc>
            </a:pPr>
            <a:r>
              <a:rPr lang="pl-PL" dirty="0"/>
              <a:t>W poprzednim wykładzie omawialiśmy podstawowe pojęcia związane z algorytmami, przetwarzaniem danych oraz ich zastosowaniem w analizie zjawisk przyrodniczych i gospodarczych. Wskazywaliśmy, że dane stają się fundamentem podejmowania decyzji, również w sektorze rolnym.</a:t>
            </a:r>
          </a:p>
          <a:p>
            <a:pPr>
              <a:lnSpc>
                <a:spcPct val="110000"/>
              </a:lnSpc>
            </a:pPr>
            <a:r>
              <a:rPr lang="pl-PL" dirty="0"/>
              <a:t>Dzisiejszy wykład poszerza tę perspektywę, prezentując konkretne zastosowania </a:t>
            </a:r>
            <a:r>
              <a:rPr lang="pl-PL" b="1" dirty="0"/>
              <a:t>technologii informacyjnych (TI)</a:t>
            </a:r>
            <a:r>
              <a:rPr lang="pl-PL" dirty="0"/>
              <a:t> w rolnictwie. Skoncentrujemy się na nowoczesnych narzędziach cyfrowych, które wspomagają produkcję rolną, zwiększają efektywność zarządzania gospodarstwem i umożliwiają precyzyjne planowanie upraw. Przedstawimy również najnowsze kierunki rozwoju, takie jak </a:t>
            </a:r>
            <a:r>
              <a:rPr lang="pl-PL" b="1" dirty="0"/>
              <a:t>rolnictwo 4.0 i 5.0</a:t>
            </a:r>
            <a:r>
              <a:rPr lang="pl-PL" dirty="0"/>
              <a:t>, </a:t>
            </a:r>
            <a:r>
              <a:rPr lang="pl-PL" b="1" dirty="0"/>
              <a:t>robotyzacja</a:t>
            </a:r>
            <a:r>
              <a:rPr lang="pl-PL" dirty="0"/>
              <a:t> oraz </a:t>
            </a:r>
            <a:r>
              <a:rPr lang="pl-PL" b="1" dirty="0"/>
              <a:t>sztuczna inteligencja</a:t>
            </a:r>
            <a:r>
              <a:rPr lang="pl-PL" dirty="0"/>
              <a:t> wspierająca decyzje agronomiczne.</a:t>
            </a:r>
          </a:p>
          <a:p>
            <a:pPr>
              <a:lnSpc>
                <a:spcPct val="110000"/>
              </a:lnSpc>
            </a:pPr>
            <a:endParaRPr lang="pl-PL" dirty="0"/>
          </a:p>
        </p:txBody>
      </p:sp>
    </p:spTree>
    <p:extLst>
      <p:ext uri="{BB962C8B-B14F-4D97-AF65-F5344CB8AC3E}">
        <p14:creationId xmlns:p14="http://schemas.microsoft.com/office/powerpoint/2010/main" val="244240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238547-1EAE-4DC4-97A2-A073FC377DC8}"/>
              </a:ext>
            </a:extLst>
          </p:cNvPr>
          <p:cNvSpPr>
            <a:spLocks noGrp="1"/>
          </p:cNvSpPr>
          <p:nvPr>
            <p:ph type="title"/>
          </p:nvPr>
        </p:nvSpPr>
        <p:spPr/>
        <p:txBody>
          <a:bodyPr/>
          <a:lstStyle/>
          <a:p>
            <a:r>
              <a:rPr lang="pl-PL" dirty="0" smtClean="0"/>
              <a:t>Dlaczego technologie informacyjne są ważne w rolnictwie?</a:t>
            </a:r>
            <a:endParaRPr lang="pl-PL" dirty="0"/>
          </a:p>
        </p:txBody>
      </p:sp>
      <p:sp>
        <p:nvSpPr>
          <p:cNvPr id="3" name="Symbol zastępczy zawartości 2">
            <a:extLst>
              <a:ext uri="{FF2B5EF4-FFF2-40B4-BE49-F238E27FC236}">
                <a16:creationId xmlns:a16="http://schemas.microsoft.com/office/drawing/2014/main" id="{55874A19-9B55-40DA-A30E-0ABCB825421A}"/>
              </a:ext>
            </a:extLst>
          </p:cNvPr>
          <p:cNvSpPr>
            <a:spLocks noGrp="1"/>
          </p:cNvSpPr>
          <p:nvPr>
            <p:ph idx="1"/>
          </p:nvPr>
        </p:nvSpPr>
        <p:spPr/>
        <p:txBody>
          <a:bodyPr>
            <a:normAutofit fontScale="85000" lnSpcReduction="10000"/>
          </a:bodyPr>
          <a:lstStyle/>
          <a:p>
            <a:pPr>
              <a:lnSpc>
                <a:spcPct val="110000"/>
              </a:lnSpc>
            </a:pPr>
            <a:r>
              <a:rPr lang="pl-PL" dirty="0" smtClean="0"/>
              <a:t>We współczesnym rolnictwie technologie informacyjne (TI) stanowią fundament skutecznego zarządzania gospodarstwem. Umożliwiają </a:t>
            </a:r>
            <a:r>
              <a:rPr lang="pl-PL" b="1" dirty="0" smtClean="0"/>
              <a:t>gromadzenie, analizę i interpretację danych</a:t>
            </a:r>
            <a:r>
              <a:rPr lang="pl-PL" dirty="0" smtClean="0"/>
              <a:t>, co przekłada się na </a:t>
            </a:r>
            <a:r>
              <a:rPr lang="pl-PL" b="1" dirty="0" smtClean="0"/>
              <a:t>lepsze decyzje produkcyjne, finansowe i organizacyjne</a:t>
            </a:r>
            <a:r>
              <a:rPr lang="pl-PL" dirty="0" smtClean="0"/>
              <a:t>. Dzięki cyfryzacji możliwe jest precyzyjne planowanie upraw, monitorowanie warunków środowiskowych i optymalizacja zużycia środków produkcji.</a:t>
            </a:r>
          </a:p>
          <a:p>
            <a:pPr>
              <a:lnSpc>
                <a:spcPct val="110000"/>
              </a:lnSpc>
            </a:pPr>
            <a:r>
              <a:rPr lang="pl-PL" dirty="0" smtClean="0"/>
              <a:t>TI wspierają także </a:t>
            </a:r>
            <a:r>
              <a:rPr lang="pl-PL" b="1" dirty="0" smtClean="0"/>
              <a:t>automatyzację pracy</a:t>
            </a:r>
            <a:r>
              <a:rPr lang="pl-PL" dirty="0" smtClean="0"/>
              <a:t>, poprawiają bezpieczeństwo produkcji i redukują ryzyko błędów ludzkich. Rolnik może reagować szybciej i trafniej na zmiany pogodowe, występowanie chorób czy wahania rynkowe. Technologie te pozwalają również na dokumentowanie i raportowanie działań, co ma znaczenie w kontekście przepisów, certyfikacji i zrównoważonego rozwoju.</a:t>
            </a:r>
          </a:p>
          <a:p>
            <a:pPr>
              <a:lnSpc>
                <a:spcPct val="110000"/>
              </a:lnSpc>
            </a:pPr>
            <a:endParaRPr lang="pl-PL" dirty="0"/>
          </a:p>
        </p:txBody>
      </p:sp>
    </p:spTree>
    <p:extLst>
      <p:ext uri="{BB962C8B-B14F-4D97-AF65-F5344CB8AC3E}">
        <p14:creationId xmlns:p14="http://schemas.microsoft.com/office/powerpoint/2010/main" val="136629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ECA6C66-5E46-4DE1-9FB7-BCD696AF86C8}"/>
              </a:ext>
            </a:extLst>
          </p:cNvPr>
          <p:cNvSpPr>
            <a:spLocks noGrp="1"/>
          </p:cNvSpPr>
          <p:nvPr>
            <p:ph type="title"/>
          </p:nvPr>
        </p:nvSpPr>
        <p:spPr/>
        <p:txBody>
          <a:bodyPr/>
          <a:lstStyle/>
          <a:p>
            <a:r>
              <a:rPr lang="pl-PL" dirty="0"/>
              <a:t>Korzyści z wdrażania TI w gospodarstwach rolnych</a:t>
            </a:r>
          </a:p>
        </p:txBody>
      </p:sp>
      <p:sp>
        <p:nvSpPr>
          <p:cNvPr id="3" name="Symbol zastępczy zawartości 2">
            <a:extLst>
              <a:ext uri="{FF2B5EF4-FFF2-40B4-BE49-F238E27FC236}">
                <a16:creationId xmlns:a16="http://schemas.microsoft.com/office/drawing/2014/main" id="{B580A394-C896-43D2-AA57-22F4525C9E1E}"/>
              </a:ext>
            </a:extLst>
          </p:cNvPr>
          <p:cNvSpPr>
            <a:spLocks noGrp="1"/>
          </p:cNvSpPr>
          <p:nvPr>
            <p:ph idx="1"/>
          </p:nvPr>
        </p:nvSpPr>
        <p:spPr/>
        <p:txBody>
          <a:bodyPr>
            <a:normAutofit fontScale="70000" lnSpcReduction="20000"/>
          </a:bodyPr>
          <a:lstStyle/>
          <a:p>
            <a:pPr>
              <a:lnSpc>
                <a:spcPct val="120000"/>
              </a:lnSpc>
            </a:pPr>
            <a:r>
              <a:rPr lang="pl-PL" dirty="0"/>
              <a:t>Zastosowanie TI w praktyce gospodarstw przynosi szereg mierzalnych korzyści:</a:t>
            </a:r>
          </a:p>
          <a:p>
            <a:pPr>
              <a:lnSpc>
                <a:spcPct val="120000"/>
              </a:lnSpc>
            </a:pPr>
            <a:r>
              <a:rPr lang="pl-PL" b="1" dirty="0"/>
              <a:t>Wzrost efektywności produkcji</a:t>
            </a:r>
            <a:r>
              <a:rPr lang="pl-PL" dirty="0"/>
              <a:t> – dzięki precyzyjnemu nawożeniu, nawadnianiu i ochronie roślin.</a:t>
            </a:r>
          </a:p>
          <a:p>
            <a:pPr>
              <a:lnSpc>
                <a:spcPct val="120000"/>
              </a:lnSpc>
            </a:pPr>
            <a:r>
              <a:rPr lang="pl-PL" b="1" dirty="0"/>
              <a:t>Redukcja kosztów</a:t>
            </a:r>
            <a:r>
              <a:rPr lang="pl-PL" dirty="0"/>
              <a:t> – optymalizacja zużycia paliwa, środków ochrony roślin, paszy i energii.</a:t>
            </a:r>
          </a:p>
          <a:p>
            <a:pPr>
              <a:lnSpc>
                <a:spcPct val="120000"/>
              </a:lnSpc>
            </a:pPr>
            <a:r>
              <a:rPr lang="pl-PL" b="1" dirty="0"/>
              <a:t>Zrównoważony rozwój</a:t>
            </a:r>
            <a:r>
              <a:rPr lang="pl-PL" dirty="0"/>
              <a:t> – ograniczenie wpływu na środowisko, racjonalne gospodarowanie zasobami.</a:t>
            </a:r>
          </a:p>
          <a:p>
            <a:pPr>
              <a:lnSpc>
                <a:spcPct val="120000"/>
              </a:lnSpc>
            </a:pPr>
            <a:r>
              <a:rPr lang="pl-PL" b="1" dirty="0"/>
              <a:t>Większa kontrola nad procesami</a:t>
            </a:r>
            <a:r>
              <a:rPr lang="pl-PL" dirty="0"/>
              <a:t> – możliwość bieżącego monitorowania i analizowania danych z wielu źródeł.</a:t>
            </a:r>
          </a:p>
          <a:p>
            <a:pPr>
              <a:lnSpc>
                <a:spcPct val="120000"/>
              </a:lnSpc>
            </a:pPr>
            <a:r>
              <a:rPr lang="pl-PL" b="1" dirty="0"/>
              <a:t>Lepsze planowanie</a:t>
            </a:r>
            <a:r>
              <a:rPr lang="pl-PL" dirty="0"/>
              <a:t> – oparte na danych historycznych, modelach pogodowych i analizach ekonomicznych.</a:t>
            </a:r>
          </a:p>
          <a:p>
            <a:pPr>
              <a:lnSpc>
                <a:spcPct val="120000"/>
              </a:lnSpc>
            </a:pPr>
            <a:r>
              <a:rPr lang="pl-PL" dirty="0"/>
              <a:t>TI zwiększają także konkurencyjność gospodarstw – umożliwiają prowadzenie produkcji wysokiej jakości, zgodnej z normami UE oraz wymogami rynku, przy jednoczesnym obniżeniu nakładów.</a:t>
            </a:r>
          </a:p>
        </p:txBody>
      </p:sp>
    </p:spTree>
    <p:extLst>
      <p:ext uri="{BB962C8B-B14F-4D97-AF65-F5344CB8AC3E}">
        <p14:creationId xmlns:p14="http://schemas.microsoft.com/office/powerpoint/2010/main" val="322931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D8C131-345C-4406-BF81-0D6065765681}"/>
              </a:ext>
            </a:extLst>
          </p:cNvPr>
          <p:cNvSpPr>
            <a:spLocks noGrp="1"/>
          </p:cNvSpPr>
          <p:nvPr>
            <p:ph type="title"/>
          </p:nvPr>
        </p:nvSpPr>
        <p:spPr/>
        <p:txBody>
          <a:bodyPr/>
          <a:lstStyle/>
          <a:p>
            <a:r>
              <a:rPr lang="pl-PL" dirty="0"/>
              <a:t>Rolnictwo precyzyjne – definicja</a:t>
            </a:r>
          </a:p>
        </p:txBody>
      </p:sp>
      <p:sp>
        <p:nvSpPr>
          <p:cNvPr id="3" name="Symbol zastępczy zawartości 2">
            <a:extLst>
              <a:ext uri="{FF2B5EF4-FFF2-40B4-BE49-F238E27FC236}">
                <a16:creationId xmlns:a16="http://schemas.microsoft.com/office/drawing/2014/main" id="{61D31056-3F94-4FE5-B01C-FDCA7DDCCEE7}"/>
              </a:ext>
            </a:extLst>
          </p:cNvPr>
          <p:cNvSpPr>
            <a:spLocks noGrp="1"/>
          </p:cNvSpPr>
          <p:nvPr>
            <p:ph idx="1"/>
          </p:nvPr>
        </p:nvSpPr>
        <p:spPr/>
        <p:txBody>
          <a:bodyPr>
            <a:normAutofit fontScale="92500" lnSpcReduction="20000"/>
          </a:bodyPr>
          <a:lstStyle/>
          <a:p>
            <a:pPr>
              <a:lnSpc>
                <a:spcPct val="110000"/>
              </a:lnSpc>
            </a:pPr>
            <a:r>
              <a:rPr lang="pl-PL" b="1" dirty="0" smtClean="0"/>
              <a:t>Definicja</a:t>
            </a:r>
            <a:r>
              <a:rPr lang="pl-PL" b="1" dirty="0"/>
              <a:t>:</a:t>
            </a:r>
          </a:p>
          <a:p>
            <a:pPr>
              <a:lnSpc>
                <a:spcPct val="110000"/>
              </a:lnSpc>
            </a:pPr>
            <a:r>
              <a:rPr lang="pl-PL" b="1" dirty="0"/>
              <a:t>Rolnictwo precyzyjne</a:t>
            </a:r>
            <a:r>
              <a:rPr lang="pl-PL" dirty="0"/>
              <a:t> (ang. </a:t>
            </a:r>
            <a:r>
              <a:rPr lang="pl-PL" i="1" dirty="0"/>
              <a:t>Precision </a:t>
            </a:r>
            <a:r>
              <a:rPr lang="pl-PL" i="1" dirty="0" err="1"/>
              <a:t>Agriculture</a:t>
            </a:r>
            <a:r>
              <a:rPr lang="pl-PL" dirty="0"/>
              <a:t>) to podejście do prowadzenia produkcji rolnej, które wykorzystuje dane i nowoczesne technologie do </a:t>
            </a:r>
            <a:r>
              <a:rPr lang="pl-PL" b="1" dirty="0"/>
              <a:t>dokładnego zarządzania procesami upraw i hodowli</a:t>
            </a:r>
            <a:r>
              <a:rPr lang="pl-PL" dirty="0"/>
              <a:t>, z uwzględnieniem zmienności przestrzennej i czasowej w obrębie pola lub gospodarstwa.</a:t>
            </a:r>
          </a:p>
          <a:p>
            <a:pPr>
              <a:lnSpc>
                <a:spcPct val="110000"/>
              </a:lnSpc>
            </a:pPr>
            <a:r>
              <a:rPr lang="pl-PL" dirty="0"/>
              <a:t>W praktyce oznacza to, że zamiast traktować całe pole jednakowo, rolnik dostosowuje zabiegi agrotechniczne (np. nawożenie, opryski, nawadnianie) do konkretnych potrzeb poszczególnych fragmentów pola – na podstawie danych zebranych z czujników, zdjęć satelitarnych, map plonów czy analizy gleby.</a:t>
            </a:r>
          </a:p>
        </p:txBody>
      </p:sp>
    </p:spTree>
    <p:extLst>
      <p:ext uri="{BB962C8B-B14F-4D97-AF65-F5344CB8AC3E}">
        <p14:creationId xmlns:p14="http://schemas.microsoft.com/office/powerpoint/2010/main" val="416810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E18A36-FB31-472B-BBFB-40179A120BB5}"/>
              </a:ext>
            </a:extLst>
          </p:cNvPr>
          <p:cNvSpPr>
            <a:spLocks noGrp="1"/>
          </p:cNvSpPr>
          <p:nvPr>
            <p:ph type="title"/>
          </p:nvPr>
        </p:nvSpPr>
        <p:spPr/>
        <p:txBody>
          <a:bodyPr/>
          <a:lstStyle/>
          <a:p>
            <a:r>
              <a:rPr lang="pl-PL" dirty="0"/>
              <a:t>Rolnictwo precyzyjne – cele</a:t>
            </a:r>
          </a:p>
        </p:txBody>
      </p:sp>
      <p:sp>
        <p:nvSpPr>
          <p:cNvPr id="3" name="Symbol zastępczy zawartości 2">
            <a:extLst>
              <a:ext uri="{FF2B5EF4-FFF2-40B4-BE49-F238E27FC236}">
                <a16:creationId xmlns:a16="http://schemas.microsoft.com/office/drawing/2014/main" id="{510B3A44-1EB0-4D06-B375-B05CDBB452E7}"/>
              </a:ext>
            </a:extLst>
          </p:cNvPr>
          <p:cNvSpPr>
            <a:spLocks noGrp="1"/>
          </p:cNvSpPr>
          <p:nvPr>
            <p:ph idx="1"/>
          </p:nvPr>
        </p:nvSpPr>
        <p:spPr/>
        <p:txBody>
          <a:bodyPr>
            <a:normAutofit fontScale="85000" lnSpcReduction="20000"/>
          </a:bodyPr>
          <a:lstStyle/>
          <a:p>
            <a:pPr>
              <a:lnSpc>
                <a:spcPct val="110000"/>
              </a:lnSpc>
            </a:pPr>
            <a:r>
              <a:rPr lang="pl-PL" b="1" dirty="0" smtClean="0"/>
              <a:t>Cele </a:t>
            </a:r>
            <a:r>
              <a:rPr lang="pl-PL" b="1" dirty="0"/>
              <a:t>rolnictwa precyzyjnego:</a:t>
            </a:r>
          </a:p>
          <a:p>
            <a:pPr>
              <a:lnSpc>
                <a:spcPct val="110000"/>
              </a:lnSpc>
            </a:pPr>
            <a:r>
              <a:rPr lang="pl-PL" b="1" dirty="0"/>
              <a:t>Optymalizacja produkcji</a:t>
            </a:r>
            <a:r>
              <a:rPr lang="pl-PL" dirty="0"/>
              <a:t> – zwiększenie plonów przy minimalizacji nakładów.</a:t>
            </a:r>
          </a:p>
          <a:p>
            <a:pPr>
              <a:lnSpc>
                <a:spcPct val="110000"/>
              </a:lnSpc>
            </a:pPr>
            <a:r>
              <a:rPr lang="pl-PL" b="1" dirty="0"/>
              <a:t>Oszczędność środków produkcji</a:t>
            </a:r>
            <a:r>
              <a:rPr lang="pl-PL" dirty="0"/>
              <a:t> – precyzyjne dawkowanie nawozów, środków ochrony roślin i wody.</a:t>
            </a:r>
          </a:p>
          <a:p>
            <a:pPr>
              <a:lnSpc>
                <a:spcPct val="110000"/>
              </a:lnSpc>
            </a:pPr>
            <a:r>
              <a:rPr lang="pl-PL" b="1" dirty="0"/>
              <a:t>Poprawa jakości produktów rolnych</a:t>
            </a:r>
            <a:r>
              <a:rPr lang="pl-PL" dirty="0"/>
              <a:t> – poprzez lepsze dopasowanie zabiegów do potrzeb roślin.</a:t>
            </a:r>
          </a:p>
          <a:p>
            <a:pPr>
              <a:lnSpc>
                <a:spcPct val="110000"/>
              </a:lnSpc>
            </a:pPr>
            <a:r>
              <a:rPr lang="pl-PL" b="1" dirty="0"/>
              <a:t>Redukcja wpływu na środowisko</a:t>
            </a:r>
            <a:r>
              <a:rPr lang="pl-PL" dirty="0"/>
              <a:t> – mniejsze zużycie zasobów i ograniczenie strat.</a:t>
            </a:r>
          </a:p>
          <a:p>
            <a:pPr>
              <a:lnSpc>
                <a:spcPct val="110000"/>
              </a:lnSpc>
            </a:pPr>
            <a:r>
              <a:rPr lang="pl-PL" b="1" dirty="0"/>
              <a:t>Zwiększenie rentowności gospodarstwa</a:t>
            </a:r>
            <a:r>
              <a:rPr lang="pl-PL" dirty="0"/>
              <a:t> – lepsze wykorzystanie danych wspierających decyzje.</a:t>
            </a:r>
          </a:p>
          <a:p>
            <a:pPr>
              <a:lnSpc>
                <a:spcPct val="110000"/>
              </a:lnSpc>
            </a:pPr>
            <a:r>
              <a:rPr lang="pl-PL" b="1" dirty="0"/>
              <a:t>Dokumentowanie działań</a:t>
            </a:r>
            <a:r>
              <a:rPr lang="pl-PL" dirty="0"/>
              <a:t> – niezbędne w przypadku kontroli, certyfikacji i prowadzenia ewidencji.</a:t>
            </a:r>
          </a:p>
        </p:txBody>
      </p:sp>
    </p:spTree>
    <p:extLst>
      <p:ext uri="{BB962C8B-B14F-4D97-AF65-F5344CB8AC3E}">
        <p14:creationId xmlns:p14="http://schemas.microsoft.com/office/powerpoint/2010/main" val="2050016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8478E7-BA03-4E22-B31A-6D3587A7354C}"/>
              </a:ext>
            </a:extLst>
          </p:cNvPr>
          <p:cNvSpPr>
            <a:spLocks noGrp="1"/>
          </p:cNvSpPr>
          <p:nvPr>
            <p:ph type="title"/>
          </p:nvPr>
        </p:nvSpPr>
        <p:spPr/>
        <p:txBody>
          <a:bodyPr/>
          <a:lstStyle/>
          <a:p>
            <a:r>
              <a:rPr lang="pl-PL" dirty="0"/>
              <a:t>Systemy pozycjonowania i mapowania – GPS, GNSS i mapy plonów</a:t>
            </a:r>
          </a:p>
        </p:txBody>
      </p:sp>
      <p:sp>
        <p:nvSpPr>
          <p:cNvPr id="3" name="Symbol zastępczy zawartości 2">
            <a:extLst>
              <a:ext uri="{FF2B5EF4-FFF2-40B4-BE49-F238E27FC236}">
                <a16:creationId xmlns:a16="http://schemas.microsoft.com/office/drawing/2014/main" id="{2E5DCE39-9DE2-4971-8EDE-B86440801EE1}"/>
              </a:ext>
            </a:extLst>
          </p:cNvPr>
          <p:cNvSpPr>
            <a:spLocks noGrp="1"/>
          </p:cNvSpPr>
          <p:nvPr>
            <p:ph idx="1"/>
          </p:nvPr>
        </p:nvSpPr>
        <p:spPr/>
        <p:txBody>
          <a:bodyPr>
            <a:normAutofit fontScale="85000" lnSpcReduction="20000"/>
          </a:bodyPr>
          <a:lstStyle/>
          <a:p>
            <a:pPr>
              <a:lnSpc>
                <a:spcPct val="120000"/>
              </a:lnSpc>
            </a:pPr>
            <a:r>
              <a:rPr lang="pl-PL" dirty="0"/>
              <a:t>Jednym z kluczowych filarów rolnictwa precyzyjnego jest </a:t>
            </a:r>
            <a:r>
              <a:rPr lang="pl-PL" b="1" dirty="0"/>
              <a:t>precyzyjna lokalizacja</a:t>
            </a:r>
            <a:r>
              <a:rPr lang="pl-PL" dirty="0"/>
              <a:t> działań agrotechnicznych. Do tego celu wykorzystywane są systemy pozycjonowania satelitarnego, takie jak </a:t>
            </a:r>
            <a:r>
              <a:rPr lang="pl-PL" b="1" dirty="0"/>
              <a:t>GPS (Global </a:t>
            </a:r>
            <a:r>
              <a:rPr lang="pl-PL" b="1" dirty="0" err="1"/>
              <a:t>Positioning</a:t>
            </a:r>
            <a:r>
              <a:rPr lang="pl-PL" b="1" dirty="0"/>
              <a:t> System)</a:t>
            </a:r>
            <a:r>
              <a:rPr lang="pl-PL" dirty="0"/>
              <a:t> lub jego rozszerzenia: </a:t>
            </a:r>
            <a:r>
              <a:rPr lang="pl-PL" b="1" dirty="0"/>
              <a:t>GNSS (Global </a:t>
            </a:r>
            <a:r>
              <a:rPr lang="pl-PL" b="1" dirty="0" err="1"/>
              <a:t>Navigation</a:t>
            </a:r>
            <a:r>
              <a:rPr lang="pl-PL" b="1" dirty="0"/>
              <a:t> </a:t>
            </a:r>
            <a:r>
              <a:rPr lang="pl-PL" b="1" dirty="0" err="1"/>
              <a:t>Satellite</a:t>
            </a:r>
            <a:r>
              <a:rPr lang="pl-PL" b="1" dirty="0"/>
              <a:t> System)</a:t>
            </a:r>
            <a:r>
              <a:rPr lang="pl-PL" dirty="0"/>
              <a:t> i </a:t>
            </a:r>
            <a:r>
              <a:rPr lang="pl-PL" b="1" dirty="0"/>
              <a:t>RTK (Real-Time </a:t>
            </a:r>
            <a:r>
              <a:rPr lang="pl-PL" b="1" dirty="0" err="1"/>
              <a:t>Kinematic</a:t>
            </a:r>
            <a:r>
              <a:rPr lang="pl-PL" b="1" dirty="0"/>
              <a:t>)</a:t>
            </a:r>
            <a:r>
              <a:rPr lang="pl-PL" dirty="0"/>
              <a:t>. Dzięki nim maszyny rolnicze mogą pracować z dokładnością do kilku centymetrów, co umożliwia m.in. prowadzenie równoległych przejazdów bez nakładek oraz automatyczne sterowanie sprzętem.</a:t>
            </a:r>
          </a:p>
          <a:p>
            <a:pPr>
              <a:lnSpc>
                <a:spcPct val="120000"/>
              </a:lnSpc>
            </a:pPr>
            <a:r>
              <a:rPr lang="pl-PL" dirty="0"/>
              <a:t>Systemy te współpracują z </a:t>
            </a:r>
            <a:r>
              <a:rPr lang="pl-PL" b="1" dirty="0"/>
              <a:t>czujnikami plonów</a:t>
            </a:r>
            <a:r>
              <a:rPr lang="pl-PL" dirty="0"/>
              <a:t>, które montowane na kombajnach pozwalają tworzyć </a:t>
            </a:r>
            <a:r>
              <a:rPr lang="pl-PL" b="1" dirty="0"/>
              <a:t>mapy plonów</a:t>
            </a:r>
            <a:r>
              <a:rPr lang="pl-PL" dirty="0"/>
              <a:t> – przestrzenne reprezentacje zmienności wydajności upraw na danym polu. Te dane służą później do planowania działań, takich jak zróżnicowane nawożenie czy wybór odmian.</a:t>
            </a:r>
          </a:p>
        </p:txBody>
      </p:sp>
    </p:spTree>
    <p:extLst>
      <p:ext uri="{BB962C8B-B14F-4D97-AF65-F5344CB8AC3E}">
        <p14:creationId xmlns:p14="http://schemas.microsoft.com/office/powerpoint/2010/main" val="2396933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0E707F5-E479-45C4-BD0E-97293476F2C9}"/>
              </a:ext>
            </a:extLst>
          </p:cNvPr>
          <p:cNvSpPr>
            <a:spLocks noGrp="1"/>
          </p:cNvSpPr>
          <p:nvPr>
            <p:ph type="title"/>
          </p:nvPr>
        </p:nvSpPr>
        <p:spPr/>
        <p:txBody>
          <a:bodyPr/>
          <a:lstStyle/>
          <a:p>
            <a:r>
              <a:rPr lang="pl-PL" dirty="0"/>
              <a:t>Czujniki i sensory w rolnictwie – dane z pola w czasie rzeczywistym</a:t>
            </a:r>
          </a:p>
        </p:txBody>
      </p:sp>
      <p:sp>
        <p:nvSpPr>
          <p:cNvPr id="3" name="Symbol zastępczy zawartości 2">
            <a:extLst>
              <a:ext uri="{FF2B5EF4-FFF2-40B4-BE49-F238E27FC236}">
                <a16:creationId xmlns:a16="http://schemas.microsoft.com/office/drawing/2014/main" id="{CC75AAE1-071D-4089-B0BA-734FA9F3C7AD}"/>
              </a:ext>
            </a:extLst>
          </p:cNvPr>
          <p:cNvSpPr>
            <a:spLocks noGrp="1"/>
          </p:cNvSpPr>
          <p:nvPr>
            <p:ph idx="1"/>
          </p:nvPr>
        </p:nvSpPr>
        <p:spPr/>
        <p:txBody>
          <a:bodyPr>
            <a:normAutofit fontScale="92500" lnSpcReduction="20000"/>
          </a:bodyPr>
          <a:lstStyle/>
          <a:p>
            <a:pPr>
              <a:lnSpc>
                <a:spcPct val="110000"/>
              </a:lnSpc>
            </a:pPr>
            <a:r>
              <a:rPr lang="pl-PL" b="1" dirty="0"/>
              <a:t>Sensory i czujniki</a:t>
            </a:r>
            <a:r>
              <a:rPr lang="pl-PL" dirty="0"/>
              <a:t> dostarczają danych o aktualnym stanie gleby, roślin i środowiska. Najczęściej wykorzystywane to:</a:t>
            </a:r>
          </a:p>
          <a:p>
            <a:pPr>
              <a:lnSpc>
                <a:spcPct val="110000"/>
              </a:lnSpc>
            </a:pPr>
            <a:r>
              <a:rPr lang="pl-PL" b="1" dirty="0"/>
              <a:t>Czujniki wilgotności gleby</a:t>
            </a:r>
            <a:r>
              <a:rPr lang="pl-PL" dirty="0"/>
              <a:t> – pozwalają optymalizować nawadnianie i uniknąć strat wody.</a:t>
            </a:r>
          </a:p>
          <a:p>
            <a:pPr>
              <a:lnSpc>
                <a:spcPct val="110000"/>
              </a:lnSpc>
            </a:pPr>
            <a:r>
              <a:rPr lang="pl-PL" b="1" dirty="0"/>
              <a:t>Czujniki zasolenia i temperatury</a:t>
            </a:r>
            <a:r>
              <a:rPr lang="pl-PL" dirty="0"/>
              <a:t> – wspierają decyzje o terminach zabiegów.</a:t>
            </a:r>
          </a:p>
          <a:p>
            <a:pPr>
              <a:lnSpc>
                <a:spcPct val="110000"/>
              </a:lnSpc>
            </a:pPr>
            <a:r>
              <a:rPr lang="pl-PL" b="1" dirty="0"/>
              <a:t>Czujniki optyczne (NDVI, </a:t>
            </a:r>
            <a:r>
              <a:rPr lang="pl-PL" b="1" dirty="0" err="1"/>
              <a:t>multispektralne</a:t>
            </a:r>
            <a:r>
              <a:rPr lang="pl-PL" b="1" dirty="0"/>
              <a:t>)</a:t>
            </a:r>
            <a:r>
              <a:rPr lang="pl-PL" dirty="0"/>
              <a:t> – montowane na maszynach, dronach lub ręczne umożliwiają ocenę kondycji roślin.</a:t>
            </a:r>
          </a:p>
          <a:p>
            <a:pPr>
              <a:lnSpc>
                <a:spcPct val="110000"/>
              </a:lnSpc>
            </a:pPr>
            <a:r>
              <a:rPr lang="pl-PL" dirty="0"/>
              <a:t>Wszystkie te dane mogą być automatycznie przesyłane do systemu zarządzania gospodarstwem (FMIS), co ułatwia analizę i podejmowanie decyzji w czasie rzeczywistym.</a:t>
            </a:r>
          </a:p>
        </p:txBody>
      </p:sp>
    </p:spTree>
    <p:extLst>
      <p:ext uri="{BB962C8B-B14F-4D97-AF65-F5344CB8AC3E}">
        <p14:creationId xmlns:p14="http://schemas.microsoft.com/office/powerpoint/2010/main" val="1009313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F0356A6-528F-4513-B149-4E9517662C36}"/>
              </a:ext>
            </a:extLst>
          </p:cNvPr>
          <p:cNvSpPr>
            <a:spLocks noGrp="1"/>
          </p:cNvSpPr>
          <p:nvPr>
            <p:ph type="title"/>
          </p:nvPr>
        </p:nvSpPr>
        <p:spPr/>
        <p:txBody>
          <a:bodyPr/>
          <a:lstStyle/>
          <a:p>
            <a:r>
              <a:rPr lang="pl-PL" dirty="0"/>
              <a:t>Drony i automatyczne systemy aplikacji – precyzyjne działania na polu</a:t>
            </a:r>
          </a:p>
        </p:txBody>
      </p:sp>
      <p:sp>
        <p:nvSpPr>
          <p:cNvPr id="3" name="Symbol zastępczy zawartości 2">
            <a:extLst>
              <a:ext uri="{FF2B5EF4-FFF2-40B4-BE49-F238E27FC236}">
                <a16:creationId xmlns:a16="http://schemas.microsoft.com/office/drawing/2014/main" id="{5785A59F-CC1C-4DE2-80AA-2C1C3F8AF465}"/>
              </a:ext>
            </a:extLst>
          </p:cNvPr>
          <p:cNvSpPr>
            <a:spLocks noGrp="1"/>
          </p:cNvSpPr>
          <p:nvPr>
            <p:ph idx="1"/>
          </p:nvPr>
        </p:nvSpPr>
        <p:spPr/>
        <p:txBody>
          <a:bodyPr>
            <a:normAutofit fontScale="85000" lnSpcReduction="20000"/>
          </a:bodyPr>
          <a:lstStyle/>
          <a:p>
            <a:pPr>
              <a:lnSpc>
                <a:spcPct val="110000"/>
              </a:lnSpc>
            </a:pPr>
            <a:r>
              <a:rPr lang="pl-PL" b="1" dirty="0"/>
              <a:t>Drony rolnicze</a:t>
            </a:r>
            <a:r>
              <a:rPr lang="pl-PL" dirty="0"/>
              <a:t> wyposażone w kamery </a:t>
            </a:r>
            <a:r>
              <a:rPr lang="pl-PL" dirty="0" err="1"/>
              <a:t>multispektralne</a:t>
            </a:r>
            <a:r>
              <a:rPr lang="pl-PL" dirty="0"/>
              <a:t> lub termowizyjne służą do monitorowania stanu upraw, wykrywania ognisk chorób, niedoborów składników pokarmowych czy strat w plonie. Ich przewagą jest możliwość szybkiego zebrania danych z dużej powierzchni przy stosunkowo niskich kosztach.</a:t>
            </a:r>
          </a:p>
          <a:p>
            <a:pPr>
              <a:lnSpc>
                <a:spcPct val="110000"/>
              </a:lnSpc>
            </a:pPr>
            <a:r>
              <a:rPr lang="pl-PL" dirty="0"/>
              <a:t>Z kolei </a:t>
            </a:r>
            <a:r>
              <a:rPr lang="pl-PL" b="1" dirty="0"/>
              <a:t>automatyczne systemy nawożenia i nawadniania</a:t>
            </a:r>
            <a:r>
              <a:rPr lang="pl-PL" dirty="0"/>
              <a:t>, często zintegrowane z GPS i mapami zasobności, umożliwiają </a:t>
            </a:r>
            <a:r>
              <a:rPr lang="pl-PL" b="1" dirty="0"/>
              <a:t>zmienne dawkowanie</a:t>
            </a:r>
            <a:r>
              <a:rPr lang="pl-PL" dirty="0"/>
              <a:t> – dostarczanie substancji tylko tam, gdzie są potrzebne, w odpowiedniej ilości. Przykłady to:</a:t>
            </a:r>
          </a:p>
          <a:p>
            <a:pPr>
              <a:lnSpc>
                <a:spcPct val="110000"/>
              </a:lnSpc>
            </a:pPr>
            <a:r>
              <a:rPr lang="pl-PL" dirty="0"/>
              <a:t>Sekcyjne sterowanie opryskiwaczem z automatycznym wyłączaniem dysz,</a:t>
            </a:r>
          </a:p>
          <a:p>
            <a:pPr>
              <a:lnSpc>
                <a:spcPct val="110000"/>
              </a:lnSpc>
            </a:pPr>
            <a:r>
              <a:rPr lang="pl-PL" dirty="0"/>
              <a:t>Nawadnianie kroplowe sterowane czujnikami wilgotności.</a:t>
            </a:r>
          </a:p>
          <a:p>
            <a:pPr>
              <a:lnSpc>
                <a:spcPct val="110000"/>
              </a:lnSpc>
            </a:pPr>
            <a:r>
              <a:rPr lang="pl-PL" dirty="0"/>
              <a:t>Takie rozwiązania nie tylko zwiększają efektywność, lecz także zmniejszają zużycie środków produkcji i wpływ rolnictwa na środowisko.</a:t>
            </a:r>
          </a:p>
        </p:txBody>
      </p:sp>
    </p:spTree>
    <p:extLst>
      <p:ext uri="{BB962C8B-B14F-4D97-AF65-F5344CB8AC3E}">
        <p14:creationId xmlns:p14="http://schemas.microsoft.com/office/powerpoint/2010/main" val="258291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4884E0-EC48-412B-A519-31E318D4A4A1}"/>
              </a:ext>
            </a:extLst>
          </p:cNvPr>
          <p:cNvSpPr>
            <a:spLocks noGrp="1"/>
          </p:cNvSpPr>
          <p:nvPr>
            <p:ph type="title"/>
          </p:nvPr>
        </p:nvSpPr>
        <p:spPr>
          <a:xfrm>
            <a:off x="838200" y="365126"/>
            <a:ext cx="10515600" cy="1119118"/>
          </a:xfrm>
        </p:spPr>
        <p:txBody>
          <a:bodyPr>
            <a:normAutofit fontScale="90000"/>
          </a:bodyPr>
          <a:lstStyle/>
          <a:p>
            <a:r>
              <a:rPr lang="pl-PL" dirty="0"/>
              <a:t>Przykłady zastosowań w praktyce – rolnictwo precyzyjne w Polsce</a:t>
            </a:r>
          </a:p>
        </p:txBody>
      </p:sp>
      <p:sp>
        <p:nvSpPr>
          <p:cNvPr id="3" name="Symbol zastępczy zawartości 2">
            <a:extLst>
              <a:ext uri="{FF2B5EF4-FFF2-40B4-BE49-F238E27FC236}">
                <a16:creationId xmlns:a16="http://schemas.microsoft.com/office/drawing/2014/main" id="{5A0D690B-93F3-4A60-8C52-82F4A6645301}"/>
              </a:ext>
            </a:extLst>
          </p:cNvPr>
          <p:cNvSpPr>
            <a:spLocks noGrp="1"/>
          </p:cNvSpPr>
          <p:nvPr>
            <p:ph idx="1"/>
          </p:nvPr>
        </p:nvSpPr>
        <p:spPr>
          <a:xfrm>
            <a:off x="614597" y="1746572"/>
            <a:ext cx="11203324" cy="4692719"/>
          </a:xfrm>
          <a:noFill/>
        </p:spPr>
        <p:txBody>
          <a:bodyPr>
            <a:noAutofit/>
          </a:bodyPr>
          <a:lstStyle/>
          <a:p>
            <a:r>
              <a:rPr lang="pl-PL" sz="1800" b="1" dirty="0" smtClean="0"/>
              <a:t>Kontrola </a:t>
            </a:r>
            <a:r>
              <a:rPr lang="pl-PL" sz="1800" b="1" dirty="0"/>
              <a:t>zróżnicowanego łanu i czasu dojrzewania </a:t>
            </a:r>
            <a:r>
              <a:rPr lang="pl-PL" sz="1800" b="1" dirty="0" smtClean="0"/>
              <a:t>poprzez precyzyjną </a:t>
            </a:r>
            <a:r>
              <a:rPr lang="pl-PL" sz="1800" b="1" dirty="0"/>
              <a:t>aplikację </a:t>
            </a:r>
            <a:r>
              <a:rPr lang="pl-PL" sz="1800" b="1" dirty="0" smtClean="0"/>
              <a:t/>
            </a:r>
            <a:br>
              <a:rPr lang="pl-PL" sz="1800" b="1" dirty="0" smtClean="0"/>
            </a:br>
            <a:r>
              <a:rPr lang="pl-PL" sz="1800" b="1" dirty="0" smtClean="0"/>
              <a:t>regulatora </a:t>
            </a:r>
            <a:r>
              <a:rPr lang="pl-PL" sz="1800" b="1" dirty="0"/>
              <a:t>wzrostu w powiązaniu z </a:t>
            </a:r>
            <a:r>
              <a:rPr lang="pl-PL" sz="1800" b="1" dirty="0" smtClean="0"/>
              <a:t>bieżącym monitoringiem </a:t>
            </a:r>
            <a:r>
              <a:rPr lang="pl-PL" sz="1800" b="1" dirty="0"/>
              <a:t>satelitarnym reakcji </a:t>
            </a:r>
            <a:r>
              <a:rPr lang="pl-PL" sz="1800" b="1" dirty="0" smtClean="0"/>
              <a:t/>
            </a:r>
            <a:br>
              <a:rPr lang="pl-PL" sz="1800" b="1" dirty="0" smtClean="0"/>
            </a:br>
            <a:r>
              <a:rPr lang="pl-PL" sz="1800" b="1" dirty="0" smtClean="0"/>
              <a:t>uprawy </a:t>
            </a:r>
            <a:r>
              <a:rPr lang="pl-PL" sz="1800" b="1" dirty="0"/>
              <a:t>(SATAGRO)</a:t>
            </a:r>
          </a:p>
          <a:p>
            <a:r>
              <a:rPr lang="pl-PL" sz="1800" dirty="0"/>
              <a:t>Kierownik projektu w SGGW: </a:t>
            </a:r>
            <a:r>
              <a:rPr lang="pl-PL" sz="1800" b="1" dirty="0"/>
              <a:t>Agnieszka Ciesielska</a:t>
            </a:r>
          </a:p>
          <a:p>
            <a:r>
              <a:rPr lang="pl-PL" sz="1800" dirty="0"/>
              <a:t>Celem projektu było opracowanie i wdrożenie ulepszonych metod </a:t>
            </a:r>
            <a:br>
              <a:rPr lang="pl-PL" sz="1800" dirty="0"/>
            </a:br>
            <a:r>
              <a:rPr lang="pl-PL" sz="1800" dirty="0"/>
              <a:t>kontroli rozwoju ozimin: pszenicy i rzepaku przy użyciu precyzyjnie</a:t>
            </a:r>
            <a:br>
              <a:rPr lang="pl-PL" sz="1800" dirty="0"/>
            </a:br>
            <a:r>
              <a:rPr lang="pl-PL" sz="1800" dirty="0"/>
              <a:t> dawkowanych regulatorów wzrostu, celem zredukowania strat </a:t>
            </a:r>
            <a:br>
              <a:rPr lang="pl-PL" sz="1800" dirty="0"/>
            </a:br>
            <a:r>
              <a:rPr lang="pl-PL" sz="1800" dirty="0"/>
              <a:t>związanych z nierównomiernym rozwojem łanu. W wyniku powstały ulepszone innowacje technologiczne i organizacyjne pozwalające na dokładniejsze rozpoznanie zróżnicowania łanu przed wykonaniem zabiegu regulatorem wzrostu, co umożliwi lepsze dostosowanie dawek, a także szybką zdalną ocenę skutków działania regulatora w skali całego łanu na podstawie interfejsu nieudostępniającego ulepszony indeks roślinności. Ponadto projekt dotyczył również innowacji organizacyjnej – narzędzia w ramach internetowej platformy dedykowanej rolnictwu precyzyjnemu, które wesprze proces planowania i realizacji wielkoobszarowego eksperymentu terenowego oraz obiektywną i jego wyników, a także pozwoli na porównywanie produktywności uprawianych roślin na różnych działkach rolnych.</a:t>
            </a:r>
          </a:p>
        </p:txBody>
      </p:sp>
      <p:pic>
        <p:nvPicPr>
          <p:cNvPr id="5" name="Obraz 4" descr="Mapa Polski z zaznaczonymi miejscami lokalizacji doświadczeń, wokół zdjęcia satelitarne pól uprawnych.">
            <a:extLst>
              <a:ext uri="{FF2B5EF4-FFF2-40B4-BE49-F238E27FC236}">
                <a16:creationId xmlns:a16="http://schemas.microsoft.com/office/drawing/2014/main" id="{4B1EB4E4-ECE6-496F-B0F5-27FB3DDF95EE}"/>
              </a:ext>
              <a:ext uri="{C183D7F6-B498-43B3-948B-1728B52AA6E4}">
                <adec:decorative xmlns="" xmlns:adec="http://schemas.microsoft.com/office/drawing/2017/decorative" val="1"/>
              </a:ext>
            </a:extLst>
          </p:cNvPr>
          <p:cNvPicPr>
            <a:picLocks noChangeAspect="1"/>
          </p:cNvPicPr>
          <p:nvPr/>
        </p:nvPicPr>
        <p:blipFill>
          <a:blip r:embed="rId2"/>
          <a:stretch>
            <a:fillRect/>
          </a:stretch>
        </p:blipFill>
        <p:spPr>
          <a:xfrm>
            <a:off x="8638796" y="1212981"/>
            <a:ext cx="3596842" cy="2498858"/>
          </a:xfrm>
          <a:prstGeom prst="rect">
            <a:avLst/>
          </a:prstGeom>
        </p:spPr>
      </p:pic>
    </p:spTree>
    <p:extLst>
      <p:ext uri="{BB962C8B-B14F-4D97-AF65-F5344CB8AC3E}">
        <p14:creationId xmlns:p14="http://schemas.microsoft.com/office/powerpoint/2010/main" val="1388710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9794AB-92CB-46A0-AFEA-EAF687B185DB}"/>
              </a:ext>
            </a:extLst>
          </p:cNvPr>
          <p:cNvSpPr>
            <a:spLocks noGrp="1"/>
          </p:cNvSpPr>
          <p:nvPr>
            <p:ph type="title"/>
          </p:nvPr>
        </p:nvSpPr>
        <p:spPr/>
        <p:txBody>
          <a:bodyPr/>
          <a:lstStyle/>
          <a:p>
            <a:r>
              <a:rPr lang="pl-PL" dirty="0"/>
              <a:t>Monitoring upraw z wykorzystaniem spektrofotometrii</a:t>
            </a:r>
          </a:p>
        </p:txBody>
      </p:sp>
      <p:sp>
        <p:nvSpPr>
          <p:cNvPr id="3" name="Symbol zastępczy zawartości 2">
            <a:extLst>
              <a:ext uri="{FF2B5EF4-FFF2-40B4-BE49-F238E27FC236}">
                <a16:creationId xmlns:a16="http://schemas.microsoft.com/office/drawing/2014/main" id="{B9AC54F9-8071-4981-8129-A3B057CE3558}"/>
              </a:ext>
            </a:extLst>
          </p:cNvPr>
          <p:cNvSpPr>
            <a:spLocks noGrp="1"/>
          </p:cNvSpPr>
          <p:nvPr>
            <p:ph idx="1"/>
          </p:nvPr>
        </p:nvSpPr>
        <p:spPr>
          <a:xfrm>
            <a:off x="424070" y="1690688"/>
            <a:ext cx="7162979" cy="4486275"/>
          </a:xfrm>
          <a:noFill/>
        </p:spPr>
        <p:txBody>
          <a:bodyPr>
            <a:noAutofit/>
          </a:bodyPr>
          <a:lstStyle/>
          <a:p>
            <a:pPr>
              <a:lnSpc>
                <a:spcPct val="120000"/>
              </a:lnSpc>
            </a:pPr>
            <a:r>
              <a:rPr lang="pl-PL" sz="1800" dirty="0"/>
              <a:t>Scan Spectrum - innowacja w polskim rolnictwie</a:t>
            </a:r>
          </a:p>
          <a:p>
            <a:pPr>
              <a:lnSpc>
                <a:spcPct val="120000"/>
              </a:lnSpc>
            </a:pPr>
            <a:r>
              <a:rPr lang="pl-PL" sz="1800" dirty="0"/>
              <a:t>Kierownik projektu w SGGW: </a:t>
            </a:r>
            <a:r>
              <a:rPr lang="pl-PL" sz="1800" b="1" dirty="0"/>
              <a:t>Irena </a:t>
            </a:r>
            <a:r>
              <a:rPr lang="pl-PL" sz="1800" b="1" dirty="0" err="1"/>
              <a:t>Suwara</a:t>
            </a:r>
            <a:r>
              <a:rPr lang="pl-PL" sz="1800" b="1" dirty="0"/>
              <a:t> </a:t>
            </a:r>
          </a:p>
          <a:p>
            <a:pPr>
              <a:lnSpc>
                <a:spcPct val="120000"/>
              </a:lnSpc>
            </a:pPr>
            <a:r>
              <a:rPr lang="pl-PL" sz="1800" dirty="0"/>
              <a:t>Celem operacji było wytworzenie ulepszonych innowacji organizacyjnych oraz technologicznych w zakresie badań roślin oraz przekładania wyników na precyzję wykorzystania nawozów i optymalizację środowiska rozwoju roślin. W ramach operacji wytworzona została aparatura pomiarowa, która na podstawie techniki spektrofotometrii </a:t>
            </a:r>
            <a:r>
              <a:rPr lang="pl-PL" sz="1800" dirty="0" err="1"/>
              <a:t>zbierałą</a:t>
            </a:r>
            <a:r>
              <a:rPr lang="pl-PL" sz="1800" dirty="0"/>
              <a:t> dane o zasobności roślin w azot, wilgotności rośliny oraz wskaźnika stresowego. Wytworzone rozwiązanie pozwala na automatyczne generowanie map do precyzyjnego nawożenia na podstawie skorygowanego wskaźnika zapotrzebowania roślin na azot. Ponadto za pomocą aparatury, możliwe jest zebranie danych takich jak wilgotność rośliny oraz ilość suchej masy, pozwalających na określenie optymalnego terminu zbioru kukurydzy na kiszonkę.</a:t>
            </a:r>
          </a:p>
        </p:txBody>
      </p:sp>
      <p:pic>
        <p:nvPicPr>
          <p:cNvPr id="5" name="Obraz 4" descr="Osoby ze spektofotometrem wykonują pomiary na liściach kukurydzy">
            <a:extLst>
              <a:ext uri="{FF2B5EF4-FFF2-40B4-BE49-F238E27FC236}">
                <a16:creationId xmlns:a16="http://schemas.microsoft.com/office/drawing/2014/main" id="{C5A1259D-2598-49D9-A1D1-BEDCB807263A}"/>
              </a:ext>
            </a:extLst>
          </p:cNvPr>
          <p:cNvPicPr>
            <a:picLocks noChangeAspect="1"/>
          </p:cNvPicPr>
          <p:nvPr/>
        </p:nvPicPr>
        <p:blipFill>
          <a:blip r:embed="rId2"/>
          <a:stretch>
            <a:fillRect/>
          </a:stretch>
        </p:blipFill>
        <p:spPr>
          <a:xfrm>
            <a:off x="7587049" y="1735522"/>
            <a:ext cx="4604951" cy="4190092"/>
          </a:xfrm>
          <a:prstGeom prst="rect">
            <a:avLst/>
          </a:prstGeom>
        </p:spPr>
      </p:pic>
    </p:spTree>
    <p:extLst>
      <p:ext uri="{BB962C8B-B14F-4D97-AF65-F5344CB8AC3E}">
        <p14:creationId xmlns:p14="http://schemas.microsoft.com/office/powerpoint/2010/main" val="1894960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CB3726E-E169-4B47-98EF-9C9B74EACFF9}"/>
              </a:ext>
            </a:extLst>
          </p:cNvPr>
          <p:cNvSpPr>
            <a:spLocks noGrp="1"/>
          </p:cNvSpPr>
          <p:nvPr>
            <p:ph type="title"/>
          </p:nvPr>
        </p:nvSpPr>
        <p:spPr>
          <a:xfrm>
            <a:off x="838200" y="365125"/>
            <a:ext cx="8157519" cy="1325563"/>
          </a:xfrm>
        </p:spPr>
        <p:txBody>
          <a:bodyPr/>
          <a:lstStyle/>
          <a:p>
            <a:r>
              <a:rPr lang="pl-PL" dirty="0"/>
              <a:t>Zastosowanie innowacji w zarządzaniu uprawami</a:t>
            </a:r>
          </a:p>
        </p:txBody>
      </p:sp>
      <p:sp>
        <p:nvSpPr>
          <p:cNvPr id="3" name="Symbol zastępczy zawartości 2">
            <a:extLst>
              <a:ext uri="{FF2B5EF4-FFF2-40B4-BE49-F238E27FC236}">
                <a16:creationId xmlns:a16="http://schemas.microsoft.com/office/drawing/2014/main" id="{355C9B13-76F2-479C-A74A-69A0A3F427A9}"/>
              </a:ext>
            </a:extLst>
          </p:cNvPr>
          <p:cNvSpPr>
            <a:spLocks noGrp="1"/>
          </p:cNvSpPr>
          <p:nvPr>
            <p:ph idx="1"/>
          </p:nvPr>
        </p:nvSpPr>
        <p:spPr>
          <a:xfrm>
            <a:off x="838200" y="1825625"/>
            <a:ext cx="8267700" cy="4351338"/>
          </a:xfrm>
          <a:noFill/>
        </p:spPr>
        <p:txBody>
          <a:bodyPr>
            <a:normAutofit fontScale="77500" lnSpcReduction="20000"/>
          </a:bodyPr>
          <a:lstStyle/>
          <a:p>
            <a:pPr>
              <a:lnSpc>
                <a:spcPct val="120000"/>
              </a:lnSpc>
            </a:pPr>
            <a:r>
              <a:rPr lang="pl-PL" dirty="0"/>
              <a:t>Innowacje w optymalizacji produkcji </a:t>
            </a:r>
            <a:r>
              <a:rPr lang="pl-PL" dirty="0" err="1"/>
              <a:t>rukoli</a:t>
            </a:r>
            <a:r>
              <a:rPr lang="pl-PL" dirty="0"/>
              <a:t>, sałaty, sadzonek i truskawek na zamkniętych obszarach (</a:t>
            </a:r>
            <a:r>
              <a:rPr lang="pl-PL" dirty="0" err="1"/>
              <a:t>Umola</a:t>
            </a:r>
            <a:r>
              <a:rPr lang="pl-PL" dirty="0"/>
              <a:t>)</a:t>
            </a:r>
          </a:p>
          <a:p>
            <a:pPr>
              <a:lnSpc>
                <a:spcPct val="120000"/>
              </a:lnSpc>
            </a:pPr>
            <a:r>
              <a:rPr lang="pl-PL" dirty="0"/>
              <a:t>Kierownik projektu w SGGW: </a:t>
            </a:r>
            <a:r>
              <a:rPr lang="pl-PL" b="1" dirty="0"/>
              <a:t>Leszek Sieczko</a:t>
            </a:r>
          </a:p>
          <a:p>
            <a:pPr>
              <a:lnSpc>
                <a:spcPct val="120000"/>
              </a:lnSpc>
            </a:pPr>
            <a:r>
              <a:rPr lang="pl-PL" dirty="0"/>
              <a:t>Cel główny operacji to wytworzenie ulepszonej innowacji technologicznej j i organizacyjnej, związanych z wykorzystaniem lamp LED o odpowiednim spektrum barw, dostosowanych do uprawy sałaty, </a:t>
            </a:r>
            <a:r>
              <a:rPr lang="pl-PL" dirty="0" err="1"/>
              <a:t>rukoli</a:t>
            </a:r>
            <a:r>
              <a:rPr lang="pl-PL" dirty="0"/>
              <a:t> truskawki oraz różnego rodzaju sadzonek w warunkach, w których wymagają one doświetlania. Ogół tych cech ma sprawić, że finalny użytkownik będzie miał możliwość doboru optymalnych warunków oświetlenia do rozwoju rośliny oraz zaprojektowania i zaplanowania systemu oświetlenia w celu ograniczenia zużycia energii, kosztów środowiskowych oraz finansowych.</a:t>
            </a:r>
          </a:p>
        </p:txBody>
      </p:sp>
      <p:pic>
        <p:nvPicPr>
          <p:cNvPr id="4" name="Obraz 3" descr="Farma wertykalna z kilkoma regałami upraw ziół oświetlona lampami LED o zmiennej barwie.">
            <a:extLst>
              <a:ext uri="{FF2B5EF4-FFF2-40B4-BE49-F238E27FC236}">
                <a16:creationId xmlns:a16="http://schemas.microsoft.com/office/drawing/2014/main" id="{A89A07BF-A041-42B0-BCCF-64B5DEC6090F}"/>
              </a:ext>
            </a:extLst>
          </p:cNvPr>
          <p:cNvPicPr>
            <a:picLocks noChangeAspect="1"/>
          </p:cNvPicPr>
          <p:nvPr/>
        </p:nvPicPr>
        <p:blipFill>
          <a:blip r:embed="rId2"/>
          <a:stretch>
            <a:fillRect/>
          </a:stretch>
        </p:blipFill>
        <p:spPr>
          <a:xfrm>
            <a:off x="9349009" y="-7430"/>
            <a:ext cx="2746008" cy="6106254"/>
          </a:xfrm>
          <a:prstGeom prst="rect">
            <a:avLst/>
          </a:prstGeom>
        </p:spPr>
      </p:pic>
    </p:spTree>
    <p:extLst>
      <p:ext uri="{BB962C8B-B14F-4D97-AF65-F5344CB8AC3E}">
        <p14:creationId xmlns:p14="http://schemas.microsoft.com/office/powerpoint/2010/main" val="1172663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81BA10-529F-48AA-BEE9-1C658F9B7684}"/>
              </a:ext>
            </a:extLst>
          </p:cNvPr>
          <p:cNvSpPr>
            <a:spLocks noGrp="1"/>
          </p:cNvSpPr>
          <p:nvPr>
            <p:ph type="title"/>
          </p:nvPr>
        </p:nvSpPr>
        <p:spPr/>
        <p:txBody>
          <a:bodyPr/>
          <a:lstStyle/>
          <a:p>
            <a:r>
              <a:rPr lang="pl-PL" dirty="0"/>
              <a:t>FMIS – definicja i funkcje systemów zarządzania gospodarstwem</a:t>
            </a:r>
          </a:p>
        </p:txBody>
      </p:sp>
      <p:sp>
        <p:nvSpPr>
          <p:cNvPr id="3" name="Symbol zastępczy zawartości 2">
            <a:extLst>
              <a:ext uri="{FF2B5EF4-FFF2-40B4-BE49-F238E27FC236}">
                <a16:creationId xmlns:a16="http://schemas.microsoft.com/office/drawing/2014/main" id="{4DC8283C-BA10-4E94-A761-DD93042655E0}"/>
              </a:ext>
            </a:extLst>
          </p:cNvPr>
          <p:cNvSpPr>
            <a:spLocks noGrp="1"/>
          </p:cNvSpPr>
          <p:nvPr>
            <p:ph idx="1"/>
          </p:nvPr>
        </p:nvSpPr>
        <p:spPr/>
        <p:txBody>
          <a:bodyPr>
            <a:normAutofit fontScale="70000" lnSpcReduction="20000"/>
          </a:bodyPr>
          <a:lstStyle/>
          <a:p>
            <a:pPr>
              <a:lnSpc>
                <a:spcPct val="120000"/>
              </a:lnSpc>
            </a:pPr>
            <a:r>
              <a:rPr lang="pl-PL" b="1" dirty="0" smtClean="0"/>
              <a:t>Czym </a:t>
            </a:r>
            <a:r>
              <a:rPr lang="pl-PL" b="1" dirty="0"/>
              <a:t>jest FMIS?</a:t>
            </a:r>
          </a:p>
          <a:p>
            <a:pPr>
              <a:lnSpc>
                <a:spcPct val="120000"/>
              </a:lnSpc>
            </a:pPr>
            <a:r>
              <a:rPr lang="pl-PL" b="1" dirty="0"/>
              <a:t>FMIS (Farm Management Information System)</a:t>
            </a:r>
            <a:r>
              <a:rPr lang="pl-PL" dirty="0"/>
              <a:t> to zintegrowany system informatyczny służący do planowania, monitorowania i analizowania działalności rolniczej. W praktyce oznacza to cyfrową platformę, która łączy dane z wielu źródeł: maszyn rolniczych, czujników, map, danych meteorologicznych, zdjęć satelitarnych oraz informacji wprowadzanych ręcznie przez rolnika.</a:t>
            </a:r>
          </a:p>
          <a:p>
            <a:pPr>
              <a:lnSpc>
                <a:spcPct val="120000"/>
              </a:lnSpc>
            </a:pPr>
            <a:r>
              <a:rPr lang="pl-PL" dirty="0"/>
              <a:t>Systemy FMIS wspierają:</a:t>
            </a:r>
          </a:p>
          <a:p>
            <a:pPr>
              <a:lnSpc>
                <a:spcPct val="120000"/>
              </a:lnSpc>
            </a:pPr>
            <a:r>
              <a:rPr lang="pl-PL" dirty="0"/>
              <a:t>Planowanie zabiegów agrotechnicznych (siew, nawożenie, ochrona roślin),</a:t>
            </a:r>
          </a:p>
          <a:p>
            <a:pPr>
              <a:lnSpc>
                <a:spcPct val="120000"/>
              </a:lnSpc>
            </a:pPr>
            <a:r>
              <a:rPr lang="pl-PL" dirty="0"/>
              <a:t>Rejestrację wykonanych prac i zużytych środków,</a:t>
            </a:r>
          </a:p>
          <a:p>
            <a:pPr>
              <a:lnSpc>
                <a:spcPct val="120000"/>
              </a:lnSpc>
            </a:pPr>
            <a:r>
              <a:rPr lang="pl-PL" dirty="0"/>
              <a:t>Obliczanie kosztów i rentowności,</a:t>
            </a:r>
          </a:p>
          <a:p>
            <a:pPr>
              <a:lnSpc>
                <a:spcPct val="120000"/>
              </a:lnSpc>
            </a:pPr>
            <a:r>
              <a:rPr lang="pl-PL" dirty="0"/>
              <a:t>Sporządzanie dokumentacji (np. ewidencja zabiegów, raporty środowiskowe).</a:t>
            </a:r>
          </a:p>
          <a:p>
            <a:pPr>
              <a:lnSpc>
                <a:spcPct val="120000"/>
              </a:lnSpc>
            </a:pPr>
            <a:r>
              <a:rPr lang="pl-PL" dirty="0"/>
              <a:t>Wszystkie te elementy wspomagają </a:t>
            </a:r>
            <a:r>
              <a:rPr lang="pl-PL" b="1" dirty="0"/>
              <a:t>podejmowanie trafnych decyzji</a:t>
            </a:r>
            <a:r>
              <a:rPr lang="pl-PL" dirty="0"/>
              <a:t> w gospodarstwie, zarówno na poziomie operacyjnym, jak i strategicznym.</a:t>
            </a:r>
          </a:p>
        </p:txBody>
      </p:sp>
    </p:spTree>
    <p:extLst>
      <p:ext uri="{BB962C8B-B14F-4D97-AF65-F5344CB8AC3E}">
        <p14:creationId xmlns:p14="http://schemas.microsoft.com/office/powerpoint/2010/main" val="476782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30A708-EB32-45CC-AFDD-5C3288AD5E91}"/>
              </a:ext>
            </a:extLst>
          </p:cNvPr>
          <p:cNvSpPr>
            <a:spLocks noGrp="1"/>
          </p:cNvSpPr>
          <p:nvPr>
            <p:ph type="title"/>
          </p:nvPr>
        </p:nvSpPr>
        <p:spPr>
          <a:xfrm>
            <a:off x="838200" y="365125"/>
            <a:ext cx="10515600" cy="1117686"/>
          </a:xfrm>
        </p:spPr>
        <p:txBody>
          <a:bodyPr>
            <a:normAutofit fontScale="90000"/>
          </a:bodyPr>
          <a:lstStyle/>
          <a:p>
            <a:r>
              <a:rPr lang="pl-PL" dirty="0"/>
              <a:t>Przykładowe rozwiązania FMIS i ich zastosowanie w praktyce</a:t>
            </a:r>
          </a:p>
        </p:txBody>
      </p:sp>
      <p:sp>
        <p:nvSpPr>
          <p:cNvPr id="3" name="Symbol zastępczy zawartości 2">
            <a:extLst>
              <a:ext uri="{FF2B5EF4-FFF2-40B4-BE49-F238E27FC236}">
                <a16:creationId xmlns:a16="http://schemas.microsoft.com/office/drawing/2014/main" id="{34C0E2EF-9546-46D3-87FA-C9B0D17EBBDE}"/>
              </a:ext>
            </a:extLst>
          </p:cNvPr>
          <p:cNvSpPr>
            <a:spLocks noGrp="1"/>
          </p:cNvSpPr>
          <p:nvPr>
            <p:ph idx="1"/>
          </p:nvPr>
        </p:nvSpPr>
        <p:spPr>
          <a:xfrm>
            <a:off x="838200" y="1581665"/>
            <a:ext cx="10515600" cy="4595298"/>
          </a:xfrm>
        </p:spPr>
        <p:txBody>
          <a:bodyPr>
            <a:noAutofit/>
          </a:bodyPr>
          <a:lstStyle/>
          <a:p>
            <a:r>
              <a:rPr lang="pl-PL" sz="2400" dirty="0"/>
              <a:t>Na rynku dostępnych jest wiele systemów FMIS dostosowanych do różnych typów gospodarstw:</a:t>
            </a:r>
          </a:p>
          <a:p>
            <a:r>
              <a:rPr lang="pl-PL" sz="2400" b="1" dirty="0" smtClean="0"/>
              <a:t>Wybrane </a:t>
            </a:r>
            <a:r>
              <a:rPr lang="pl-PL" sz="2400" b="1" dirty="0"/>
              <a:t>platformy:</a:t>
            </a:r>
          </a:p>
          <a:p>
            <a:r>
              <a:rPr lang="pl-PL" sz="2400" b="1" dirty="0"/>
              <a:t>365FarmNet</a:t>
            </a:r>
            <a:r>
              <a:rPr lang="pl-PL" sz="2400" dirty="0"/>
              <a:t> – kompleksowa platforma do zarządzania uprawami i hodowlą; integruje dane z maszyn, czujników, pogodowe i satelitarne.</a:t>
            </a:r>
          </a:p>
          <a:p>
            <a:r>
              <a:rPr lang="pl-PL" sz="2400" b="1" dirty="0" err="1"/>
              <a:t>AgroSmart</a:t>
            </a:r>
            <a:r>
              <a:rPr lang="pl-PL" sz="2400" dirty="0"/>
              <a:t> – polski system wspierający planowanie zabiegów i prowadzenie ewidencji zgodnej z normami IP.</a:t>
            </a:r>
          </a:p>
          <a:p>
            <a:r>
              <a:rPr lang="pl-PL" sz="2400" b="1" dirty="0" err="1"/>
              <a:t>SatAgro</a:t>
            </a:r>
            <a:r>
              <a:rPr lang="pl-PL" sz="2400" dirty="0"/>
              <a:t> – narzędzie wykorzystujące dane satelitarne do monitorowania upraw i precyzyjnego nawożenia.</a:t>
            </a:r>
          </a:p>
          <a:p>
            <a:r>
              <a:rPr lang="pl-PL" sz="2400" b="1" dirty="0"/>
              <a:t>John </a:t>
            </a:r>
            <a:r>
              <a:rPr lang="pl-PL" sz="2400" b="1" dirty="0" err="1"/>
              <a:t>Deere</a:t>
            </a:r>
            <a:r>
              <a:rPr lang="pl-PL" sz="2400" b="1" dirty="0"/>
              <a:t> Operations Center</a:t>
            </a:r>
            <a:r>
              <a:rPr lang="pl-PL" sz="2400" dirty="0"/>
              <a:t> – system współpracujący z maszynami JD, umożliwiający analizę pracy sprzętu i planowanie zabiegów.</a:t>
            </a:r>
          </a:p>
        </p:txBody>
      </p:sp>
    </p:spTree>
    <p:extLst>
      <p:ext uri="{BB962C8B-B14F-4D97-AF65-F5344CB8AC3E}">
        <p14:creationId xmlns:p14="http://schemas.microsoft.com/office/powerpoint/2010/main" val="119739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30A708-EB32-45CC-AFDD-5C3288AD5E91}"/>
              </a:ext>
            </a:extLst>
          </p:cNvPr>
          <p:cNvSpPr>
            <a:spLocks noGrp="1"/>
          </p:cNvSpPr>
          <p:nvPr>
            <p:ph type="title"/>
          </p:nvPr>
        </p:nvSpPr>
        <p:spPr>
          <a:xfrm>
            <a:off x="838200" y="365125"/>
            <a:ext cx="10515600" cy="1327750"/>
          </a:xfrm>
        </p:spPr>
        <p:txBody>
          <a:bodyPr>
            <a:normAutofit/>
          </a:bodyPr>
          <a:lstStyle/>
          <a:p>
            <a:r>
              <a:rPr lang="pl-PL" dirty="0"/>
              <a:t>Przykładowe rozwiązania FMIS i ich zastosowanie w praktyce - korzyści</a:t>
            </a:r>
          </a:p>
        </p:txBody>
      </p:sp>
      <p:sp>
        <p:nvSpPr>
          <p:cNvPr id="3" name="Symbol zastępczy zawartości 2">
            <a:extLst>
              <a:ext uri="{FF2B5EF4-FFF2-40B4-BE49-F238E27FC236}">
                <a16:creationId xmlns:a16="http://schemas.microsoft.com/office/drawing/2014/main" id="{34C0E2EF-9546-46D3-87FA-C9B0D17EBBDE}"/>
              </a:ext>
            </a:extLst>
          </p:cNvPr>
          <p:cNvSpPr>
            <a:spLocks noGrp="1"/>
          </p:cNvSpPr>
          <p:nvPr>
            <p:ph idx="1"/>
          </p:nvPr>
        </p:nvSpPr>
        <p:spPr>
          <a:xfrm>
            <a:off x="838200" y="1692875"/>
            <a:ext cx="10515600" cy="4484087"/>
          </a:xfrm>
        </p:spPr>
        <p:txBody>
          <a:bodyPr>
            <a:noAutofit/>
          </a:bodyPr>
          <a:lstStyle/>
          <a:p>
            <a:r>
              <a:rPr lang="pl-PL" sz="2400" b="1" dirty="0" smtClean="0"/>
              <a:t>Korzyści </a:t>
            </a:r>
            <a:r>
              <a:rPr lang="pl-PL" sz="2400" b="1" dirty="0"/>
              <a:t>z zastosowania FMIS:</a:t>
            </a:r>
          </a:p>
          <a:p>
            <a:r>
              <a:rPr lang="pl-PL" sz="2400" dirty="0"/>
              <a:t>Lepsze planowanie i redukcja kosztów produkcji,</a:t>
            </a:r>
          </a:p>
          <a:p>
            <a:r>
              <a:rPr lang="pl-PL" sz="2400" dirty="0"/>
              <a:t>Ułatwienie prowadzenia dokumentacji na potrzeby kontroli,</a:t>
            </a:r>
          </a:p>
          <a:p>
            <a:r>
              <a:rPr lang="pl-PL" sz="2400" dirty="0"/>
              <a:t>Możliwość szybkiej analizy danych z różnych źródeł,</a:t>
            </a:r>
          </a:p>
          <a:p>
            <a:r>
              <a:rPr lang="pl-PL" sz="2400" dirty="0"/>
              <a:t>Zwiększenie wydajności pracy dzięki automatyzacji procesów.</a:t>
            </a:r>
          </a:p>
          <a:p>
            <a:r>
              <a:rPr lang="pl-PL" sz="2400" dirty="0"/>
              <a:t>FMIS to </a:t>
            </a:r>
            <a:r>
              <a:rPr lang="pl-PL" sz="2400" b="1" dirty="0"/>
              <a:t>podstawa cyfryzacji gospodarstwa</a:t>
            </a:r>
            <a:r>
              <a:rPr lang="pl-PL" sz="2400" dirty="0"/>
              <a:t> – umożliwia nie tylko zarządzanie bieżącą działalnością, ale też włączenie elementów automatyzacji, </a:t>
            </a:r>
            <a:r>
              <a:rPr lang="pl-PL" sz="2400" dirty="0" err="1"/>
              <a:t>IoT</a:t>
            </a:r>
            <a:r>
              <a:rPr lang="pl-PL" sz="2400" dirty="0"/>
              <a:t> i sztucznej inteligencji.</a:t>
            </a:r>
          </a:p>
        </p:txBody>
      </p:sp>
    </p:spTree>
    <p:extLst>
      <p:ext uri="{BB962C8B-B14F-4D97-AF65-F5344CB8AC3E}">
        <p14:creationId xmlns:p14="http://schemas.microsoft.com/office/powerpoint/2010/main" val="182260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D34BE1-129E-4FE6-A0FC-D30E858FA942}"/>
              </a:ext>
            </a:extLst>
          </p:cNvPr>
          <p:cNvSpPr>
            <a:spLocks noGrp="1"/>
          </p:cNvSpPr>
          <p:nvPr>
            <p:ph type="title"/>
          </p:nvPr>
        </p:nvSpPr>
        <p:spPr/>
        <p:txBody>
          <a:bodyPr/>
          <a:lstStyle/>
          <a:p>
            <a:r>
              <a:rPr lang="pl-PL" dirty="0"/>
              <a:t>GIS – definicja systemów informacji geograficznej</a:t>
            </a:r>
          </a:p>
        </p:txBody>
      </p:sp>
      <p:sp>
        <p:nvSpPr>
          <p:cNvPr id="3" name="Symbol zastępczy zawartości 2">
            <a:extLst>
              <a:ext uri="{FF2B5EF4-FFF2-40B4-BE49-F238E27FC236}">
                <a16:creationId xmlns:a16="http://schemas.microsoft.com/office/drawing/2014/main" id="{1CC54DF2-AD51-4AF8-BDCF-022605ECF218}"/>
              </a:ext>
            </a:extLst>
          </p:cNvPr>
          <p:cNvSpPr>
            <a:spLocks noGrp="1"/>
          </p:cNvSpPr>
          <p:nvPr>
            <p:ph idx="1"/>
          </p:nvPr>
        </p:nvSpPr>
        <p:spPr/>
        <p:txBody>
          <a:bodyPr/>
          <a:lstStyle/>
          <a:p>
            <a:r>
              <a:rPr lang="pl-PL" b="1" dirty="0" smtClean="0"/>
              <a:t>Czym </a:t>
            </a:r>
            <a:r>
              <a:rPr lang="pl-PL" b="1" dirty="0"/>
              <a:t>jest GIS?</a:t>
            </a:r>
          </a:p>
          <a:p>
            <a:r>
              <a:rPr lang="pl-PL" b="1" dirty="0"/>
              <a:t>GIS (ang. </a:t>
            </a:r>
            <a:r>
              <a:rPr lang="pl-PL" b="1" dirty="0" err="1"/>
              <a:t>Geographic</a:t>
            </a:r>
            <a:r>
              <a:rPr lang="pl-PL" b="1" dirty="0"/>
              <a:t> Information System)</a:t>
            </a:r>
            <a:r>
              <a:rPr lang="pl-PL" dirty="0"/>
              <a:t> to system informatyczny służący do </a:t>
            </a:r>
            <a:r>
              <a:rPr lang="pl-PL" b="1" dirty="0"/>
              <a:t>pozyskiwania, przechowywania, przetwarzania, analizowania i wizualizacji danych przestrzennych</a:t>
            </a:r>
            <a:r>
              <a:rPr lang="pl-PL" dirty="0"/>
              <a:t>. Dane te odnoszą się do określonego położenia geograficznego i mogą obejmować informacje o glebie, topografii, uprawach, infrastrukturze rolniczej, zasobach wodnych i wielu innych elementach środowiska.</a:t>
            </a:r>
          </a:p>
          <a:p>
            <a:endParaRPr lang="pl-PL" dirty="0"/>
          </a:p>
        </p:txBody>
      </p:sp>
    </p:spTree>
    <p:extLst>
      <p:ext uri="{BB962C8B-B14F-4D97-AF65-F5344CB8AC3E}">
        <p14:creationId xmlns:p14="http://schemas.microsoft.com/office/powerpoint/2010/main" val="301626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75A170-8D98-4665-87E0-372613058AD1}"/>
              </a:ext>
            </a:extLst>
          </p:cNvPr>
          <p:cNvSpPr>
            <a:spLocks noGrp="1"/>
          </p:cNvSpPr>
          <p:nvPr>
            <p:ph type="title"/>
          </p:nvPr>
        </p:nvSpPr>
        <p:spPr/>
        <p:txBody>
          <a:bodyPr/>
          <a:lstStyle/>
          <a:p>
            <a:r>
              <a:rPr lang="pl-PL" dirty="0"/>
              <a:t>GIS – główne funkcje systemów informacji geograficznej</a:t>
            </a:r>
          </a:p>
        </p:txBody>
      </p:sp>
      <p:sp>
        <p:nvSpPr>
          <p:cNvPr id="3" name="Symbol zastępczy zawartości 2">
            <a:extLst>
              <a:ext uri="{FF2B5EF4-FFF2-40B4-BE49-F238E27FC236}">
                <a16:creationId xmlns:a16="http://schemas.microsoft.com/office/drawing/2014/main" id="{962018E2-4D96-4C7C-B667-B931543058EE}"/>
              </a:ext>
            </a:extLst>
          </p:cNvPr>
          <p:cNvSpPr>
            <a:spLocks noGrp="1"/>
          </p:cNvSpPr>
          <p:nvPr>
            <p:ph idx="1"/>
          </p:nvPr>
        </p:nvSpPr>
        <p:spPr/>
        <p:txBody>
          <a:bodyPr>
            <a:normAutofit fontScale="92500" lnSpcReduction="10000"/>
          </a:bodyPr>
          <a:lstStyle/>
          <a:p>
            <a:pPr>
              <a:lnSpc>
                <a:spcPct val="110000"/>
              </a:lnSpc>
            </a:pPr>
            <a:r>
              <a:rPr lang="pl-PL" b="1" dirty="0" smtClean="0"/>
              <a:t>Główne </a:t>
            </a:r>
            <a:r>
              <a:rPr lang="pl-PL" b="1" dirty="0"/>
              <a:t>funkcje GIS w rolnictwie:</a:t>
            </a:r>
          </a:p>
          <a:p>
            <a:pPr>
              <a:lnSpc>
                <a:spcPct val="110000"/>
              </a:lnSpc>
            </a:pPr>
            <a:r>
              <a:rPr lang="pl-PL" dirty="0"/>
              <a:t>Tworzenie </a:t>
            </a:r>
            <a:r>
              <a:rPr lang="pl-PL" b="1" dirty="0"/>
              <a:t>map tematycznych</a:t>
            </a:r>
            <a:r>
              <a:rPr lang="pl-PL" dirty="0"/>
              <a:t> (np. mapa zasobności gleby, mapa plonów),</a:t>
            </a:r>
          </a:p>
          <a:p>
            <a:pPr>
              <a:lnSpc>
                <a:spcPct val="110000"/>
              </a:lnSpc>
            </a:pPr>
            <a:r>
              <a:rPr lang="pl-PL" dirty="0"/>
              <a:t>Analiza przestrzenna (np. identyfikacja stref o niskiej produktywności),</a:t>
            </a:r>
          </a:p>
          <a:p>
            <a:pPr>
              <a:lnSpc>
                <a:spcPct val="110000"/>
              </a:lnSpc>
            </a:pPr>
            <a:r>
              <a:rPr lang="pl-PL" dirty="0"/>
              <a:t>Zarządzanie działkami i rejestracja działań agrotechnicznych,</a:t>
            </a:r>
          </a:p>
          <a:p>
            <a:pPr>
              <a:lnSpc>
                <a:spcPct val="110000"/>
              </a:lnSpc>
            </a:pPr>
            <a:r>
              <a:rPr lang="pl-PL" dirty="0"/>
              <a:t>Łączenie danych przestrzennych z informacjami z FMIS, sensorów, dronów i satelitów.</a:t>
            </a:r>
          </a:p>
          <a:p>
            <a:pPr>
              <a:lnSpc>
                <a:spcPct val="110000"/>
              </a:lnSpc>
            </a:pPr>
            <a:r>
              <a:rPr lang="pl-PL" dirty="0"/>
              <a:t>GIS jest nieodzownym narzędziem w </a:t>
            </a:r>
            <a:r>
              <a:rPr lang="pl-PL" b="1" dirty="0"/>
              <a:t>rolnictwie precyzyjnym</a:t>
            </a:r>
            <a:r>
              <a:rPr lang="pl-PL" dirty="0"/>
              <a:t>, gdzie kluczowe jest lokalizowanie zjawisk i podejmowanie decyzji w oparciu o konkretne miejsca na polu.</a:t>
            </a:r>
          </a:p>
          <a:p>
            <a:pPr>
              <a:lnSpc>
                <a:spcPct val="110000"/>
              </a:lnSpc>
            </a:pPr>
            <a:endParaRPr lang="pl-PL" dirty="0"/>
          </a:p>
        </p:txBody>
      </p:sp>
    </p:spTree>
    <p:extLst>
      <p:ext uri="{BB962C8B-B14F-4D97-AF65-F5344CB8AC3E}">
        <p14:creationId xmlns:p14="http://schemas.microsoft.com/office/powerpoint/2010/main" val="2747431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C440FD-93C5-433B-BA2D-EC0ED1B0F916}"/>
              </a:ext>
            </a:extLst>
          </p:cNvPr>
          <p:cNvSpPr>
            <a:spLocks noGrp="1"/>
          </p:cNvSpPr>
          <p:nvPr>
            <p:ph type="title"/>
          </p:nvPr>
        </p:nvSpPr>
        <p:spPr/>
        <p:txBody>
          <a:bodyPr/>
          <a:lstStyle/>
          <a:p>
            <a:r>
              <a:rPr lang="pl-PL" dirty="0"/>
              <a:t>Praktyczne zastosowania GIS w gospodarstwach rolnych</a:t>
            </a:r>
          </a:p>
        </p:txBody>
      </p:sp>
      <p:sp>
        <p:nvSpPr>
          <p:cNvPr id="3" name="Symbol zastępczy zawartości 2">
            <a:extLst>
              <a:ext uri="{FF2B5EF4-FFF2-40B4-BE49-F238E27FC236}">
                <a16:creationId xmlns:a16="http://schemas.microsoft.com/office/drawing/2014/main" id="{D6BEDE05-A7B0-4C30-8C12-F44A8FCEB6FE}"/>
              </a:ext>
            </a:extLst>
          </p:cNvPr>
          <p:cNvSpPr>
            <a:spLocks noGrp="1"/>
          </p:cNvSpPr>
          <p:nvPr>
            <p:ph idx="1"/>
          </p:nvPr>
        </p:nvSpPr>
        <p:spPr/>
        <p:txBody>
          <a:bodyPr/>
          <a:lstStyle/>
          <a:p>
            <a:r>
              <a:rPr lang="pl-PL" b="1" dirty="0" smtClean="0"/>
              <a:t>GIS </a:t>
            </a:r>
            <a:r>
              <a:rPr lang="pl-PL" b="1" dirty="0"/>
              <a:t>w codziennej praktyce rolniczej</a:t>
            </a:r>
          </a:p>
          <a:p>
            <a:r>
              <a:rPr lang="pl-PL" dirty="0"/>
              <a:t>Dzięki systemom GIS rolnik może:</a:t>
            </a:r>
          </a:p>
          <a:p>
            <a:r>
              <a:rPr lang="pl-PL" b="1" dirty="0"/>
              <a:t>Tworzyć mapy upraw i zabiegów</a:t>
            </a:r>
            <a:r>
              <a:rPr lang="pl-PL" dirty="0"/>
              <a:t> dla poszczególnych pól,</a:t>
            </a:r>
          </a:p>
          <a:p>
            <a:r>
              <a:rPr lang="pl-PL" b="1" dirty="0"/>
              <a:t>Planować precyzyjne nawożenie i nawadnianie</a:t>
            </a:r>
            <a:r>
              <a:rPr lang="pl-PL" dirty="0"/>
              <a:t> w oparciu o dane przestrzenne,</a:t>
            </a:r>
          </a:p>
          <a:p>
            <a:r>
              <a:rPr lang="pl-PL" b="1" dirty="0"/>
              <a:t>Monitorować zmiany w plonach</a:t>
            </a:r>
            <a:r>
              <a:rPr lang="pl-PL" dirty="0"/>
              <a:t> i porównywać je między sezonami,</a:t>
            </a:r>
          </a:p>
          <a:p>
            <a:r>
              <a:rPr lang="pl-PL" b="1" dirty="0"/>
              <a:t>Dokumentować historię użytkowania pól</a:t>
            </a:r>
            <a:r>
              <a:rPr lang="pl-PL" dirty="0"/>
              <a:t> – istotne przy audytach i kontrolach.</a:t>
            </a:r>
          </a:p>
          <a:p>
            <a:endParaRPr lang="pl-PL" dirty="0"/>
          </a:p>
        </p:txBody>
      </p:sp>
    </p:spTree>
    <p:extLst>
      <p:ext uri="{BB962C8B-B14F-4D97-AF65-F5344CB8AC3E}">
        <p14:creationId xmlns:p14="http://schemas.microsoft.com/office/powerpoint/2010/main" val="2269745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3614D88-AAD5-49D9-B149-F48A434E67B2}"/>
              </a:ext>
            </a:extLst>
          </p:cNvPr>
          <p:cNvSpPr>
            <a:spLocks noGrp="1"/>
          </p:cNvSpPr>
          <p:nvPr>
            <p:ph type="title"/>
          </p:nvPr>
        </p:nvSpPr>
        <p:spPr/>
        <p:txBody>
          <a:bodyPr/>
          <a:lstStyle/>
          <a:p>
            <a:r>
              <a:rPr lang="pl-PL" dirty="0"/>
              <a:t>Przykłady zastosowania GIS w gospodarstwach rolnych</a:t>
            </a:r>
          </a:p>
        </p:txBody>
      </p:sp>
      <p:sp>
        <p:nvSpPr>
          <p:cNvPr id="3" name="Symbol zastępczy zawartości 2">
            <a:extLst>
              <a:ext uri="{FF2B5EF4-FFF2-40B4-BE49-F238E27FC236}">
                <a16:creationId xmlns:a16="http://schemas.microsoft.com/office/drawing/2014/main" id="{C9603FDB-A290-4382-8D4B-6C3F739CFC9A}"/>
              </a:ext>
            </a:extLst>
          </p:cNvPr>
          <p:cNvSpPr>
            <a:spLocks noGrp="1"/>
          </p:cNvSpPr>
          <p:nvPr>
            <p:ph idx="1"/>
          </p:nvPr>
        </p:nvSpPr>
        <p:spPr/>
        <p:txBody>
          <a:bodyPr/>
          <a:lstStyle/>
          <a:p>
            <a:r>
              <a:rPr lang="pl-PL" b="1" dirty="0" smtClean="0"/>
              <a:t>Przykłady </a:t>
            </a:r>
            <a:r>
              <a:rPr lang="pl-PL" b="1" dirty="0"/>
              <a:t>zastosowań:</a:t>
            </a:r>
          </a:p>
          <a:p>
            <a:r>
              <a:rPr lang="pl-PL" b="1" dirty="0"/>
              <a:t>Mapa stref zarządzania</a:t>
            </a:r>
            <a:r>
              <a:rPr lang="pl-PL" dirty="0"/>
              <a:t>: dzieli pole na części o różnej produktywności, co pozwala lepiej dostosować dawki nawozów lub nasion.</a:t>
            </a:r>
          </a:p>
          <a:p>
            <a:r>
              <a:rPr lang="pl-PL" b="1" dirty="0"/>
              <a:t>Analiza wilgotności gleby</a:t>
            </a:r>
            <a:r>
              <a:rPr lang="pl-PL" dirty="0"/>
              <a:t>: dane z sensorów glebowych zintegrowane z systemem GIS umożliwiają określenie, gdzie i kiedy należy przeprowadzić nawodnienie.</a:t>
            </a:r>
          </a:p>
          <a:p>
            <a:r>
              <a:rPr lang="pl-PL" b="1" dirty="0"/>
              <a:t>Zgłoszenia do ARiMR</a:t>
            </a:r>
            <a:r>
              <a:rPr lang="pl-PL" dirty="0"/>
              <a:t>: GIS wspiera tworzenie dokładnych map działek rolnych i ich aktualizację w systemie </a:t>
            </a:r>
            <a:r>
              <a:rPr lang="pl-PL" dirty="0" err="1"/>
              <a:t>eWniosekPlus</a:t>
            </a:r>
            <a:r>
              <a:rPr lang="pl-PL" dirty="0"/>
              <a:t>.</a:t>
            </a:r>
          </a:p>
        </p:txBody>
      </p:sp>
    </p:spTree>
    <p:extLst>
      <p:ext uri="{BB962C8B-B14F-4D97-AF65-F5344CB8AC3E}">
        <p14:creationId xmlns:p14="http://schemas.microsoft.com/office/powerpoint/2010/main" val="1918419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4C2E8D-5BED-4BE4-8AF1-C0979F416499}"/>
              </a:ext>
            </a:extLst>
          </p:cNvPr>
          <p:cNvSpPr>
            <a:spLocks noGrp="1"/>
          </p:cNvSpPr>
          <p:nvPr>
            <p:ph type="title"/>
          </p:nvPr>
        </p:nvSpPr>
        <p:spPr/>
        <p:txBody>
          <a:bodyPr/>
          <a:lstStyle/>
          <a:p>
            <a:r>
              <a:rPr lang="pl-PL" dirty="0"/>
              <a:t>Źródła danych satelitarnych</a:t>
            </a:r>
          </a:p>
        </p:txBody>
      </p:sp>
      <p:sp>
        <p:nvSpPr>
          <p:cNvPr id="3" name="Symbol zastępczy zawartości 2">
            <a:extLst>
              <a:ext uri="{FF2B5EF4-FFF2-40B4-BE49-F238E27FC236}">
                <a16:creationId xmlns:a16="http://schemas.microsoft.com/office/drawing/2014/main" id="{3AC5CAA1-55A2-4142-9E29-F0BCAD7AD9B4}"/>
              </a:ext>
            </a:extLst>
          </p:cNvPr>
          <p:cNvSpPr>
            <a:spLocks noGrp="1"/>
          </p:cNvSpPr>
          <p:nvPr>
            <p:ph idx="1"/>
          </p:nvPr>
        </p:nvSpPr>
        <p:spPr/>
        <p:txBody>
          <a:bodyPr>
            <a:normAutofit fontScale="77500" lnSpcReduction="20000"/>
          </a:bodyPr>
          <a:lstStyle/>
          <a:p>
            <a:pPr>
              <a:lnSpc>
                <a:spcPct val="120000"/>
              </a:lnSpc>
            </a:pPr>
            <a:r>
              <a:rPr lang="pl-PL" dirty="0"/>
              <a:t>Dane satelitarne są kluczowym źródłem informacji dla rolnictwa precyzyjnego i zarządzania gospodarstwem. Główne systemy dostarczające otwarte dane to:</a:t>
            </a:r>
          </a:p>
          <a:p>
            <a:pPr>
              <a:lnSpc>
                <a:spcPct val="120000"/>
              </a:lnSpc>
            </a:pPr>
            <a:r>
              <a:rPr lang="pl-PL" b="1" dirty="0"/>
              <a:t>Copernicus</a:t>
            </a:r>
            <a:r>
              <a:rPr lang="pl-PL" dirty="0"/>
              <a:t> – program Unii Europejskiej oferujący dostęp do danych z serii </a:t>
            </a:r>
            <a:r>
              <a:rPr lang="pl-PL" dirty="0" err="1"/>
              <a:t>satelit</a:t>
            </a:r>
            <a:r>
              <a:rPr lang="pl-PL" dirty="0"/>
              <a:t> </a:t>
            </a:r>
            <a:r>
              <a:rPr lang="pl-PL" dirty="0" err="1"/>
              <a:t>Sentinel</a:t>
            </a:r>
            <a:r>
              <a:rPr lang="pl-PL" dirty="0"/>
              <a:t> (np. Sentinel-1 radarowy, Sentinel-2 optyczny). Dane te są bezpłatne i aktualizowane co kilka dni.</a:t>
            </a:r>
          </a:p>
          <a:p>
            <a:pPr>
              <a:lnSpc>
                <a:spcPct val="120000"/>
              </a:lnSpc>
            </a:pPr>
            <a:r>
              <a:rPr lang="pl-PL" b="1" dirty="0" err="1"/>
              <a:t>Landsat</a:t>
            </a:r>
            <a:r>
              <a:rPr lang="pl-PL" dirty="0"/>
              <a:t> – amerykański program satelitarny dostarczający historyczne i aktualne zdjęcia Ziemi o wysokiej rozdzielczości.</a:t>
            </a:r>
          </a:p>
          <a:p>
            <a:pPr>
              <a:lnSpc>
                <a:spcPct val="120000"/>
              </a:lnSpc>
            </a:pPr>
            <a:r>
              <a:rPr lang="pl-PL" b="1" dirty="0"/>
              <a:t>Komercyjne platformy</a:t>
            </a:r>
            <a:r>
              <a:rPr lang="pl-PL" dirty="0"/>
              <a:t> – oferujące szczegółowe obrazy o bardzo wysokiej rozdzielczości, wykorzystywane do specjalistycznych analiz.</a:t>
            </a:r>
          </a:p>
          <a:p>
            <a:pPr>
              <a:lnSpc>
                <a:spcPct val="120000"/>
              </a:lnSpc>
            </a:pPr>
            <a:r>
              <a:rPr lang="pl-PL" dirty="0"/>
              <a:t>Dane satelitarne umożliwiają monitorowanie wielkopowierzchniowych obszarów rolnych, oceny stanu upraw, gleby oraz czynników środowiskowych.</a:t>
            </a:r>
          </a:p>
        </p:txBody>
      </p:sp>
    </p:spTree>
    <p:extLst>
      <p:ext uri="{BB962C8B-B14F-4D97-AF65-F5344CB8AC3E}">
        <p14:creationId xmlns:p14="http://schemas.microsoft.com/office/powerpoint/2010/main" val="13797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D992DFE-F69B-445E-9069-36D332C46C6A}"/>
              </a:ext>
            </a:extLst>
          </p:cNvPr>
          <p:cNvSpPr>
            <a:spLocks noGrp="1"/>
          </p:cNvSpPr>
          <p:nvPr>
            <p:ph type="title"/>
          </p:nvPr>
        </p:nvSpPr>
        <p:spPr/>
        <p:txBody>
          <a:bodyPr/>
          <a:lstStyle/>
          <a:p>
            <a:r>
              <a:rPr lang="pl-PL" dirty="0"/>
              <a:t>Zastosowania danych satelitarnych w rolnictwie</a:t>
            </a:r>
          </a:p>
        </p:txBody>
      </p:sp>
      <p:sp>
        <p:nvSpPr>
          <p:cNvPr id="3" name="Symbol zastępczy zawartości 2">
            <a:extLst>
              <a:ext uri="{FF2B5EF4-FFF2-40B4-BE49-F238E27FC236}">
                <a16:creationId xmlns:a16="http://schemas.microsoft.com/office/drawing/2014/main" id="{DC02A50E-BA2E-4E58-B95D-E88FFF8AF5F6}"/>
              </a:ext>
            </a:extLst>
          </p:cNvPr>
          <p:cNvSpPr>
            <a:spLocks noGrp="1"/>
          </p:cNvSpPr>
          <p:nvPr>
            <p:ph idx="1"/>
          </p:nvPr>
        </p:nvSpPr>
        <p:spPr/>
        <p:txBody>
          <a:bodyPr>
            <a:normAutofit fontScale="77500" lnSpcReduction="20000"/>
          </a:bodyPr>
          <a:lstStyle/>
          <a:p>
            <a:pPr>
              <a:lnSpc>
                <a:spcPct val="120000"/>
              </a:lnSpc>
            </a:pPr>
            <a:r>
              <a:rPr lang="pl-PL" dirty="0"/>
              <a:t>Dane satelitarne znajdują szerokie zastosowanie w praktyce rolniczej:</a:t>
            </a:r>
          </a:p>
          <a:p>
            <a:pPr>
              <a:lnSpc>
                <a:spcPct val="120000"/>
              </a:lnSpc>
            </a:pPr>
            <a:r>
              <a:rPr lang="pl-PL" b="1" dirty="0"/>
              <a:t>Ocena stanu upraw</a:t>
            </a:r>
            <a:r>
              <a:rPr lang="pl-PL" dirty="0"/>
              <a:t> – analiza wskaźników wegetacji (np. NDVI) pozwala na wczesne wykrywanie stresu roślin, chorób, niedoborów składników odżywczych.</a:t>
            </a:r>
          </a:p>
          <a:p>
            <a:pPr>
              <a:lnSpc>
                <a:spcPct val="120000"/>
              </a:lnSpc>
            </a:pPr>
            <a:r>
              <a:rPr lang="pl-PL" b="1" dirty="0"/>
              <a:t>Prognozowanie plonów</a:t>
            </a:r>
            <a:r>
              <a:rPr lang="pl-PL" dirty="0"/>
              <a:t> – na podstawie danych historycznych i bieżących można szacować wielkość zbiorów.</a:t>
            </a:r>
          </a:p>
          <a:p>
            <a:pPr>
              <a:lnSpc>
                <a:spcPct val="120000"/>
              </a:lnSpc>
            </a:pPr>
            <a:r>
              <a:rPr lang="pl-PL" b="1" dirty="0"/>
              <a:t>Monitorowanie suszy i wilgotności gleby</a:t>
            </a:r>
            <a:r>
              <a:rPr lang="pl-PL" dirty="0"/>
              <a:t> – satelity dostarczają informacji o warunkach hydrologicznych, co wspiera optymalizację nawadniania.</a:t>
            </a:r>
          </a:p>
          <a:p>
            <a:pPr>
              <a:lnSpc>
                <a:spcPct val="120000"/>
              </a:lnSpc>
            </a:pPr>
            <a:r>
              <a:rPr lang="pl-PL" b="1" dirty="0"/>
              <a:t>Wsparcie decyzji agronomicznych</a:t>
            </a:r>
            <a:r>
              <a:rPr lang="pl-PL" dirty="0"/>
              <a:t> – integrowanie danych satelitarnych z FMIS i GIS umożliwia precyzyjne planowanie zabiegów agrotechnicznych.</a:t>
            </a:r>
          </a:p>
          <a:p>
            <a:pPr>
              <a:lnSpc>
                <a:spcPct val="120000"/>
              </a:lnSpc>
            </a:pPr>
            <a:r>
              <a:rPr lang="pl-PL" b="1" dirty="0"/>
              <a:t>Kontrola i dokumentacja</a:t>
            </a:r>
            <a:r>
              <a:rPr lang="pl-PL" dirty="0"/>
              <a:t> – służy do monitorowania zgodności z normami ekologicznymi oraz ułatwia raportowanie do instytucji.</a:t>
            </a:r>
          </a:p>
        </p:txBody>
      </p:sp>
    </p:spTree>
    <p:extLst>
      <p:ext uri="{BB962C8B-B14F-4D97-AF65-F5344CB8AC3E}">
        <p14:creationId xmlns:p14="http://schemas.microsoft.com/office/powerpoint/2010/main" val="766896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47A142-82BD-460A-8F15-D7C7DE7790E2}"/>
              </a:ext>
            </a:extLst>
          </p:cNvPr>
          <p:cNvSpPr>
            <a:spLocks noGrp="1"/>
          </p:cNvSpPr>
          <p:nvPr>
            <p:ph type="title"/>
          </p:nvPr>
        </p:nvSpPr>
        <p:spPr/>
        <p:txBody>
          <a:bodyPr/>
          <a:lstStyle/>
          <a:p>
            <a:r>
              <a:rPr lang="pl-PL" dirty="0"/>
              <a:t>Czym jest Internet Rzeczy (</a:t>
            </a:r>
            <a:r>
              <a:rPr lang="pl-PL" dirty="0" err="1"/>
              <a:t>IoT</a:t>
            </a:r>
            <a:r>
              <a:rPr lang="pl-PL" dirty="0"/>
              <a:t>) i jego rola w rolnictwie?</a:t>
            </a:r>
          </a:p>
        </p:txBody>
      </p:sp>
      <p:sp>
        <p:nvSpPr>
          <p:cNvPr id="3" name="Symbol zastępczy zawartości 2">
            <a:extLst>
              <a:ext uri="{FF2B5EF4-FFF2-40B4-BE49-F238E27FC236}">
                <a16:creationId xmlns:a16="http://schemas.microsoft.com/office/drawing/2014/main" id="{BE4BDA60-E5BD-4CAD-846E-027A96A20D09}"/>
              </a:ext>
            </a:extLst>
          </p:cNvPr>
          <p:cNvSpPr>
            <a:spLocks noGrp="1"/>
          </p:cNvSpPr>
          <p:nvPr>
            <p:ph idx="1"/>
          </p:nvPr>
        </p:nvSpPr>
        <p:spPr/>
        <p:txBody>
          <a:bodyPr>
            <a:normAutofit fontScale="92500" lnSpcReduction="10000"/>
          </a:bodyPr>
          <a:lstStyle/>
          <a:p>
            <a:pPr>
              <a:lnSpc>
                <a:spcPct val="110000"/>
              </a:lnSpc>
            </a:pPr>
            <a:r>
              <a:rPr lang="pl-PL" dirty="0"/>
              <a:t>Internet Rzeczy (</a:t>
            </a:r>
            <a:r>
              <a:rPr lang="pl-PL" dirty="0" err="1"/>
              <a:t>IoT</a:t>
            </a:r>
            <a:r>
              <a:rPr lang="pl-PL" dirty="0"/>
              <a:t>) to sieć fizycznych urządzeń wyposażonych w czujniki, oprogramowanie i łączność, które umożliwiają zbieranie i wymianę danych w czasie rzeczywistym. W rolnictwie </a:t>
            </a:r>
            <a:r>
              <a:rPr lang="pl-PL" dirty="0" err="1"/>
              <a:t>IoT</a:t>
            </a:r>
            <a:r>
              <a:rPr lang="pl-PL" dirty="0"/>
              <a:t> wspiera </a:t>
            </a:r>
            <a:r>
              <a:rPr lang="pl-PL" b="1" dirty="0"/>
              <a:t>monitorowanie warunków środowiskowych, zdrowia roślin i zwierząt oraz automatyzację procesów produkcyjnych</a:t>
            </a:r>
            <a:r>
              <a:rPr lang="pl-PL" dirty="0"/>
              <a:t>.</a:t>
            </a:r>
          </a:p>
          <a:p>
            <a:pPr>
              <a:lnSpc>
                <a:spcPct val="110000"/>
              </a:lnSpc>
            </a:pPr>
            <a:r>
              <a:rPr lang="pl-PL" dirty="0"/>
              <a:t>Dzięki </a:t>
            </a:r>
            <a:r>
              <a:rPr lang="pl-PL" dirty="0" err="1"/>
              <a:t>IoT</a:t>
            </a:r>
            <a:r>
              <a:rPr lang="pl-PL" dirty="0"/>
              <a:t> rolnicy mają dostęp do bieżących informacji z gospodarstwa, co pozwala na szybsze reagowanie na zmiany i optymalizację zasobów. Przykłady urządzeń </a:t>
            </a:r>
            <a:r>
              <a:rPr lang="pl-PL" dirty="0" err="1"/>
              <a:t>IoT</a:t>
            </a:r>
            <a:r>
              <a:rPr lang="pl-PL" dirty="0"/>
              <a:t> to czujniki wilgotności gleby, stacje pogodowe, urządzenia do monitoringu zwierząt oraz inteligentne systemy nawadniania i karmienia.</a:t>
            </a:r>
          </a:p>
          <a:p>
            <a:pPr>
              <a:lnSpc>
                <a:spcPct val="110000"/>
              </a:lnSpc>
            </a:pPr>
            <a:endParaRPr lang="pl-PL" dirty="0"/>
          </a:p>
        </p:txBody>
      </p:sp>
    </p:spTree>
    <p:extLst>
      <p:ext uri="{BB962C8B-B14F-4D97-AF65-F5344CB8AC3E}">
        <p14:creationId xmlns:p14="http://schemas.microsoft.com/office/powerpoint/2010/main" val="253443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C537AE-72B7-40AF-AE9A-2BF9D79BFBF9}"/>
              </a:ext>
            </a:extLst>
          </p:cNvPr>
          <p:cNvSpPr>
            <a:spLocks noGrp="1"/>
          </p:cNvSpPr>
          <p:nvPr>
            <p:ph type="title"/>
          </p:nvPr>
        </p:nvSpPr>
        <p:spPr/>
        <p:txBody>
          <a:bodyPr/>
          <a:lstStyle/>
          <a:p>
            <a:r>
              <a:rPr lang="pl-PL" dirty="0"/>
              <a:t>Przykłady zastosowań </a:t>
            </a:r>
            <a:r>
              <a:rPr lang="pl-PL" dirty="0" err="1"/>
              <a:t>IoT</a:t>
            </a:r>
            <a:r>
              <a:rPr lang="pl-PL" dirty="0"/>
              <a:t> w gospodarstwie</a:t>
            </a:r>
          </a:p>
        </p:txBody>
      </p:sp>
      <p:sp>
        <p:nvSpPr>
          <p:cNvPr id="3" name="Symbol zastępczy zawartości 2">
            <a:extLst>
              <a:ext uri="{FF2B5EF4-FFF2-40B4-BE49-F238E27FC236}">
                <a16:creationId xmlns:a16="http://schemas.microsoft.com/office/drawing/2014/main" id="{36E71D4A-BE26-4420-B6A1-B929A39338F8}"/>
              </a:ext>
            </a:extLst>
          </p:cNvPr>
          <p:cNvSpPr>
            <a:spLocks noGrp="1"/>
          </p:cNvSpPr>
          <p:nvPr>
            <p:ph idx="1"/>
          </p:nvPr>
        </p:nvSpPr>
        <p:spPr>
          <a:xfrm>
            <a:off x="838200" y="1785869"/>
            <a:ext cx="10515600" cy="4351338"/>
          </a:xfrm>
        </p:spPr>
        <p:txBody>
          <a:bodyPr>
            <a:normAutofit fontScale="70000" lnSpcReduction="20000"/>
          </a:bodyPr>
          <a:lstStyle/>
          <a:p>
            <a:pPr>
              <a:lnSpc>
                <a:spcPct val="120000"/>
              </a:lnSpc>
            </a:pPr>
            <a:r>
              <a:rPr lang="pl-PL" b="1" dirty="0"/>
              <a:t>Czujniki wilgotności gleby i temperatury</a:t>
            </a:r>
            <a:r>
              <a:rPr lang="pl-PL" dirty="0"/>
              <a:t> – umożliwiają precyzyjne nawadnianie oraz monitorowanie warunków upraw.</a:t>
            </a:r>
          </a:p>
          <a:p>
            <a:pPr>
              <a:lnSpc>
                <a:spcPct val="120000"/>
              </a:lnSpc>
            </a:pPr>
            <a:r>
              <a:rPr lang="pl-PL" b="1" dirty="0"/>
              <a:t>Stacje pogodowe</a:t>
            </a:r>
            <a:r>
              <a:rPr lang="pl-PL" dirty="0"/>
              <a:t> – dostarczają lokalne dane o warunkach atmosferycznych, pomagając planować zabiegi agrotechniczne.</a:t>
            </a:r>
          </a:p>
          <a:p>
            <a:pPr>
              <a:lnSpc>
                <a:spcPct val="120000"/>
              </a:lnSpc>
            </a:pPr>
            <a:r>
              <a:rPr lang="pl-PL" b="1" dirty="0"/>
              <a:t>Monitoring zwierząt</a:t>
            </a:r>
            <a:r>
              <a:rPr lang="pl-PL" dirty="0"/>
              <a:t> – sensory lokalizacyjne i zdrowotne monitorują stan bydła czy trzody, zwiększając efektywność hodowli.</a:t>
            </a:r>
          </a:p>
          <a:p>
            <a:pPr>
              <a:lnSpc>
                <a:spcPct val="120000"/>
              </a:lnSpc>
            </a:pPr>
            <a:r>
              <a:rPr lang="pl-PL" b="1" dirty="0"/>
              <a:t>Automatyczne systemy karmienia i dojenia</a:t>
            </a:r>
            <a:r>
              <a:rPr lang="pl-PL" dirty="0"/>
              <a:t> – usprawniają pracę i poprawiają dobrostan zwierząt.</a:t>
            </a:r>
          </a:p>
          <a:p>
            <a:pPr>
              <a:lnSpc>
                <a:spcPct val="120000"/>
              </a:lnSpc>
            </a:pPr>
            <a:r>
              <a:rPr lang="pl-PL" b="1" dirty="0"/>
              <a:t>Integracja danych </a:t>
            </a:r>
            <a:r>
              <a:rPr lang="pl-PL" b="1" dirty="0" err="1"/>
              <a:t>IoT</a:t>
            </a:r>
            <a:r>
              <a:rPr lang="pl-PL" b="1" dirty="0"/>
              <a:t> z FMIS</a:t>
            </a:r>
            <a:r>
              <a:rPr lang="pl-PL" dirty="0"/>
              <a:t> – umożliwia analizę informacji w jednym systemie, wspierając decyzje operacyjne i strategiczne.</a:t>
            </a:r>
          </a:p>
          <a:p>
            <a:pPr>
              <a:lnSpc>
                <a:spcPct val="120000"/>
              </a:lnSpc>
            </a:pPr>
            <a:r>
              <a:rPr lang="pl-PL" dirty="0"/>
              <a:t>Takie rozwiązania zwiększają efektywność produkcji, ograniczają straty i sprzyjają zrównoważonemu rozwojowi gospodarstw.</a:t>
            </a:r>
          </a:p>
        </p:txBody>
      </p:sp>
    </p:spTree>
    <p:extLst>
      <p:ext uri="{BB962C8B-B14F-4D97-AF65-F5344CB8AC3E}">
        <p14:creationId xmlns:p14="http://schemas.microsoft.com/office/powerpoint/2010/main" val="3234896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46BA55-EF3C-4469-949D-A5727D2E77AA}"/>
              </a:ext>
            </a:extLst>
          </p:cNvPr>
          <p:cNvSpPr>
            <a:spLocks noGrp="1"/>
          </p:cNvSpPr>
          <p:nvPr>
            <p:ph type="title"/>
          </p:nvPr>
        </p:nvSpPr>
        <p:spPr/>
        <p:txBody>
          <a:bodyPr/>
          <a:lstStyle/>
          <a:p>
            <a:r>
              <a:rPr lang="pl-PL" dirty="0"/>
              <a:t>Definicja i znaczenie robotyzacji w rolnictwie</a:t>
            </a:r>
          </a:p>
        </p:txBody>
      </p:sp>
      <p:sp>
        <p:nvSpPr>
          <p:cNvPr id="3" name="Symbol zastępczy zawartości 2">
            <a:extLst>
              <a:ext uri="{FF2B5EF4-FFF2-40B4-BE49-F238E27FC236}">
                <a16:creationId xmlns:a16="http://schemas.microsoft.com/office/drawing/2014/main" id="{E299616A-BBB6-4CD3-94C3-48F664DFF39A}"/>
              </a:ext>
            </a:extLst>
          </p:cNvPr>
          <p:cNvSpPr>
            <a:spLocks noGrp="1"/>
          </p:cNvSpPr>
          <p:nvPr>
            <p:ph idx="1"/>
          </p:nvPr>
        </p:nvSpPr>
        <p:spPr/>
        <p:txBody>
          <a:bodyPr/>
          <a:lstStyle/>
          <a:p>
            <a:r>
              <a:rPr lang="pl-PL" dirty="0"/>
              <a:t>Robotyzacja to proces wprowadzania do gospodarstw rolnych automatycznych maszyn i urządzeń, które wykonują powtarzalne, precyzyjne lub trudne prace bez stałej obecności operatora. Celem jest zwiększenie efektywności, obniżenie kosztów pracy oraz poprawa jakości i bezpieczeństwa produkcji.</a:t>
            </a:r>
          </a:p>
          <a:p>
            <a:r>
              <a:rPr lang="pl-PL" dirty="0"/>
              <a:t>W rolnictwie robotyzacja obejmuje m.in. autonomiczne ciągniki, roboty polowe do sadzenia i pielęgnacji roślin, systemy automatycznego zbioru oraz maszyny do monitoringu upraw i zwierząt.</a:t>
            </a:r>
          </a:p>
          <a:p>
            <a:endParaRPr lang="pl-PL" dirty="0"/>
          </a:p>
        </p:txBody>
      </p:sp>
    </p:spTree>
    <p:extLst>
      <p:ext uri="{BB962C8B-B14F-4D97-AF65-F5344CB8AC3E}">
        <p14:creationId xmlns:p14="http://schemas.microsoft.com/office/powerpoint/2010/main" val="30981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ECF570-0ECE-4190-BD11-D1F70BFA57CC}"/>
              </a:ext>
            </a:extLst>
          </p:cNvPr>
          <p:cNvSpPr>
            <a:spLocks noGrp="1"/>
          </p:cNvSpPr>
          <p:nvPr>
            <p:ph type="title"/>
          </p:nvPr>
        </p:nvSpPr>
        <p:spPr/>
        <p:txBody>
          <a:bodyPr/>
          <a:lstStyle/>
          <a:p>
            <a:r>
              <a:rPr lang="pl-PL" dirty="0"/>
              <a:t>Przykłady robotów i automatycznych systemów w praktyce</a:t>
            </a:r>
          </a:p>
        </p:txBody>
      </p:sp>
      <p:sp>
        <p:nvSpPr>
          <p:cNvPr id="3" name="Symbol zastępczy zawartości 2">
            <a:extLst>
              <a:ext uri="{FF2B5EF4-FFF2-40B4-BE49-F238E27FC236}">
                <a16:creationId xmlns:a16="http://schemas.microsoft.com/office/drawing/2014/main" id="{6F08AC9C-B0F0-4488-8C03-26C76A0C3EDF}"/>
              </a:ext>
            </a:extLst>
          </p:cNvPr>
          <p:cNvSpPr>
            <a:spLocks noGrp="1"/>
          </p:cNvSpPr>
          <p:nvPr>
            <p:ph idx="1"/>
          </p:nvPr>
        </p:nvSpPr>
        <p:spPr/>
        <p:txBody>
          <a:bodyPr>
            <a:normAutofit fontScale="77500" lnSpcReduction="20000"/>
          </a:bodyPr>
          <a:lstStyle/>
          <a:p>
            <a:pPr>
              <a:lnSpc>
                <a:spcPct val="120000"/>
              </a:lnSpc>
            </a:pPr>
            <a:r>
              <a:rPr lang="pl-PL" b="1" dirty="0"/>
              <a:t>Autonomiczne ciągniki i maszyny polowe</a:t>
            </a:r>
            <a:r>
              <a:rPr lang="pl-PL" dirty="0"/>
              <a:t> – wyposażone w systemy GPS i czujniki, poruszają się samodzielnie, wykonując prace siewne, nawożenie czy opryski.</a:t>
            </a:r>
          </a:p>
          <a:p>
            <a:pPr>
              <a:lnSpc>
                <a:spcPct val="120000"/>
              </a:lnSpc>
            </a:pPr>
            <a:r>
              <a:rPr lang="pl-PL" b="1" dirty="0"/>
              <a:t>Roboty do pielęgnacji roślin</a:t>
            </a:r>
            <a:r>
              <a:rPr lang="pl-PL" dirty="0"/>
              <a:t> – np. do mechanicznego usuwania chwastów lub precyzyjnego aplikowania środków ochrony roślin.</a:t>
            </a:r>
          </a:p>
          <a:p>
            <a:pPr>
              <a:lnSpc>
                <a:spcPct val="120000"/>
              </a:lnSpc>
            </a:pPr>
            <a:r>
              <a:rPr lang="pl-PL" b="1" dirty="0"/>
              <a:t>Roboty udojowe i systemy automatycznego karmienia</a:t>
            </a:r>
            <a:r>
              <a:rPr lang="pl-PL" dirty="0"/>
              <a:t> – stosowane w hodowli zwierząt, poprawiają efektywność i dobrostan.</a:t>
            </a:r>
          </a:p>
          <a:p>
            <a:pPr>
              <a:lnSpc>
                <a:spcPct val="120000"/>
              </a:lnSpc>
            </a:pPr>
            <a:r>
              <a:rPr lang="pl-PL" b="1" dirty="0"/>
              <a:t>Drony rolnicze</a:t>
            </a:r>
            <a:r>
              <a:rPr lang="pl-PL" dirty="0"/>
              <a:t> – autonomiczne urządzenia latające do monitoringu i analizy stanu upraw.</a:t>
            </a:r>
          </a:p>
          <a:p>
            <a:pPr>
              <a:lnSpc>
                <a:spcPct val="120000"/>
              </a:lnSpc>
            </a:pPr>
            <a:r>
              <a:rPr lang="pl-PL" b="1" dirty="0"/>
              <a:t>Systemy zintegrowane z FMIS i </a:t>
            </a:r>
            <a:r>
              <a:rPr lang="pl-PL" b="1" dirty="0" err="1"/>
              <a:t>IoT</a:t>
            </a:r>
            <a:r>
              <a:rPr lang="pl-PL" dirty="0"/>
              <a:t> – umożliwiają automatyczne zbieranie danych i sterowanie maszynami.</a:t>
            </a:r>
          </a:p>
          <a:p>
            <a:pPr>
              <a:lnSpc>
                <a:spcPct val="120000"/>
              </a:lnSpc>
            </a:pPr>
            <a:r>
              <a:rPr lang="pl-PL" dirty="0"/>
              <a:t>Robotyzacja przyczynia się do zwiększenia produktywności gospodarstw, zmniejszenia pracochłonności i umożliwia bardziej precyzyjne zarządzanie zasobami.</a:t>
            </a:r>
          </a:p>
        </p:txBody>
      </p:sp>
    </p:spTree>
    <p:extLst>
      <p:ext uri="{BB962C8B-B14F-4D97-AF65-F5344CB8AC3E}">
        <p14:creationId xmlns:p14="http://schemas.microsoft.com/office/powerpoint/2010/main" val="640767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A97720-32C8-4585-8A7F-07EBABEF102D}"/>
              </a:ext>
            </a:extLst>
          </p:cNvPr>
          <p:cNvSpPr>
            <a:spLocks noGrp="1"/>
          </p:cNvSpPr>
          <p:nvPr>
            <p:ph type="title"/>
          </p:nvPr>
        </p:nvSpPr>
        <p:spPr/>
        <p:txBody>
          <a:bodyPr/>
          <a:lstStyle/>
          <a:p>
            <a:r>
              <a:rPr lang="pl-PL" dirty="0"/>
              <a:t>Rolnictwo 4.0 – cyfryzacja i automatyzacja produkcji</a:t>
            </a:r>
          </a:p>
        </p:txBody>
      </p:sp>
      <p:sp>
        <p:nvSpPr>
          <p:cNvPr id="3" name="Symbol zastępczy zawartości 2">
            <a:extLst>
              <a:ext uri="{FF2B5EF4-FFF2-40B4-BE49-F238E27FC236}">
                <a16:creationId xmlns:a16="http://schemas.microsoft.com/office/drawing/2014/main" id="{446627BF-1C56-482A-823F-205A248030F9}"/>
              </a:ext>
            </a:extLst>
          </p:cNvPr>
          <p:cNvSpPr>
            <a:spLocks noGrp="1"/>
          </p:cNvSpPr>
          <p:nvPr>
            <p:ph idx="1"/>
          </p:nvPr>
        </p:nvSpPr>
        <p:spPr/>
        <p:txBody>
          <a:bodyPr>
            <a:normAutofit fontScale="77500" lnSpcReduction="20000"/>
          </a:bodyPr>
          <a:lstStyle/>
          <a:p>
            <a:pPr>
              <a:lnSpc>
                <a:spcPct val="120000"/>
              </a:lnSpc>
            </a:pPr>
            <a:r>
              <a:rPr lang="pl-PL" dirty="0"/>
              <a:t>Rolnictwo 4.0 to obecny etap rozwoju rolnictwa, który opiera się na szerokim zastosowaniu nowoczesnych technologii cyfrowych i automatyzacji. Kluczowe elementy to:</a:t>
            </a:r>
          </a:p>
          <a:p>
            <a:pPr>
              <a:lnSpc>
                <a:spcPct val="120000"/>
              </a:lnSpc>
            </a:pPr>
            <a:r>
              <a:rPr lang="pl-PL" dirty="0"/>
              <a:t>Wykorzystanie </a:t>
            </a:r>
            <a:r>
              <a:rPr lang="pl-PL" b="1" dirty="0"/>
              <a:t>Internetu Rzeczy (</a:t>
            </a:r>
            <a:r>
              <a:rPr lang="pl-PL" b="1" dirty="0" err="1"/>
              <a:t>IoT</a:t>
            </a:r>
            <a:r>
              <a:rPr lang="pl-PL" b="1" dirty="0"/>
              <a:t>)</a:t>
            </a:r>
            <a:r>
              <a:rPr lang="pl-PL" dirty="0"/>
              <a:t> do zbierania danych z czujników, maszyn i urządzeń,</a:t>
            </a:r>
          </a:p>
          <a:p>
            <a:pPr>
              <a:lnSpc>
                <a:spcPct val="120000"/>
              </a:lnSpc>
            </a:pPr>
            <a:r>
              <a:rPr lang="pl-PL" dirty="0"/>
              <a:t>Integracja danych w systemach zarządzania gospodarstwem (FMIS) oraz GIS,</a:t>
            </a:r>
          </a:p>
          <a:p>
            <a:pPr>
              <a:lnSpc>
                <a:spcPct val="120000"/>
              </a:lnSpc>
            </a:pPr>
            <a:r>
              <a:rPr lang="pl-PL" dirty="0"/>
              <a:t>Automatyzacja zabiegów polowych dzięki maszynom autonomicznym i robotom,</a:t>
            </a:r>
          </a:p>
          <a:p>
            <a:pPr>
              <a:lnSpc>
                <a:spcPct val="120000"/>
              </a:lnSpc>
            </a:pPr>
            <a:r>
              <a:rPr lang="pl-PL" dirty="0"/>
              <a:t>Analiza dużych zbiorów danych (big data) dla optymalizacji procesów produkcyjnych,</a:t>
            </a:r>
          </a:p>
          <a:p>
            <a:pPr>
              <a:lnSpc>
                <a:spcPct val="120000"/>
              </a:lnSpc>
            </a:pPr>
            <a:r>
              <a:rPr lang="pl-PL" dirty="0"/>
              <a:t>Zastosowanie dronów i danych satelitarnych do monitoringu i precyzyjnego zarządzania uprawami.</a:t>
            </a:r>
          </a:p>
          <a:p>
            <a:pPr>
              <a:lnSpc>
                <a:spcPct val="120000"/>
              </a:lnSpc>
            </a:pPr>
            <a:r>
              <a:rPr lang="pl-PL" dirty="0"/>
              <a:t>Celem jest zwiększenie efektywności, redukcja kosztów oraz minimalizacja negatywnego wpływu na środowisko.</a:t>
            </a:r>
          </a:p>
        </p:txBody>
      </p:sp>
    </p:spTree>
    <p:extLst>
      <p:ext uri="{BB962C8B-B14F-4D97-AF65-F5344CB8AC3E}">
        <p14:creationId xmlns:p14="http://schemas.microsoft.com/office/powerpoint/2010/main" val="975603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03F601-4938-46C1-8D4B-D1F723366D50}"/>
              </a:ext>
            </a:extLst>
          </p:cNvPr>
          <p:cNvSpPr>
            <a:spLocks noGrp="1"/>
          </p:cNvSpPr>
          <p:nvPr>
            <p:ph type="title"/>
          </p:nvPr>
        </p:nvSpPr>
        <p:spPr/>
        <p:txBody>
          <a:bodyPr/>
          <a:lstStyle/>
          <a:p>
            <a:r>
              <a:rPr lang="pl-PL" dirty="0"/>
              <a:t>Rolnictwo 5.0 – zrównoważony rozwój i rola sztucznej inteligencji</a:t>
            </a:r>
          </a:p>
        </p:txBody>
      </p:sp>
      <p:sp>
        <p:nvSpPr>
          <p:cNvPr id="3" name="Symbol zastępczy zawartości 2">
            <a:extLst>
              <a:ext uri="{FF2B5EF4-FFF2-40B4-BE49-F238E27FC236}">
                <a16:creationId xmlns:a16="http://schemas.microsoft.com/office/drawing/2014/main" id="{66A11E36-0DBD-4099-9464-8547A6E94B56}"/>
              </a:ext>
            </a:extLst>
          </p:cNvPr>
          <p:cNvSpPr>
            <a:spLocks noGrp="1"/>
          </p:cNvSpPr>
          <p:nvPr>
            <p:ph idx="1"/>
          </p:nvPr>
        </p:nvSpPr>
        <p:spPr/>
        <p:txBody>
          <a:bodyPr>
            <a:normAutofit fontScale="70000" lnSpcReduction="20000"/>
          </a:bodyPr>
          <a:lstStyle/>
          <a:p>
            <a:pPr>
              <a:lnSpc>
                <a:spcPct val="120000"/>
              </a:lnSpc>
            </a:pPr>
            <a:r>
              <a:rPr lang="pl-PL" dirty="0"/>
              <a:t>Rolnictwo 5.0 wyznacza przyszły kierunek rozwoju, w którym technologia ma wspierać nie tylko produkcję, ale także zrównoważony rozwój i dobrostan ludzi oraz środowiska. Główne cechy to:</a:t>
            </a:r>
          </a:p>
          <a:p>
            <a:pPr>
              <a:lnSpc>
                <a:spcPct val="120000"/>
              </a:lnSpc>
            </a:pPr>
            <a:r>
              <a:rPr lang="pl-PL" b="1" dirty="0"/>
              <a:t>Rola człowieka w centrum procesu</a:t>
            </a:r>
            <a:r>
              <a:rPr lang="pl-PL" dirty="0"/>
              <a:t> – technologie wspierają decyzje, ale nie zastępują rolnika,</a:t>
            </a:r>
          </a:p>
          <a:p>
            <a:pPr>
              <a:lnSpc>
                <a:spcPct val="120000"/>
              </a:lnSpc>
            </a:pPr>
            <a:r>
              <a:rPr lang="pl-PL" dirty="0"/>
              <a:t>Rozwój </a:t>
            </a:r>
            <a:r>
              <a:rPr lang="pl-PL" b="1" dirty="0"/>
              <a:t>sztucznej inteligencji (AI)</a:t>
            </a:r>
            <a:r>
              <a:rPr lang="pl-PL" dirty="0"/>
              <a:t> do analizy obrazów, predykcji zagrożeń (np. chorób roślin), optymalizacji nawadniania i nawożenia,</a:t>
            </a:r>
          </a:p>
          <a:p>
            <a:pPr>
              <a:lnSpc>
                <a:spcPct val="120000"/>
              </a:lnSpc>
            </a:pPr>
            <a:r>
              <a:rPr lang="pl-PL" dirty="0"/>
              <a:t>Integracja zaawansowanych systemów </a:t>
            </a:r>
            <a:r>
              <a:rPr lang="pl-PL" dirty="0" err="1"/>
              <a:t>IoT</a:t>
            </a:r>
            <a:r>
              <a:rPr lang="pl-PL" dirty="0"/>
              <a:t>, robotyki i big data z podejściem ekologicznym,</a:t>
            </a:r>
          </a:p>
          <a:p>
            <a:pPr>
              <a:lnSpc>
                <a:spcPct val="120000"/>
              </a:lnSpc>
            </a:pPr>
            <a:r>
              <a:rPr lang="pl-PL" dirty="0"/>
              <a:t>Wzmacnianie społecznej odpowiedzialności rolnictwa i ochrony bioróżnorodności,</a:t>
            </a:r>
          </a:p>
          <a:p>
            <a:pPr>
              <a:lnSpc>
                <a:spcPct val="120000"/>
              </a:lnSpc>
            </a:pPr>
            <a:r>
              <a:rPr lang="pl-PL" dirty="0"/>
              <a:t>Personalizacja technologii dopasowanej do indywidualnych potrzeb gospodarstwa.</a:t>
            </a:r>
          </a:p>
          <a:p>
            <a:pPr>
              <a:lnSpc>
                <a:spcPct val="120000"/>
              </a:lnSpc>
            </a:pPr>
            <a:r>
              <a:rPr lang="pl-PL" dirty="0"/>
              <a:t>Rolnictwo 5.0 łączy innowacje technologiczne z ideą zrównoważonego, przyjaznego środowisku rolnictwa.</a:t>
            </a:r>
          </a:p>
        </p:txBody>
      </p:sp>
    </p:spTree>
    <p:extLst>
      <p:ext uri="{BB962C8B-B14F-4D97-AF65-F5344CB8AC3E}">
        <p14:creationId xmlns:p14="http://schemas.microsoft.com/office/powerpoint/2010/main" val="1314621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2A60C6-F4E1-453C-B2AE-D9BC3DC579A6}"/>
              </a:ext>
            </a:extLst>
          </p:cNvPr>
          <p:cNvSpPr>
            <a:spLocks noGrp="1"/>
          </p:cNvSpPr>
          <p:nvPr>
            <p:ph type="title"/>
          </p:nvPr>
        </p:nvSpPr>
        <p:spPr/>
        <p:txBody>
          <a:bodyPr/>
          <a:lstStyle/>
          <a:p>
            <a:r>
              <a:rPr lang="pl-PL" dirty="0"/>
              <a:t>Podsumowanie wykładu</a:t>
            </a:r>
          </a:p>
        </p:txBody>
      </p:sp>
      <p:sp>
        <p:nvSpPr>
          <p:cNvPr id="3" name="Symbol zastępczy zawartości 2">
            <a:extLst>
              <a:ext uri="{FF2B5EF4-FFF2-40B4-BE49-F238E27FC236}">
                <a16:creationId xmlns:a16="http://schemas.microsoft.com/office/drawing/2014/main" id="{3DB8D748-9903-4E50-8C47-F21BAC42C22A}"/>
              </a:ext>
            </a:extLst>
          </p:cNvPr>
          <p:cNvSpPr>
            <a:spLocks noGrp="1"/>
          </p:cNvSpPr>
          <p:nvPr>
            <p:ph idx="1"/>
          </p:nvPr>
        </p:nvSpPr>
        <p:spPr/>
        <p:txBody>
          <a:bodyPr>
            <a:normAutofit fontScale="77500" lnSpcReduction="20000"/>
          </a:bodyPr>
          <a:lstStyle/>
          <a:p>
            <a:pPr>
              <a:lnSpc>
                <a:spcPct val="120000"/>
              </a:lnSpc>
            </a:pPr>
            <a:r>
              <a:rPr lang="pl-PL" dirty="0"/>
              <a:t>W trakcie wykładu zapoznaliśmy się z kluczowymi aspektami zastosowania technologii informacyjnych w nowoczesnym rolnictwie. Omówiliśmy definicję i cele rolnictwa precyzyjnego oraz technologie, które je wspierają, takie jak GPS, sensory, drony i systemy FMIS. Przedstawiliśmy rolę </a:t>
            </a:r>
            <a:r>
              <a:rPr lang="pl-PL" dirty="0" err="1"/>
              <a:t>geoinformacji</a:t>
            </a:r>
            <a:r>
              <a:rPr lang="pl-PL" dirty="0"/>
              <a:t> (GIS) oraz danych satelitarnych w monitorowaniu i optymalizacji produkcji rolnej.</a:t>
            </a:r>
          </a:p>
          <a:p>
            <a:pPr>
              <a:lnSpc>
                <a:spcPct val="120000"/>
              </a:lnSpc>
            </a:pPr>
            <a:r>
              <a:rPr lang="pl-PL" dirty="0"/>
              <a:t>Zwróciliśmy uwagę na znaczenie Internetu Rzeczy (</a:t>
            </a:r>
            <a:r>
              <a:rPr lang="pl-PL" dirty="0" err="1"/>
              <a:t>IoT</a:t>
            </a:r>
            <a:r>
              <a:rPr lang="pl-PL" dirty="0"/>
              <a:t>) oraz robotyzacji, które zwiększają efektywność i precyzję działań w gospodarstwie. Na koniec omówiliśmy kierunki rozwoju – rolnictwo 4.0 i 5.0, podkreślając rolę sztucznej inteligencji i zrównoważonego podejścia.</a:t>
            </a:r>
          </a:p>
          <a:p>
            <a:pPr>
              <a:lnSpc>
                <a:spcPct val="120000"/>
              </a:lnSpc>
            </a:pPr>
            <a:r>
              <a:rPr lang="pl-PL" dirty="0"/>
              <a:t>Technologie informacyjne stają się nieodzownym elementem konkurencyjnego i ekologicznego rolnictwa, wspierając racjonalne zarządzanie zasobami i podnosząc rentowność gospodarstw.</a:t>
            </a:r>
          </a:p>
        </p:txBody>
      </p:sp>
    </p:spTree>
    <p:extLst>
      <p:ext uri="{BB962C8B-B14F-4D97-AF65-F5344CB8AC3E}">
        <p14:creationId xmlns:p14="http://schemas.microsoft.com/office/powerpoint/2010/main" val="3084392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B8380E-8068-4059-8A5B-F25DE98C0DC4}"/>
              </a:ext>
            </a:extLst>
          </p:cNvPr>
          <p:cNvSpPr>
            <a:spLocks noGrp="1"/>
          </p:cNvSpPr>
          <p:nvPr>
            <p:ph type="title"/>
          </p:nvPr>
        </p:nvSpPr>
        <p:spPr/>
        <p:txBody>
          <a:bodyPr/>
          <a:lstStyle/>
          <a:p>
            <a:r>
              <a:rPr lang="pl-PL" dirty="0"/>
              <a:t>Pytania do studentów</a:t>
            </a:r>
          </a:p>
        </p:txBody>
      </p:sp>
      <p:sp>
        <p:nvSpPr>
          <p:cNvPr id="3" name="Symbol zastępczy zawartości 2">
            <a:extLst>
              <a:ext uri="{FF2B5EF4-FFF2-40B4-BE49-F238E27FC236}">
                <a16:creationId xmlns:a16="http://schemas.microsoft.com/office/drawing/2014/main" id="{D978A19B-B656-4EB0-A82E-C501ABBC89AB}"/>
              </a:ext>
            </a:extLst>
          </p:cNvPr>
          <p:cNvSpPr>
            <a:spLocks noGrp="1"/>
          </p:cNvSpPr>
          <p:nvPr>
            <p:ph idx="1"/>
          </p:nvPr>
        </p:nvSpPr>
        <p:spPr/>
        <p:txBody>
          <a:bodyPr>
            <a:normAutofit fontScale="77500" lnSpcReduction="20000"/>
          </a:bodyPr>
          <a:lstStyle/>
          <a:p>
            <a:pPr>
              <a:lnSpc>
                <a:spcPct val="120000"/>
              </a:lnSpc>
              <a:buFont typeface="+mj-lt"/>
              <a:buAutoNum type="arabicPeriod"/>
            </a:pPr>
            <a:r>
              <a:rPr lang="pl-PL" dirty="0"/>
              <a:t>Które technologie informacyjne omówione na wykładzie uważasz za najbardziej przydatne w kontekście Twojego gospodarstwa lub przyszłej pracy w rolnictwie? Proszę uzasadnij swoją odpowiedź.</a:t>
            </a:r>
          </a:p>
          <a:p>
            <a:pPr>
              <a:lnSpc>
                <a:spcPct val="120000"/>
              </a:lnSpc>
              <a:buFont typeface="+mj-lt"/>
              <a:buAutoNum type="arabicPeriod"/>
            </a:pPr>
            <a:r>
              <a:rPr lang="pl-PL" dirty="0"/>
              <a:t>W jaki sposób zastosowanie systemów FMIS i GIS może wpłynąć na efektywność zarządzania gospodarstwem?</a:t>
            </a:r>
          </a:p>
          <a:p>
            <a:pPr>
              <a:lnSpc>
                <a:spcPct val="120000"/>
              </a:lnSpc>
              <a:buFont typeface="+mj-lt"/>
              <a:buAutoNum type="arabicPeriod"/>
            </a:pPr>
            <a:r>
              <a:rPr lang="pl-PL" dirty="0"/>
              <a:t>Jakie korzyści, a także jakie potencjalne wyzwania widzisz w wykorzystaniu Internetu Rzeczy (</a:t>
            </a:r>
            <a:r>
              <a:rPr lang="pl-PL" dirty="0" err="1"/>
              <a:t>IoT</a:t>
            </a:r>
            <a:r>
              <a:rPr lang="pl-PL" dirty="0"/>
              <a:t>) i robotyzacji w rolnictwie?</a:t>
            </a:r>
          </a:p>
          <a:p>
            <a:pPr>
              <a:lnSpc>
                <a:spcPct val="120000"/>
              </a:lnSpc>
              <a:buFont typeface="+mj-lt"/>
              <a:buAutoNum type="arabicPeriod"/>
            </a:pPr>
            <a:r>
              <a:rPr lang="pl-PL" dirty="0"/>
              <a:t>Czy uważasz, że rolnictwo 5.0 z naciskiem na sztuczną inteligencję i zrównoważony rozwój, to kierunek, który będzie dominował w przyszłości? Dlaczego?</a:t>
            </a:r>
          </a:p>
          <a:p>
            <a:pPr>
              <a:lnSpc>
                <a:spcPct val="120000"/>
              </a:lnSpc>
              <a:buFont typeface="+mj-lt"/>
              <a:buAutoNum type="arabicPeriod"/>
            </a:pPr>
            <a:r>
              <a:rPr lang="pl-PL" dirty="0"/>
              <a:t>Jakie działania możesz podjąć, aby wprowadzać nowe technologie informacyjne w praktyce rolniczej?</a:t>
            </a:r>
          </a:p>
        </p:txBody>
      </p:sp>
    </p:spTree>
    <p:extLst>
      <p:ext uri="{BB962C8B-B14F-4D97-AF65-F5344CB8AC3E}">
        <p14:creationId xmlns:p14="http://schemas.microsoft.com/office/powerpoint/2010/main" val="3015036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xmlns=""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896" y="3276502"/>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xmlns=""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221" y="3271837"/>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rmAutofit/>
          </a:bodyPr>
          <a:lstStyle/>
          <a:p>
            <a:r>
              <a:rPr kumimoji="0" lang="pl-PL" altLang="pl-PL" sz="1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 </a:t>
            </a:r>
            <a:r>
              <a:rPr kumimoji="0" lang="pl-PL" altLang="pl-PL"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Leszek Sieczko</a:t>
            </a:r>
            <a:endParaRPr lang="pl-PL" sz="1800"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7"/>
            <a:ext cx="10515600" cy="150018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8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https://creativecommons.org/licenses/by/4.0/deed.pl</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lang="pl-PL" sz="1800" dirty="0"/>
          </a:p>
        </p:txBody>
      </p:sp>
    </p:spTree>
    <p:extLst>
      <p:ext uri="{BB962C8B-B14F-4D97-AF65-F5344CB8AC3E}">
        <p14:creationId xmlns:p14="http://schemas.microsoft.com/office/powerpoint/2010/main" val="3195368523"/>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2C7DB16464EA14FBF6B42F82D30DF81" ma:contentTypeVersion="39" ma:contentTypeDescription="Utwórz nowy dokument." ma:contentTypeScope="" ma:versionID="66640f4cbf34ac64a1f4fb34785b3ccd">
  <xsd:schema xmlns:xsd="http://www.w3.org/2001/XMLSchema" xmlns:xs="http://www.w3.org/2001/XMLSchema" xmlns:p="http://schemas.microsoft.com/office/2006/metadata/properties" xmlns:ns3="3a7bb896-b877-4fc5-9c26-9e0c8ea57ac1" xmlns:ns4="d4da89b6-8039-465a-bebe-281e6191db8d" targetNamespace="http://schemas.microsoft.com/office/2006/metadata/properties" ma:root="true" ma:fieldsID="196485ad78d08d68e96a396c2b822c02" ns3:_="" ns4:_="">
    <xsd:import namespace="3a7bb896-b877-4fc5-9c26-9e0c8ea57ac1"/>
    <xsd:import namespace="d4da89b6-8039-465a-bebe-281e6191db8d"/>
    <xsd:element name="properties">
      <xsd:complexType>
        <xsd:sequence>
          <xsd:element name="documentManagement">
            <xsd:complexType>
              <xsd:all>
                <xsd:element ref="ns3:MediaServiceMetadata" minOccurs="0"/>
                <xsd:element ref="ns3:MediaServiceFastMetadata"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_activity" minOccurs="0"/>
                <xsd:element ref="ns3:Teams_Channel_Section_Location"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7bb896-b877-4fc5-9c26-9e0c8ea57a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bookType" ma:index="10" nillable="true" ma:displayName="Notebook Type" ma:internalName="NotebookType">
      <xsd:simpleType>
        <xsd:restriction base="dms:Text"/>
      </xsd:simpleType>
    </xsd:element>
    <xsd:element name="FolderType" ma:index="11" nillable="true" ma:displayName="Folder Type" ma:internalName="FolderType">
      <xsd:simpleType>
        <xsd:restriction base="dms:Text"/>
      </xsd:simpleType>
    </xsd:element>
    <xsd:element name="CultureName" ma:index="12" nillable="true" ma:displayName="Culture Name" ma:internalName="CultureName">
      <xsd:simpleType>
        <xsd:restriction base="dms:Text"/>
      </xsd:simpleType>
    </xsd:element>
    <xsd:element name="AppVersion" ma:index="13" nillable="true" ma:displayName="App Version" ma:internalName="AppVersion">
      <xsd:simpleType>
        <xsd:restriction base="dms:Text"/>
      </xsd:simpleType>
    </xsd:element>
    <xsd:element name="TeamsChannelId" ma:index="14" nillable="true" ma:displayName="Teams Channel Id" ma:internalName="TeamsChannelId">
      <xsd:simpleType>
        <xsd:restriction base="dms:Text"/>
      </xsd:simpleType>
    </xsd:element>
    <xsd:element name="Owner" ma:index="1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6" nillable="true" ma:displayName="Math Settings" ma:internalName="Math_Settings">
      <xsd:simpleType>
        <xsd:restriction base="dms:Text"/>
      </xsd:simpleType>
    </xsd:element>
    <xsd:element name="DefaultSectionNames" ma:index="17" nillable="true" ma:displayName="Default Section Names" ma:internalName="DefaultSectionNames">
      <xsd:simpleType>
        <xsd:restriction base="dms:Note">
          <xsd:maxLength value="255"/>
        </xsd:restriction>
      </xsd:simpleType>
    </xsd:element>
    <xsd:element name="Templates" ma:index="18" nillable="true" ma:displayName="Templates" ma:internalName="Templates">
      <xsd:simpleType>
        <xsd:restriction base="dms:Note">
          <xsd:maxLength value="255"/>
        </xsd:restriction>
      </xsd:simpleType>
    </xsd:element>
    <xsd:element name="Teachers" ma:index="19"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0"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1"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2" nillable="true" ma:displayName="Distribution Groups" ma:internalName="Distribution_Groups">
      <xsd:simpleType>
        <xsd:restriction base="dms:Note">
          <xsd:maxLength value="255"/>
        </xsd:restriction>
      </xsd:simpleType>
    </xsd:element>
    <xsd:element name="LMS_Mappings" ma:index="23" nillable="true" ma:displayName="LMS Mappings" ma:internalName="LMS_Mappings">
      <xsd:simpleType>
        <xsd:restriction base="dms:Note">
          <xsd:maxLength value="255"/>
        </xsd:restriction>
      </xsd:simpleType>
    </xsd:element>
    <xsd:element name="Invited_Teachers" ma:index="24" nillable="true" ma:displayName="Invited Teachers" ma:internalName="Invited_Teachers">
      <xsd:simpleType>
        <xsd:restriction base="dms:Note">
          <xsd:maxLength value="255"/>
        </xsd:restriction>
      </xsd:simpleType>
    </xsd:element>
    <xsd:element name="Invited_Students" ma:index="25" nillable="true" ma:displayName="Invited Students" ma:internalName="Invited_Students">
      <xsd:simpleType>
        <xsd:restriction base="dms:Note">
          <xsd:maxLength value="255"/>
        </xsd:restriction>
      </xsd:simpleType>
    </xsd:element>
    <xsd:element name="Self_Registration_Enabled" ma:index="26" nillable="true" ma:displayName="Self Registration Enabled" ma:internalName="Self_Registration_Enabled">
      <xsd:simpleType>
        <xsd:restriction base="dms:Boolean"/>
      </xsd:simpleType>
    </xsd:element>
    <xsd:element name="Has_Teacher_Only_SectionGroup" ma:index="27" nillable="true" ma:displayName="Has Teacher Only SectionGroup" ma:internalName="Has_Teacher_Only_SectionGroup">
      <xsd:simpleType>
        <xsd:restriction base="dms:Boolean"/>
      </xsd:simpleType>
    </xsd:element>
    <xsd:element name="Is_Collaboration_Space_Locked" ma:index="28" nillable="true" ma:displayName="Is Collaboration Space Locked" ma:internalName="Is_Collaboration_Space_Locked">
      <xsd:simpleType>
        <xsd:restriction base="dms:Boolean"/>
      </xsd:simpleType>
    </xsd:element>
    <xsd:element name="IsNotebookLocked" ma:index="29" nillable="true" ma:displayName="Is Notebook Locked" ma:internalName="IsNotebookLocked">
      <xsd:simpleType>
        <xsd:restriction base="dms:Boolean"/>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ServiceDateTaken" ma:index="35" nillable="true" ma:displayName="MediaServiceDateTaken" ma:hidden="true" ma:internalName="MediaServiceDateTaken" ma:readOnly="true">
      <xsd:simpleType>
        <xsd:restriction base="dms:Text"/>
      </xsd:simpleType>
    </xsd:element>
    <xsd:element name="MediaServiceAutoTags" ma:index="36" nillable="true" ma:displayName="Tags" ma:internalName="MediaServiceAutoTags" ma:readOnly="true">
      <xsd:simpleType>
        <xsd:restriction base="dms:Text"/>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element name="MediaServiceOCR" ma:index="39" nillable="true" ma:displayName="Extracted Text" ma:internalName="MediaServiceOCR" ma:readOnly="true">
      <xsd:simpleType>
        <xsd:restriction base="dms:Note">
          <xsd:maxLength value="255"/>
        </xsd:restriction>
      </xsd:simpleType>
    </xsd:element>
    <xsd:element name="MediaServiceLocation" ma:index="40" nillable="true" ma:displayName="Location" ma:internalName="MediaServiceLocation" ma:readOnly="true">
      <xsd:simpleType>
        <xsd:restriction base="dms:Text"/>
      </xsd:simpleType>
    </xsd:element>
    <xsd:element name="MediaLengthInSeconds" ma:index="41" nillable="true" ma:displayName="MediaLengthInSeconds" ma:hidden="true" ma:internalName="MediaLengthInSeconds" ma:readOnly="true">
      <xsd:simpleType>
        <xsd:restriction base="dms:Unknown"/>
      </xsd:simpleType>
    </xsd:element>
    <xsd:element name="_activity" ma:index="42" nillable="true" ma:displayName="_activity" ma:hidden="true" ma:internalName="_activity">
      <xsd:simpleType>
        <xsd:restriction base="dms:Note"/>
      </xsd:simpleType>
    </xsd:element>
    <xsd:element name="Teams_Channel_Section_Location" ma:index="43" nillable="true" ma:displayName="Teams Channel Section Location" ma:internalName="Teams_Channel_Section_Location">
      <xsd:simpleType>
        <xsd:restriction base="dms:Text"/>
      </xsd:simple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MediaServiceSystemTags" ma:index="45" nillable="true" ma:displayName="MediaServiceSystemTags" ma:hidden="true" ma:internalName="MediaServiceSystemTags"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da89b6-8039-465a-bebe-281e6191db8d" elementFormDefault="qualified">
    <xsd:import namespace="http://schemas.microsoft.com/office/2006/documentManagement/types"/>
    <xsd:import namespace="http://schemas.microsoft.com/office/infopath/2007/PartnerControls"/>
    <xsd:element name="SharedWithUsers" ma:index="30"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Udostępnione dla — szczegóły" ma:internalName="SharedWithDetails" ma:readOnly="true">
      <xsd:simpleType>
        <xsd:restriction base="dms:Note">
          <xsd:maxLength value="255"/>
        </xsd:restriction>
      </xsd:simpleType>
    </xsd:element>
    <xsd:element name="SharingHintHash" ma:index="32" nillable="true" ma:displayName="Skrót wskazówki dotyczącej udostępni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Has_Teacher_Only_SectionGroup xmlns="3a7bb896-b877-4fc5-9c26-9e0c8ea57ac1" xsi:nil="true"/>
    <CultureName xmlns="3a7bb896-b877-4fc5-9c26-9e0c8ea57ac1" xsi:nil="true"/>
    <Owner xmlns="3a7bb896-b877-4fc5-9c26-9e0c8ea57ac1">
      <UserInfo>
        <DisplayName/>
        <AccountId xsi:nil="true"/>
        <AccountType/>
      </UserInfo>
    </Owner>
    <Students xmlns="3a7bb896-b877-4fc5-9c26-9e0c8ea57ac1">
      <UserInfo>
        <DisplayName/>
        <AccountId xsi:nil="true"/>
        <AccountType/>
      </UserInfo>
    </Students>
    <Invited_Students xmlns="3a7bb896-b877-4fc5-9c26-9e0c8ea57ac1" xsi:nil="true"/>
    <Math_Settings xmlns="3a7bb896-b877-4fc5-9c26-9e0c8ea57ac1" xsi:nil="true"/>
    <Templates xmlns="3a7bb896-b877-4fc5-9c26-9e0c8ea57ac1" xsi:nil="true"/>
    <Teachers xmlns="3a7bb896-b877-4fc5-9c26-9e0c8ea57ac1">
      <UserInfo>
        <DisplayName/>
        <AccountId xsi:nil="true"/>
        <AccountType/>
      </UserInfo>
    </Teachers>
    <AppVersion xmlns="3a7bb896-b877-4fc5-9c26-9e0c8ea57ac1" xsi:nil="true"/>
    <LMS_Mappings xmlns="3a7bb896-b877-4fc5-9c26-9e0c8ea57ac1" xsi:nil="true"/>
    <Invited_Teachers xmlns="3a7bb896-b877-4fc5-9c26-9e0c8ea57ac1" xsi:nil="true"/>
    <DefaultSectionNames xmlns="3a7bb896-b877-4fc5-9c26-9e0c8ea57ac1" xsi:nil="true"/>
    <Is_Collaboration_Space_Locked xmlns="3a7bb896-b877-4fc5-9c26-9e0c8ea57ac1" xsi:nil="true"/>
    <Teams_Channel_Section_Location xmlns="3a7bb896-b877-4fc5-9c26-9e0c8ea57ac1" xsi:nil="true"/>
    <Self_Registration_Enabled xmlns="3a7bb896-b877-4fc5-9c26-9e0c8ea57ac1" xsi:nil="true"/>
    <FolderType xmlns="3a7bb896-b877-4fc5-9c26-9e0c8ea57ac1" xsi:nil="true"/>
    <_activity xmlns="3a7bb896-b877-4fc5-9c26-9e0c8ea57ac1" xsi:nil="true"/>
    <NotebookType xmlns="3a7bb896-b877-4fc5-9c26-9e0c8ea57ac1" xsi:nil="true"/>
    <Student_Groups xmlns="3a7bb896-b877-4fc5-9c26-9e0c8ea57ac1">
      <UserInfo>
        <DisplayName/>
        <AccountId xsi:nil="true"/>
        <AccountType/>
      </UserInfo>
    </Student_Groups>
    <Distribution_Groups xmlns="3a7bb896-b877-4fc5-9c26-9e0c8ea57ac1" xsi:nil="true"/>
    <TeamsChannelId xmlns="3a7bb896-b877-4fc5-9c26-9e0c8ea57ac1" xsi:nil="true"/>
    <IsNotebookLocked xmlns="3a7bb896-b877-4fc5-9c26-9e0c8ea57ac1" xsi:nil="true"/>
  </documentManagement>
</p:properties>
</file>

<file path=customXml/itemProps1.xml><?xml version="1.0" encoding="utf-8"?>
<ds:datastoreItem xmlns:ds="http://schemas.openxmlformats.org/officeDocument/2006/customXml" ds:itemID="{2469AB4A-098A-4FCE-B7B8-BD9FE6010D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7bb896-b877-4fc5-9c26-9e0c8ea57ac1"/>
    <ds:schemaRef ds:uri="d4da89b6-8039-465a-bebe-281e6191db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1C43EB-8BF2-4597-8117-902219A8D534}">
  <ds:schemaRefs>
    <ds:schemaRef ds:uri="http://schemas.microsoft.com/sharepoint/v3/contenttype/forms"/>
  </ds:schemaRefs>
</ds:datastoreItem>
</file>

<file path=customXml/itemProps3.xml><?xml version="1.0" encoding="utf-8"?>
<ds:datastoreItem xmlns:ds="http://schemas.openxmlformats.org/officeDocument/2006/customXml" ds:itemID="{7E2ACD6F-0090-4B98-A176-A360119E5134}">
  <ds:schemaRefs>
    <ds:schemaRef ds:uri="http://schemas.microsoft.com/office/2006/metadata/properties"/>
    <ds:schemaRef ds:uri="http://schemas.openxmlformats.org/package/2006/metadata/core-properties"/>
    <ds:schemaRef ds:uri="http://schemas.microsoft.com/office/2006/documentManagement/types"/>
    <ds:schemaRef ds:uri="3a7bb896-b877-4fc5-9c26-9e0c8ea57ac1"/>
    <ds:schemaRef ds:uri="http://purl.org/dc/dcmitype/"/>
    <ds:schemaRef ds:uri="d4da89b6-8039-465a-bebe-281e6191db8d"/>
    <ds:schemaRef ds:uri="http://purl.org/dc/elements/1.1/"/>
    <ds:schemaRef ds:uri="http://www.w3.org/XML/1998/namespace"/>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5481</TotalTime>
  <Words>2857</Words>
  <Application>Microsoft Office PowerPoint</Application>
  <PresentationFormat>Panoramiczny</PresentationFormat>
  <Paragraphs>189</Paragraphs>
  <Slides>33</Slides>
  <Notes>1</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33</vt:i4>
      </vt:variant>
    </vt:vector>
  </HeadingPairs>
  <TitlesOfParts>
    <vt:vector size="41" baseType="lpstr">
      <vt:lpstr>Arial</vt:lpstr>
      <vt:lpstr>Calibri</vt:lpstr>
      <vt:lpstr>Calibri Light</vt:lpstr>
      <vt:lpstr>Open Sans</vt:lpstr>
      <vt:lpstr>Tahoma</vt:lpstr>
      <vt:lpstr>Times New Roman</vt:lpstr>
      <vt:lpstr>Verdana</vt:lpstr>
      <vt:lpstr>Motyw pakietu Office</vt:lpstr>
      <vt:lpstr>Zrównoważony Kampus SGGW –  - kształcenie na rzecz branż kluczowych</vt:lpstr>
      <vt:lpstr>Technologie Informacyjne</vt:lpstr>
      <vt:lpstr>Zakres wykładu</vt:lpstr>
      <vt:lpstr>Cel wykładu</vt:lpstr>
      <vt:lpstr>Wprowadzenie do wykładu</vt:lpstr>
      <vt:lpstr>Dlaczego technologie informacyjne są ważne w rolnictwie?</vt:lpstr>
      <vt:lpstr>Korzyści z wdrażania TI w gospodarstwach rolnych</vt:lpstr>
      <vt:lpstr>Rolnictwo precyzyjne – definicja</vt:lpstr>
      <vt:lpstr>Rolnictwo precyzyjne – cele</vt:lpstr>
      <vt:lpstr>Systemy pozycjonowania i mapowania – GPS, GNSS i mapy plonów</vt:lpstr>
      <vt:lpstr>Czujniki i sensory w rolnictwie – dane z pola w czasie rzeczywistym</vt:lpstr>
      <vt:lpstr>Drony i automatyczne systemy aplikacji – precyzyjne działania na polu</vt:lpstr>
      <vt:lpstr>Przykłady zastosowań w praktyce – rolnictwo precyzyjne w Polsce</vt:lpstr>
      <vt:lpstr>Monitoring upraw z wykorzystaniem spektrofotometrii</vt:lpstr>
      <vt:lpstr>Zastosowanie innowacji w zarządzaniu uprawami</vt:lpstr>
      <vt:lpstr>FMIS – definicja i funkcje systemów zarządzania gospodarstwem</vt:lpstr>
      <vt:lpstr>Przykładowe rozwiązania FMIS i ich zastosowanie w praktyce</vt:lpstr>
      <vt:lpstr>Przykładowe rozwiązania FMIS i ich zastosowanie w praktyce - korzyści</vt:lpstr>
      <vt:lpstr>GIS – definicja systemów informacji geograficznej</vt:lpstr>
      <vt:lpstr>GIS – główne funkcje systemów informacji geograficznej</vt:lpstr>
      <vt:lpstr>Praktyczne zastosowania GIS w gospodarstwach rolnych</vt:lpstr>
      <vt:lpstr>Przykłady zastosowania GIS w gospodarstwach rolnych</vt:lpstr>
      <vt:lpstr>Źródła danych satelitarnych</vt:lpstr>
      <vt:lpstr>Zastosowania danych satelitarnych w rolnictwie</vt:lpstr>
      <vt:lpstr>Czym jest Internet Rzeczy (IoT) i jego rola w rolnictwie?</vt:lpstr>
      <vt:lpstr>Przykłady zastosowań IoT w gospodarstwie</vt:lpstr>
      <vt:lpstr>Definicja i znaczenie robotyzacji w rolnictwie</vt:lpstr>
      <vt:lpstr>Przykłady robotów i automatycznych systemów w praktyce</vt:lpstr>
      <vt:lpstr>Rolnictwo 4.0 – cyfryzacja i automatyzacja produkcji</vt:lpstr>
      <vt:lpstr>Rolnictwo 5.0 – zrównoważony rozwój i rola sztucznej inteligencji</vt:lpstr>
      <vt:lpstr>Podsumowanie wykładu</vt:lpstr>
      <vt:lpstr>Pytania do studentów</vt:lpstr>
      <vt:lpstr>Autor utworu: Leszek Sieczko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Maciej Czubiński</dc:creator>
  <cp:lastModifiedBy>Leszek Sieczko</cp:lastModifiedBy>
  <cp:revision>82</cp:revision>
  <cp:lastPrinted>2024-05-21T11:11:19Z</cp:lastPrinted>
  <dcterms:created xsi:type="dcterms:W3CDTF">2024-02-02T12:47:31Z</dcterms:created>
  <dcterms:modified xsi:type="dcterms:W3CDTF">2025-11-25T09:33:11Z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0x010100A2C7DB16464EA14FBF6B42F82D30DF81</vt:lpwstr>
  </property>
</Properties>
</file>