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notesMasters/notesMaster1.xml" ContentType="application/vnd.openxmlformats-officedocument.presentationml.notes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  <Override PartName="/ppt/changesInfos/changesInfo1.xml" ContentType="application/vnd.ms-powerpoint.changesinfo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4"/>
  </p:sldMasterIdLst>
  <p:notesMasterIdLst>
    <p:notesMasterId r:id="rId32"/>
  </p:notesMasterIdLst>
  <p:sldIdLst>
    <p:sldId id="295" r:id="rId5"/>
    <p:sldId id="261" r:id="rId6"/>
    <p:sldId id="262" r:id="rId7"/>
    <p:sldId id="264" r:id="rId8"/>
    <p:sldId id="265" r:id="rId9"/>
    <p:sldId id="289" r:id="rId10"/>
    <p:sldId id="288" r:id="rId11"/>
    <p:sldId id="287" r:id="rId12"/>
    <p:sldId id="286" r:id="rId13"/>
    <p:sldId id="285" r:id="rId14"/>
    <p:sldId id="291" r:id="rId15"/>
    <p:sldId id="292" r:id="rId16"/>
    <p:sldId id="284" r:id="rId17"/>
    <p:sldId id="290" r:id="rId18"/>
    <p:sldId id="283" r:id="rId19"/>
    <p:sldId id="282" r:id="rId20"/>
    <p:sldId id="281" r:id="rId21"/>
    <p:sldId id="293" r:id="rId22"/>
    <p:sldId id="280" r:id="rId23"/>
    <p:sldId id="279" r:id="rId24"/>
    <p:sldId id="278" r:id="rId25"/>
    <p:sldId id="277" r:id="rId26"/>
    <p:sldId id="276" r:id="rId27"/>
    <p:sldId id="275" r:id="rId28"/>
    <p:sldId id="294" r:id="rId29"/>
    <p:sldId id="274" r:id="rId30"/>
    <p:sldId id="296" r:id="rId31"/>
  </p:sldIdLst>
  <p:sldSz cx="12192000" cy="6858000"/>
  <p:notesSz cx="6858000" cy="9144000"/>
  <p:defaultTextStyle>
    <a:defPPr>
      <a:defRPr lang="pl-PL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37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Maciej Czubiński" initials="MC" lastIdx="0" clrIdx="0">
    <p:extLst>
      <p:ext uri="{19B8F6BF-5375-455C-9EA6-DF929625EA0E}">
        <p15:presenceInfo xmlns:p15="http://schemas.microsoft.com/office/powerpoint/2012/main" userId="S-1-5-21-1876378279-2925438744-434655709-12553" providerId="AD"/>
      </p:ext>
    </p:extLst>
  </p:cmAuthor>
  <p:cmAuthor id="2" name="Justyna Sienkiewicz" initials="JS" lastIdx="1" clrIdx="1">
    <p:extLst>
      <p:ext uri="{19B8F6BF-5375-455C-9EA6-DF929625EA0E}">
        <p15:presenceInfo xmlns:p15="http://schemas.microsoft.com/office/powerpoint/2012/main" userId="S-1-5-21-1876378279-2925438744-434655709-57083" providerId="AD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6BB1E2"/>
    <a:srgbClr val="C5521C"/>
    <a:srgbClr val="4DB05B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yl pośredni 2 — Ak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22376" autoAdjust="0"/>
    <p:restoredTop sz="73304" autoAdjust="0"/>
  </p:normalViewPr>
  <p:slideViewPr>
    <p:cSldViewPr snapToGrid="0" showGuides="1">
      <p:cViewPr varScale="1">
        <p:scale>
          <a:sx n="120" d="100"/>
          <a:sy n="120" d="100"/>
        </p:scale>
        <p:origin x="1380" y="102"/>
      </p:cViewPr>
      <p:guideLst>
        <p:guide orient="horz" pos="2137"/>
        <p:guide pos="384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notesViewPr>
    <p:cSldViewPr snapToGrid="0">
      <p:cViewPr varScale="1">
        <p:scale>
          <a:sx n="91" d="100"/>
          <a:sy n="91" d="100"/>
        </p:scale>
        <p:origin x="2352" y="108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9.xml"/><Relationship Id="rId18" Type="http://schemas.openxmlformats.org/officeDocument/2006/relationships/slide" Target="slides/slide14.xml"/><Relationship Id="rId26" Type="http://schemas.openxmlformats.org/officeDocument/2006/relationships/slide" Target="slides/slide22.xml"/><Relationship Id="rId21" Type="http://schemas.openxmlformats.org/officeDocument/2006/relationships/slide" Target="slides/slide17.xml"/><Relationship Id="rId34" Type="http://schemas.openxmlformats.org/officeDocument/2006/relationships/presProps" Target="presProps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5" Type="http://schemas.openxmlformats.org/officeDocument/2006/relationships/slide" Target="slides/slide21.xml"/><Relationship Id="rId33" Type="http://schemas.openxmlformats.org/officeDocument/2006/relationships/commentAuthors" Target="commentAuthors.xml"/><Relationship Id="rId38" Type="http://schemas.microsoft.com/office/2016/11/relationships/changesInfo" Target="changesInfos/changesInfo1.xml"/><Relationship Id="rId2" Type="http://schemas.openxmlformats.org/officeDocument/2006/relationships/customXml" Target="../customXml/item2.xml"/><Relationship Id="rId16" Type="http://schemas.openxmlformats.org/officeDocument/2006/relationships/slide" Target="slides/slide12.xml"/><Relationship Id="rId20" Type="http://schemas.openxmlformats.org/officeDocument/2006/relationships/slide" Target="slides/slide16.xml"/><Relationship Id="rId29" Type="http://schemas.openxmlformats.org/officeDocument/2006/relationships/slide" Target="slides/slide25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24" Type="http://schemas.openxmlformats.org/officeDocument/2006/relationships/slide" Target="slides/slide20.xml"/><Relationship Id="rId32" Type="http://schemas.openxmlformats.org/officeDocument/2006/relationships/notesMaster" Target="notesMasters/notesMaster1.xml"/><Relationship Id="rId37" Type="http://schemas.openxmlformats.org/officeDocument/2006/relationships/tableStyles" Target="tableStyles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23" Type="http://schemas.openxmlformats.org/officeDocument/2006/relationships/slide" Target="slides/slide19.xml"/><Relationship Id="rId28" Type="http://schemas.openxmlformats.org/officeDocument/2006/relationships/slide" Target="slides/slide24.xml"/><Relationship Id="rId36" Type="http://schemas.openxmlformats.org/officeDocument/2006/relationships/theme" Target="theme/theme1.xml"/><Relationship Id="rId10" Type="http://schemas.openxmlformats.org/officeDocument/2006/relationships/slide" Target="slides/slide6.xml"/><Relationship Id="rId19" Type="http://schemas.openxmlformats.org/officeDocument/2006/relationships/slide" Target="slides/slide15.xml"/><Relationship Id="rId31" Type="http://schemas.openxmlformats.org/officeDocument/2006/relationships/slide" Target="slides/slide27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slide" Target="slides/slide18.xml"/><Relationship Id="rId27" Type="http://schemas.openxmlformats.org/officeDocument/2006/relationships/slide" Target="slides/slide23.xml"/><Relationship Id="rId30" Type="http://schemas.openxmlformats.org/officeDocument/2006/relationships/slide" Target="slides/slide26.xml"/><Relationship Id="rId35" Type="http://schemas.openxmlformats.org/officeDocument/2006/relationships/viewProps" Target="viewProps.xml"/><Relationship Id="rId8" Type="http://schemas.openxmlformats.org/officeDocument/2006/relationships/slide" Target="slides/slide4.xml"/><Relationship Id="rId3" Type="http://schemas.openxmlformats.org/officeDocument/2006/relationships/customXml" Target="../customXml/item3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Leszek Sieczko" userId="fde32721-af33-4d10-ad5d-d130b4de518c" providerId="ADAL" clId="{5A5402BE-AF6A-4250-9A78-177B192C55ED}"/>
    <pc:docChg chg="undo redo custSel addSld delSld modSld">
      <pc:chgData name="Leszek Sieczko" userId="fde32721-af33-4d10-ad5d-d130b4de518c" providerId="ADAL" clId="{5A5402BE-AF6A-4250-9A78-177B192C55ED}" dt="2025-08-05T10:06:29.299" v="365" actId="2696"/>
      <pc:docMkLst>
        <pc:docMk/>
      </pc:docMkLst>
      <pc:sldChg chg="modSp">
        <pc:chgData name="Leszek Sieczko" userId="fde32721-af33-4d10-ad5d-d130b4de518c" providerId="ADAL" clId="{5A5402BE-AF6A-4250-9A78-177B192C55ED}" dt="2025-08-05T08:27:49.594" v="38"/>
        <pc:sldMkLst>
          <pc:docMk/>
          <pc:sldMk cId="2833895158" sldId="261"/>
        </pc:sldMkLst>
        <pc:spChg chg="mod">
          <ac:chgData name="Leszek Sieczko" userId="fde32721-af33-4d10-ad5d-d130b4de518c" providerId="ADAL" clId="{5A5402BE-AF6A-4250-9A78-177B192C55ED}" dt="2025-08-05T08:27:49.594" v="38"/>
          <ac:spMkLst>
            <pc:docMk/>
            <pc:sldMk cId="2833895158" sldId="261"/>
            <ac:spMk id="3" creationId="{0EF1EC21-3A39-4294-97D0-99641ED274AD}"/>
          </ac:spMkLst>
        </pc:spChg>
      </pc:sldChg>
      <pc:sldChg chg="modSp">
        <pc:chgData name="Leszek Sieczko" userId="fde32721-af33-4d10-ad5d-d130b4de518c" providerId="ADAL" clId="{5A5402BE-AF6A-4250-9A78-177B192C55ED}" dt="2025-08-05T08:29:24.865" v="45"/>
        <pc:sldMkLst>
          <pc:docMk/>
          <pc:sldMk cId="1239217006" sldId="262"/>
        </pc:sldMkLst>
        <pc:spChg chg="mod">
          <ac:chgData name="Leszek Sieczko" userId="fde32721-af33-4d10-ad5d-d130b4de518c" providerId="ADAL" clId="{5A5402BE-AF6A-4250-9A78-177B192C55ED}" dt="2025-08-05T08:29:24.865" v="45"/>
          <ac:spMkLst>
            <pc:docMk/>
            <pc:sldMk cId="1239217006" sldId="262"/>
            <ac:spMk id="3" creationId="{13025BA3-BA4E-451B-9F58-E3AB94BB9D73}"/>
          </ac:spMkLst>
        </pc:spChg>
      </pc:sldChg>
      <pc:sldChg chg="modSp modNotesTx">
        <pc:chgData name="Leszek Sieczko" userId="fde32721-af33-4d10-ad5d-d130b4de518c" providerId="ADAL" clId="{5A5402BE-AF6A-4250-9A78-177B192C55ED}" dt="2025-08-05T08:33:52.786" v="64" actId="6549"/>
        <pc:sldMkLst>
          <pc:docMk/>
          <pc:sldMk cId="1984196975" sldId="264"/>
        </pc:sldMkLst>
        <pc:spChg chg="mod">
          <ac:chgData name="Leszek Sieczko" userId="fde32721-af33-4d10-ad5d-d130b4de518c" providerId="ADAL" clId="{5A5402BE-AF6A-4250-9A78-177B192C55ED}" dt="2025-08-05T08:33:22.423" v="61" actId="20577"/>
          <ac:spMkLst>
            <pc:docMk/>
            <pc:sldMk cId="1984196975" sldId="264"/>
            <ac:spMk id="3" creationId="{2E5E052F-B593-4093-8F42-C663F45DA62C}"/>
          </ac:spMkLst>
        </pc:spChg>
      </pc:sldChg>
      <pc:sldChg chg="addSp delSp modSp add">
        <pc:chgData name="Leszek Sieczko" userId="fde32721-af33-4d10-ad5d-d130b4de518c" providerId="ADAL" clId="{5A5402BE-AF6A-4250-9A78-177B192C55ED}" dt="2025-08-05T08:41:54.658" v="85" actId="27636"/>
        <pc:sldMkLst>
          <pc:docMk/>
          <pc:sldMk cId="2342828181" sldId="265"/>
        </pc:sldMkLst>
        <pc:spChg chg="mod">
          <ac:chgData name="Leszek Sieczko" userId="fde32721-af33-4d10-ad5d-d130b4de518c" providerId="ADAL" clId="{5A5402BE-AF6A-4250-9A78-177B192C55ED}" dt="2025-08-05T08:39:13.697" v="65"/>
          <ac:spMkLst>
            <pc:docMk/>
            <pc:sldMk cId="2342828181" sldId="265"/>
            <ac:spMk id="2" creationId="{798781E5-356C-4BB5-9981-57F7E9D2CAA8}"/>
          </ac:spMkLst>
        </pc:spChg>
        <pc:spChg chg="mod">
          <ac:chgData name="Leszek Sieczko" userId="fde32721-af33-4d10-ad5d-d130b4de518c" providerId="ADAL" clId="{5A5402BE-AF6A-4250-9A78-177B192C55ED}" dt="2025-08-05T08:41:54.658" v="85" actId="27636"/>
          <ac:spMkLst>
            <pc:docMk/>
            <pc:sldMk cId="2342828181" sldId="265"/>
            <ac:spMk id="3" creationId="{1A38AA2A-8C3F-469C-9EB7-A3C75CC93A40}"/>
          </ac:spMkLst>
        </pc:spChg>
        <pc:spChg chg="add del">
          <ac:chgData name="Leszek Sieczko" userId="fde32721-af33-4d10-ad5d-d130b4de518c" providerId="ADAL" clId="{5A5402BE-AF6A-4250-9A78-177B192C55ED}" dt="2025-08-05T08:40:29.619" v="69"/>
          <ac:spMkLst>
            <pc:docMk/>
            <pc:sldMk cId="2342828181" sldId="265"/>
            <ac:spMk id="4" creationId="{96D28FE2-A66D-4881-A30B-50FCDC787271}"/>
          </ac:spMkLst>
        </pc:spChg>
        <pc:spChg chg="add del mod">
          <ac:chgData name="Leszek Sieczko" userId="fde32721-af33-4d10-ad5d-d130b4de518c" providerId="ADAL" clId="{5A5402BE-AF6A-4250-9A78-177B192C55ED}" dt="2025-08-05T08:41:34.231" v="81"/>
          <ac:spMkLst>
            <pc:docMk/>
            <pc:sldMk cId="2342828181" sldId="265"/>
            <ac:spMk id="5" creationId="{ED7A6DEE-E680-454B-AF93-96F61DE18A06}"/>
          </ac:spMkLst>
        </pc:spChg>
      </pc:sldChg>
      <pc:sldChg chg="modSp add">
        <pc:chgData name="Leszek Sieczko" userId="fde32721-af33-4d10-ad5d-d130b4de518c" providerId="ADAL" clId="{5A5402BE-AF6A-4250-9A78-177B192C55ED}" dt="2025-08-05T10:06:15.171" v="357" actId="20577"/>
        <pc:sldMkLst>
          <pc:docMk/>
          <pc:sldMk cId="27699133" sldId="274"/>
        </pc:sldMkLst>
        <pc:spChg chg="mod">
          <ac:chgData name="Leszek Sieczko" userId="fde32721-af33-4d10-ad5d-d130b4de518c" providerId="ADAL" clId="{5A5402BE-AF6A-4250-9A78-177B192C55ED}" dt="2025-08-05T10:05:12.735" v="350"/>
          <ac:spMkLst>
            <pc:docMk/>
            <pc:sldMk cId="27699133" sldId="274"/>
            <ac:spMk id="2" creationId="{0116695B-0EAE-41F7-B73A-685AB80AD2FA}"/>
          </ac:spMkLst>
        </pc:spChg>
        <pc:spChg chg="mod">
          <ac:chgData name="Leszek Sieczko" userId="fde32721-af33-4d10-ad5d-d130b4de518c" providerId="ADAL" clId="{5A5402BE-AF6A-4250-9A78-177B192C55ED}" dt="2025-08-05T10:06:15.171" v="357" actId="20577"/>
          <ac:spMkLst>
            <pc:docMk/>
            <pc:sldMk cId="27699133" sldId="274"/>
            <ac:spMk id="3" creationId="{9141A981-4EE4-4586-ADFE-64708BBDBF02}"/>
          </ac:spMkLst>
        </pc:spChg>
      </pc:sldChg>
      <pc:sldChg chg="modSp add">
        <pc:chgData name="Leszek Sieczko" userId="fde32721-af33-4d10-ad5d-d130b4de518c" providerId="ADAL" clId="{5A5402BE-AF6A-4250-9A78-177B192C55ED}" dt="2025-08-05T10:02:32.516" v="333" actId="6549"/>
        <pc:sldMkLst>
          <pc:docMk/>
          <pc:sldMk cId="462744820" sldId="275"/>
        </pc:sldMkLst>
        <pc:spChg chg="mod">
          <ac:chgData name="Leszek Sieczko" userId="fde32721-af33-4d10-ad5d-d130b4de518c" providerId="ADAL" clId="{5A5402BE-AF6A-4250-9A78-177B192C55ED}" dt="2025-08-05T10:02:32.516" v="333" actId="6549"/>
          <ac:spMkLst>
            <pc:docMk/>
            <pc:sldMk cId="462744820" sldId="275"/>
            <ac:spMk id="2" creationId="{D69A6E96-A62A-461C-950D-7F004001CC47}"/>
          </ac:spMkLst>
        </pc:spChg>
        <pc:spChg chg="mod">
          <ac:chgData name="Leszek Sieczko" userId="fde32721-af33-4d10-ad5d-d130b4de518c" providerId="ADAL" clId="{5A5402BE-AF6A-4250-9A78-177B192C55ED}" dt="2025-08-05T10:02:07.574" v="331" actId="20577"/>
          <ac:spMkLst>
            <pc:docMk/>
            <pc:sldMk cId="462744820" sldId="275"/>
            <ac:spMk id="3" creationId="{1EB8DCBF-EA60-4ED8-AC1D-463FCC89FF10}"/>
          </ac:spMkLst>
        </pc:spChg>
      </pc:sldChg>
      <pc:sldChg chg="addSp delSp modSp add">
        <pc:chgData name="Leszek Sieczko" userId="fde32721-af33-4d10-ad5d-d130b4de518c" providerId="ADAL" clId="{5A5402BE-AF6A-4250-9A78-177B192C55ED}" dt="2025-08-05T09:52:48.201" v="326" actId="27636"/>
        <pc:sldMkLst>
          <pc:docMk/>
          <pc:sldMk cId="2399041258" sldId="276"/>
        </pc:sldMkLst>
        <pc:spChg chg="mod">
          <ac:chgData name="Leszek Sieczko" userId="fde32721-af33-4d10-ad5d-d130b4de518c" providerId="ADAL" clId="{5A5402BE-AF6A-4250-9A78-177B192C55ED}" dt="2025-08-05T09:52:10.295" v="321" actId="20577"/>
          <ac:spMkLst>
            <pc:docMk/>
            <pc:sldMk cId="2399041258" sldId="276"/>
            <ac:spMk id="2" creationId="{D378B78B-266B-4DDC-8BC6-51FF55CF0137}"/>
          </ac:spMkLst>
        </pc:spChg>
        <pc:spChg chg="mod">
          <ac:chgData name="Leszek Sieczko" userId="fde32721-af33-4d10-ad5d-d130b4de518c" providerId="ADAL" clId="{5A5402BE-AF6A-4250-9A78-177B192C55ED}" dt="2025-08-05T09:52:48.201" v="326" actId="27636"/>
          <ac:spMkLst>
            <pc:docMk/>
            <pc:sldMk cId="2399041258" sldId="276"/>
            <ac:spMk id="3" creationId="{B3D86A4B-8BAF-4473-B9A2-ECCCEA8547DE}"/>
          </ac:spMkLst>
        </pc:spChg>
        <pc:spChg chg="add del">
          <ac:chgData name="Leszek Sieczko" userId="fde32721-af33-4d10-ad5d-d130b4de518c" providerId="ADAL" clId="{5A5402BE-AF6A-4250-9A78-177B192C55ED}" dt="2025-08-05T09:52:24.837" v="323"/>
          <ac:spMkLst>
            <pc:docMk/>
            <pc:sldMk cId="2399041258" sldId="276"/>
            <ac:spMk id="4" creationId="{6DFF6CC6-86D3-4518-A839-8B6F4F3B1313}"/>
          </ac:spMkLst>
        </pc:spChg>
        <pc:spChg chg="add del">
          <ac:chgData name="Leszek Sieczko" userId="fde32721-af33-4d10-ad5d-d130b4de518c" providerId="ADAL" clId="{5A5402BE-AF6A-4250-9A78-177B192C55ED}" dt="2025-08-05T09:52:24.837" v="323"/>
          <ac:spMkLst>
            <pc:docMk/>
            <pc:sldMk cId="2399041258" sldId="276"/>
            <ac:spMk id="5" creationId="{C7E2C1BA-43EE-45C2-B1A9-DE21CB806C5C}"/>
          </ac:spMkLst>
        </pc:spChg>
        <pc:spChg chg="add del">
          <ac:chgData name="Leszek Sieczko" userId="fde32721-af33-4d10-ad5d-d130b4de518c" providerId="ADAL" clId="{5A5402BE-AF6A-4250-9A78-177B192C55ED}" dt="2025-08-05T09:52:24.837" v="323"/>
          <ac:spMkLst>
            <pc:docMk/>
            <pc:sldMk cId="2399041258" sldId="276"/>
            <ac:spMk id="6" creationId="{BBC6C729-CC50-4F91-8DF7-C5E8CBD065D0}"/>
          </ac:spMkLst>
        </pc:spChg>
      </pc:sldChg>
      <pc:sldChg chg="modSp add">
        <pc:chgData name="Leszek Sieczko" userId="fde32721-af33-4d10-ad5d-d130b4de518c" providerId="ADAL" clId="{5A5402BE-AF6A-4250-9A78-177B192C55ED}" dt="2025-08-05T09:51:13.494" v="313" actId="20577"/>
        <pc:sldMkLst>
          <pc:docMk/>
          <pc:sldMk cId="1556956240" sldId="277"/>
        </pc:sldMkLst>
        <pc:spChg chg="mod">
          <ac:chgData name="Leszek Sieczko" userId="fde32721-af33-4d10-ad5d-d130b4de518c" providerId="ADAL" clId="{5A5402BE-AF6A-4250-9A78-177B192C55ED}" dt="2025-08-05T09:50:39.195" v="309"/>
          <ac:spMkLst>
            <pc:docMk/>
            <pc:sldMk cId="1556956240" sldId="277"/>
            <ac:spMk id="2" creationId="{D989FB98-E877-444E-997B-AFC28A62348B}"/>
          </ac:spMkLst>
        </pc:spChg>
        <pc:spChg chg="mod">
          <ac:chgData name="Leszek Sieczko" userId="fde32721-af33-4d10-ad5d-d130b4de518c" providerId="ADAL" clId="{5A5402BE-AF6A-4250-9A78-177B192C55ED}" dt="2025-08-05T09:51:13.494" v="313" actId="20577"/>
          <ac:spMkLst>
            <pc:docMk/>
            <pc:sldMk cId="1556956240" sldId="277"/>
            <ac:spMk id="3" creationId="{7CA911BA-1212-4546-AB31-386486D89BB9}"/>
          </ac:spMkLst>
        </pc:spChg>
      </pc:sldChg>
      <pc:sldChg chg="addSp delSp modSp add">
        <pc:chgData name="Leszek Sieczko" userId="fde32721-af33-4d10-ad5d-d130b4de518c" providerId="ADAL" clId="{5A5402BE-AF6A-4250-9A78-177B192C55ED}" dt="2025-08-05T09:48:24.902" v="302" actId="14100"/>
        <pc:sldMkLst>
          <pc:docMk/>
          <pc:sldMk cId="623813899" sldId="278"/>
        </pc:sldMkLst>
        <pc:spChg chg="mod">
          <ac:chgData name="Leszek Sieczko" userId="fde32721-af33-4d10-ad5d-d130b4de518c" providerId="ADAL" clId="{5A5402BE-AF6A-4250-9A78-177B192C55ED}" dt="2025-08-05T09:48:24.902" v="302" actId="14100"/>
          <ac:spMkLst>
            <pc:docMk/>
            <pc:sldMk cId="623813899" sldId="278"/>
            <ac:spMk id="2" creationId="{8B0AE401-E634-426C-8E31-252F374F8947}"/>
          </ac:spMkLst>
        </pc:spChg>
        <pc:spChg chg="del">
          <ac:chgData name="Leszek Sieczko" userId="fde32721-af33-4d10-ad5d-d130b4de518c" providerId="ADAL" clId="{5A5402BE-AF6A-4250-9A78-177B192C55ED}" dt="2025-08-05T09:47:50.295" v="296"/>
          <ac:spMkLst>
            <pc:docMk/>
            <pc:sldMk cId="623813899" sldId="278"/>
            <ac:spMk id="3" creationId="{0B7DC86C-B23A-43A4-8008-60E2E666E005}"/>
          </ac:spMkLst>
        </pc:spChg>
        <pc:spChg chg="add del mod">
          <ac:chgData name="Leszek Sieczko" userId="fde32721-af33-4d10-ad5d-d130b4de518c" providerId="ADAL" clId="{5A5402BE-AF6A-4250-9A78-177B192C55ED}" dt="2025-08-05T09:48:15.266" v="301" actId="478"/>
          <ac:spMkLst>
            <pc:docMk/>
            <pc:sldMk cId="623813899" sldId="278"/>
            <ac:spMk id="5" creationId="{3394EC51-6E19-4D0F-9B43-B6C0305FF87F}"/>
          </ac:spMkLst>
        </pc:spChg>
        <pc:graphicFrameChg chg="add mod modGraphic">
          <ac:chgData name="Leszek Sieczko" userId="fde32721-af33-4d10-ad5d-d130b4de518c" providerId="ADAL" clId="{5A5402BE-AF6A-4250-9A78-177B192C55ED}" dt="2025-08-05T09:48:03.849" v="297" actId="14100"/>
          <ac:graphicFrameMkLst>
            <pc:docMk/>
            <pc:sldMk cId="623813899" sldId="278"/>
            <ac:graphicFrameMk id="4" creationId="{DBDCF864-A0F5-423C-8B6F-9AF3BA06E40A}"/>
          </ac:graphicFrameMkLst>
        </pc:graphicFrameChg>
      </pc:sldChg>
      <pc:sldChg chg="modSp add modNotesTx">
        <pc:chgData name="Leszek Sieczko" userId="fde32721-af33-4d10-ad5d-d130b4de518c" providerId="ADAL" clId="{5A5402BE-AF6A-4250-9A78-177B192C55ED}" dt="2025-08-05T09:46:06.068" v="294" actId="27636"/>
        <pc:sldMkLst>
          <pc:docMk/>
          <pc:sldMk cId="1819477436" sldId="279"/>
        </pc:sldMkLst>
        <pc:spChg chg="mod">
          <ac:chgData name="Leszek Sieczko" userId="fde32721-af33-4d10-ad5d-d130b4de518c" providerId="ADAL" clId="{5A5402BE-AF6A-4250-9A78-177B192C55ED}" dt="2025-08-05T09:45:18.918" v="286"/>
          <ac:spMkLst>
            <pc:docMk/>
            <pc:sldMk cId="1819477436" sldId="279"/>
            <ac:spMk id="2" creationId="{EBCAF8A9-C723-4082-B8B0-0AC9D694484D}"/>
          </ac:spMkLst>
        </pc:spChg>
        <pc:spChg chg="mod">
          <ac:chgData name="Leszek Sieczko" userId="fde32721-af33-4d10-ad5d-d130b4de518c" providerId="ADAL" clId="{5A5402BE-AF6A-4250-9A78-177B192C55ED}" dt="2025-08-05T09:46:06.068" v="294" actId="27636"/>
          <ac:spMkLst>
            <pc:docMk/>
            <pc:sldMk cId="1819477436" sldId="279"/>
            <ac:spMk id="3" creationId="{6F1643C2-8A06-49EA-B948-CE5B0E2F7742}"/>
          </ac:spMkLst>
        </pc:spChg>
      </pc:sldChg>
      <pc:sldChg chg="modSp add modNotesTx">
        <pc:chgData name="Leszek Sieczko" userId="fde32721-af33-4d10-ad5d-d130b4de518c" providerId="ADAL" clId="{5A5402BE-AF6A-4250-9A78-177B192C55ED}" dt="2025-08-05T09:43:10.974" v="285" actId="6549"/>
        <pc:sldMkLst>
          <pc:docMk/>
          <pc:sldMk cId="3242296020" sldId="280"/>
        </pc:sldMkLst>
        <pc:spChg chg="mod">
          <ac:chgData name="Leszek Sieczko" userId="fde32721-af33-4d10-ad5d-d130b4de518c" providerId="ADAL" clId="{5A5402BE-AF6A-4250-9A78-177B192C55ED}" dt="2025-08-05T09:42:12.585" v="279"/>
          <ac:spMkLst>
            <pc:docMk/>
            <pc:sldMk cId="3242296020" sldId="280"/>
            <ac:spMk id="2" creationId="{B4E3799B-42AA-4083-B69F-860D3DB71122}"/>
          </ac:spMkLst>
        </pc:spChg>
        <pc:spChg chg="mod">
          <ac:chgData name="Leszek Sieczko" userId="fde32721-af33-4d10-ad5d-d130b4de518c" providerId="ADAL" clId="{5A5402BE-AF6A-4250-9A78-177B192C55ED}" dt="2025-08-05T09:42:53.073" v="283" actId="27636"/>
          <ac:spMkLst>
            <pc:docMk/>
            <pc:sldMk cId="3242296020" sldId="280"/>
            <ac:spMk id="3" creationId="{585BAFE1-355E-4D19-87CA-1C44D5288148}"/>
          </ac:spMkLst>
        </pc:spChg>
      </pc:sldChg>
      <pc:sldChg chg="modSp add">
        <pc:chgData name="Leszek Sieczko" userId="fde32721-af33-4d10-ad5d-d130b4de518c" providerId="ADAL" clId="{5A5402BE-AF6A-4250-9A78-177B192C55ED}" dt="2025-08-05T09:28:29.859" v="260" actId="27636"/>
        <pc:sldMkLst>
          <pc:docMk/>
          <pc:sldMk cId="3461357854" sldId="281"/>
        </pc:sldMkLst>
        <pc:spChg chg="mod">
          <ac:chgData name="Leszek Sieczko" userId="fde32721-af33-4d10-ad5d-d130b4de518c" providerId="ADAL" clId="{5A5402BE-AF6A-4250-9A78-177B192C55ED}" dt="2025-08-05T09:24:10" v="212"/>
          <ac:spMkLst>
            <pc:docMk/>
            <pc:sldMk cId="3461357854" sldId="281"/>
            <ac:spMk id="2" creationId="{755F1ACB-1289-4251-AB5E-2CAEC18062CA}"/>
          </ac:spMkLst>
        </pc:spChg>
        <pc:spChg chg="mod">
          <ac:chgData name="Leszek Sieczko" userId="fde32721-af33-4d10-ad5d-d130b4de518c" providerId="ADAL" clId="{5A5402BE-AF6A-4250-9A78-177B192C55ED}" dt="2025-08-05T09:28:29.859" v="260" actId="27636"/>
          <ac:spMkLst>
            <pc:docMk/>
            <pc:sldMk cId="3461357854" sldId="281"/>
            <ac:spMk id="3" creationId="{B6B82D18-4F1B-4E80-8370-7A549163CC2D}"/>
          </ac:spMkLst>
        </pc:spChg>
      </pc:sldChg>
      <pc:sldChg chg="modSp add modNotesTx">
        <pc:chgData name="Leszek Sieczko" userId="fde32721-af33-4d10-ad5d-d130b4de518c" providerId="ADAL" clId="{5A5402BE-AF6A-4250-9A78-177B192C55ED}" dt="2025-08-05T09:22:53.527" v="211" actId="6549"/>
        <pc:sldMkLst>
          <pc:docMk/>
          <pc:sldMk cId="3721560133" sldId="282"/>
        </pc:sldMkLst>
        <pc:spChg chg="mod">
          <ac:chgData name="Leszek Sieczko" userId="fde32721-af33-4d10-ad5d-d130b4de518c" providerId="ADAL" clId="{5A5402BE-AF6A-4250-9A78-177B192C55ED}" dt="2025-08-05T09:21:07.076" v="203"/>
          <ac:spMkLst>
            <pc:docMk/>
            <pc:sldMk cId="3721560133" sldId="282"/>
            <ac:spMk id="2" creationId="{83EC8CC6-56F0-41F4-B900-45D9BF30C638}"/>
          </ac:spMkLst>
        </pc:spChg>
        <pc:spChg chg="mod">
          <ac:chgData name="Leszek Sieczko" userId="fde32721-af33-4d10-ad5d-d130b4de518c" providerId="ADAL" clId="{5A5402BE-AF6A-4250-9A78-177B192C55ED}" dt="2025-08-05T09:22:26.418" v="209" actId="27636"/>
          <ac:spMkLst>
            <pc:docMk/>
            <pc:sldMk cId="3721560133" sldId="282"/>
            <ac:spMk id="3" creationId="{0434CEA9-796F-43FD-AA14-DD78C15EC11E}"/>
          </ac:spMkLst>
        </pc:spChg>
      </pc:sldChg>
      <pc:sldChg chg="modSp add">
        <pc:chgData name="Leszek Sieczko" userId="fde32721-af33-4d10-ad5d-d130b4de518c" providerId="ADAL" clId="{5A5402BE-AF6A-4250-9A78-177B192C55ED}" dt="2025-08-05T09:10:08.755" v="183" actId="20577"/>
        <pc:sldMkLst>
          <pc:docMk/>
          <pc:sldMk cId="527554936" sldId="283"/>
        </pc:sldMkLst>
        <pc:spChg chg="mod">
          <ac:chgData name="Leszek Sieczko" userId="fde32721-af33-4d10-ad5d-d130b4de518c" providerId="ADAL" clId="{5A5402BE-AF6A-4250-9A78-177B192C55ED}" dt="2025-08-05T09:10:08.755" v="183" actId="20577"/>
          <ac:spMkLst>
            <pc:docMk/>
            <pc:sldMk cId="527554936" sldId="283"/>
            <ac:spMk id="2" creationId="{D0032D2B-8A1F-47EA-B050-EEBA003A5643}"/>
          </ac:spMkLst>
        </pc:spChg>
        <pc:spChg chg="mod">
          <ac:chgData name="Leszek Sieczko" userId="fde32721-af33-4d10-ad5d-d130b4de518c" providerId="ADAL" clId="{5A5402BE-AF6A-4250-9A78-177B192C55ED}" dt="2025-08-05T09:09:46.012" v="176"/>
          <ac:spMkLst>
            <pc:docMk/>
            <pc:sldMk cId="527554936" sldId="283"/>
            <ac:spMk id="3" creationId="{4D5AF0B0-EA20-43A4-AAC7-7516484E7D42}"/>
          </ac:spMkLst>
        </pc:spChg>
      </pc:sldChg>
      <pc:sldChg chg="modSp add">
        <pc:chgData name="Leszek Sieczko" userId="fde32721-af33-4d10-ad5d-d130b4de518c" providerId="ADAL" clId="{5A5402BE-AF6A-4250-9A78-177B192C55ED}" dt="2025-08-05T09:07:01.424" v="173" actId="20577"/>
        <pc:sldMkLst>
          <pc:docMk/>
          <pc:sldMk cId="2445414499" sldId="284"/>
        </pc:sldMkLst>
        <pc:spChg chg="mod">
          <ac:chgData name="Leszek Sieczko" userId="fde32721-af33-4d10-ad5d-d130b4de518c" providerId="ADAL" clId="{5A5402BE-AF6A-4250-9A78-177B192C55ED}" dt="2025-08-05T09:07:01.424" v="173" actId="20577"/>
          <ac:spMkLst>
            <pc:docMk/>
            <pc:sldMk cId="2445414499" sldId="284"/>
            <ac:spMk id="2" creationId="{9782DA53-7EBC-496E-89FE-12A514D56CCF}"/>
          </ac:spMkLst>
        </pc:spChg>
        <pc:spChg chg="mod">
          <ac:chgData name="Leszek Sieczko" userId="fde32721-af33-4d10-ad5d-d130b4de518c" providerId="ADAL" clId="{5A5402BE-AF6A-4250-9A78-177B192C55ED}" dt="2025-08-05T09:02:33.676" v="167" actId="20577"/>
          <ac:spMkLst>
            <pc:docMk/>
            <pc:sldMk cId="2445414499" sldId="284"/>
            <ac:spMk id="3" creationId="{D811C685-6F1E-44F7-9B4B-AA2E791443D9}"/>
          </ac:spMkLst>
        </pc:spChg>
      </pc:sldChg>
      <pc:sldChg chg="modSp add">
        <pc:chgData name="Leszek Sieczko" userId="fde32721-af33-4d10-ad5d-d130b4de518c" providerId="ADAL" clId="{5A5402BE-AF6A-4250-9A78-177B192C55ED}" dt="2025-08-05T08:59:29.406" v="163" actId="20577"/>
        <pc:sldMkLst>
          <pc:docMk/>
          <pc:sldMk cId="3236156196" sldId="285"/>
        </pc:sldMkLst>
        <pc:spChg chg="mod">
          <ac:chgData name="Leszek Sieczko" userId="fde32721-af33-4d10-ad5d-d130b4de518c" providerId="ADAL" clId="{5A5402BE-AF6A-4250-9A78-177B192C55ED}" dt="2025-08-05T08:58:06.901" v="152"/>
          <ac:spMkLst>
            <pc:docMk/>
            <pc:sldMk cId="3236156196" sldId="285"/>
            <ac:spMk id="2" creationId="{7D3F3541-5BCB-4A16-A277-69D94C93F5A7}"/>
          </ac:spMkLst>
        </pc:spChg>
        <pc:spChg chg="mod">
          <ac:chgData name="Leszek Sieczko" userId="fde32721-af33-4d10-ad5d-d130b4de518c" providerId="ADAL" clId="{5A5402BE-AF6A-4250-9A78-177B192C55ED}" dt="2025-08-05T08:59:29.406" v="163" actId="20577"/>
          <ac:spMkLst>
            <pc:docMk/>
            <pc:sldMk cId="3236156196" sldId="285"/>
            <ac:spMk id="3" creationId="{35750A7D-3F1C-4F8E-8073-ABF7CDD8B38F}"/>
          </ac:spMkLst>
        </pc:spChg>
      </pc:sldChg>
      <pc:sldChg chg="modSp add modNotesTx">
        <pc:chgData name="Leszek Sieczko" userId="fde32721-af33-4d10-ad5d-d130b4de518c" providerId="ADAL" clId="{5A5402BE-AF6A-4250-9A78-177B192C55ED}" dt="2025-08-05T08:56:22.795" v="151" actId="20577"/>
        <pc:sldMkLst>
          <pc:docMk/>
          <pc:sldMk cId="1950551290" sldId="286"/>
        </pc:sldMkLst>
        <pc:spChg chg="mod">
          <ac:chgData name="Leszek Sieczko" userId="fde32721-af33-4d10-ad5d-d130b4de518c" providerId="ADAL" clId="{5A5402BE-AF6A-4250-9A78-177B192C55ED}" dt="2025-08-05T08:55:05.190" v="146"/>
          <ac:spMkLst>
            <pc:docMk/>
            <pc:sldMk cId="1950551290" sldId="286"/>
            <ac:spMk id="2" creationId="{0A16FE65-6790-4D04-9394-244F2B040434}"/>
          </ac:spMkLst>
        </pc:spChg>
        <pc:spChg chg="mod">
          <ac:chgData name="Leszek Sieczko" userId="fde32721-af33-4d10-ad5d-d130b4de518c" providerId="ADAL" clId="{5A5402BE-AF6A-4250-9A78-177B192C55ED}" dt="2025-08-05T08:55:38.500" v="149" actId="27636"/>
          <ac:spMkLst>
            <pc:docMk/>
            <pc:sldMk cId="1950551290" sldId="286"/>
            <ac:spMk id="3" creationId="{65FB0E2B-820B-435D-9FCD-A6B495C9DFFE}"/>
          </ac:spMkLst>
        </pc:spChg>
      </pc:sldChg>
      <pc:sldChg chg="modSp add modNotesTx">
        <pc:chgData name="Leszek Sieczko" userId="fde32721-af33-4d10-ad5d-d130b4de518c" providerId="ADAL" clId="{5A5402BE-AF6A-4250-9A78-177B192C55ED}" dt="2025-08-05T08:53:56.144" v="145" actId="20577"/>
        <pc:sldMkLst>
          <pc:docMk/>
          <pc:sldMk cId="4104703492" sldId="287"/>
        </pc:sldMkLst>
        <pc:spChg chg="mod">
          <ac:chgData name="Leszek Sieczko" userId="fde32721-af33-4d10-ad5d-d130b4de518c" providerId="ADAL" clId="{5A5402BE-AF6A-4250-9A78-177B192C55ED}" dt="2025-08-05T08:52:47.390" v="134"/>
          <ac:spMkLst>
            <pc:docMk/>
            <pc:sldMk cId="4104703492" sldId="287"/>
            <ac:spMk id="2" creationId="{EAF905A0-7E0B-4471-BB7E-1336DC15E962}"/>
          </ac:spMkLst>
        </pc:spChg>
        <pc:spChg chg="mod">
          <ac:chgData name="Leszek Sieczko" userId="fde32721-af33-4d10-ad5d-d130b4de518c" providerId="ADAL" clId="{5A5402BE-AF6A-4250-9A78-177B192C55ED}" dt="2025-08-05T08:53:16.092" v="139" actId="20577"/>
          <ac:spMkLst>
            <pc:docMk/>
            <pc:sldMk cId="4104703492" sldId="287"/>
            <ac:spMk id="3" creationId="{EDBCE325-E4CA-426E-B6E8-4049D29ECFD9}"/>
          </ac:spMkLst>
        </pc:spChg>
      </pc:sldChg>
      <pc:sldChg chg="addSp delSp modSp add modNotesTx">
        <pc:chgData name="Leszek Sieczko" userId="fde32721-af33-4d10-ad5d-d130b4de518c" providerId="ADAL" clId="{5A5402BE-AF6A-4250-9A78-177B192C55ED}" dt="2025-08-05T08:50:57.065" v="133" actId="6549"/>
        <pc:sldMkLst>
          <pc:docMk/>
          <pc:sldMk cId="3029405207" sldId="288"/>
        </pc:sldMkLst>
        <pc:spChg chg="mod">
          <ac:chgData name="Leszek Sieczko" userId="fde32721-af33-4d10-ad5d-d130b4de518c" providerId="ADAL" clId="{5A5402BE-AF6A-4250-9A78-177B192C55ED}" dt="2025-08-05T08:49:17.028" v="119"/>
          <ac:spMkLst>
            <pc:docMk/>
            <pc:sldMk cId="3029405207" sldId="288"/>
            <ac:spMk id="2" creationId="{4FD7D535-8E9D-46CE-94F2-26ED2EB5EDB9}"/>
          </ac:spMkLst>
        </pc:spChg>
        <pc:spChg chg="mod">
          <ac:chgData name="Leszek Sieczko" userId="fde32721-af33-4d10-ad5d-d130b4de518c" providerId="ADAL" clId="{5A5402BE-AF6A-4250-9A78-177B192C55ED}" dt="2025-08-05T08:50:15.546" v="129" actId="20577"/>
          <ac:spMkLst>
            <pc:docMk/>
            <pc:sldMk cId="3029405207" sldId="288"/>
            <ac:spMk id="3" creationId="{8091A0A5-DBC5-4524-9E81-33EA8745D393}"/>
          </ac:spMkLst>
        </pc:spChg>
        <pc:spChg chg="add del">
          <ac:chgData name="Leszek Sieczko" userId="fde32721-af33-4d10-ad5d-d130b4de518c" providerId="ADAL" clId="{5A5402BE-AF6A-4250-9A78-177B192C55ED}" dt="2025-08-05T08:49:39.509" v="121"/>
          <ac:spMkLst>
            <pc:docMk/>
            <pc:sldMk cId="3029405207" sldId="288"/>
            <ac:spMk id="4" creationId="{A2CC9055-5C52-40C9-AF26-30C4F7291E51}"/>
          </ac:spMkLst>
        </pc:spChg>
        <pc:spChg chg="add del">
          <ac:chgData name="Leszek Sieczko" userId="fde32721-af33-4d10-ad5d-d130b4de518c" providerId="ADAL" clId="{5A5402BE-AF6A-4250-9A78-177B192C55ED}" dt="2025-08-05T08:49:39.509" v="121"/>
          <ac:spMkLst>
            <pc:docMk/>
            <pc:sldMk cId="3029405207" sldId="288"/>
            <ac:spMk id="5" creationId="{C4975E15-BCB4-4203-9834-2014A5F9B26B}"/>
          </ac:spMkLst>
        </pc:spChg>
        <pc:spChg chg="add del">
          <ac:chgData name="Leszek Sieczko" userId="fde32721-af33-4d10-ad5d-d130b4de518c" providerId="ADAL" clId="{5A5402BE-AF6A-4250-9A78-177B192C55ED}" dt="2025-08-05T08:49:39.509" v="121"/>
          <ac:spMkLst>
            <pc:docMk/>
            <pc:sldMk cId="3029405207" sldId="288"/>
            <ac:spMk id="6" creationId="{E5616B20-C651-461D-BF90-7BBA2F26D55E}"/>
          </ac:spMkLst>
        </pc:spChg>
      </pc:sldChg>
      <pc:sldChg chg="modSp add modNotesTx">
        <pc:chgData name="Leszek Sieczko" userId="fde32721-af33-4d10-ad5d-d130b4de518c" providerId="ADAL" clId="{5A5402BE-AF6A-4250-9A78-177B192C55ED}" dt="2025-08-05T08:47:52.910" v="118" actId="20577"/>
        <pc:sldMkLst>
          <pc:docMk/>
          <pc:sldMk cId="442361316" sldId="289"/>
        </pc:sldMkLst>
        <pc:spChg chg="mod">
          <ac:chgData name="Leszek Sieczko" userId="fde32721-af33-4d10-ad5d-d130b4de518c" providerId="ADAL" clId="{5A5402BE-AF6A-4250-9A78-177B192C55ED}" dt="2025-08-05T08:43:42.047" v="110"/>
          <ac:spMkLst>
            <pc:docMk/>
            <pc:sldMk cId="442361316" sldId="289"/>
            <ac:spMk id="2" creationId="{E9C440FF-6751-44B9-BAC3-292EEADCEAC2}"/>
          </ac:spMkLst>
        </pc:spChg>
        <pc:spChg chg="mod">
          <ac:chgData name="Leszek Sieczko" userId="fde32721-af33-4d10-ad5d-d130b4de518c" providerId="ADAL" clId="{5A5402BE-AF6A-4250-9A78-177B192C55ED}" dt="2025-08-05T08:45:02.659" v="115" actId="27636"/>
          <ac:spMkLst>
            <pc:docMk/>
            <pc:sldMk cId="442361316" sldId="289"/>
            <ac:spMk id="3" creationId="{46B0573D-DBDA-413F-970D-F5AA5330DEF1}"/>
          </ac:spMkLst>
        </pc:spChg>
      </pc:sldChg>
      <pc:sldChg chg="modSp add">
        <pc:chgData name="Leszek Sieczko" userId="fde32721-af33-4d10-ad5d-d130b4de518c" providerId="ADAL" clId="{5A5402BE-AF6A-4250-9A78-177B192C55ED}" dt="2025-08-05T09:07:25.591" v="175" actId="27636"/>
        <pc:sldMkLst>
          <pc:docMk/>
          <pc:sldMk cId="920455257" sldId="290"/>
        </pc:sldMkLst>
        <pc:spChg chg="mod">
          <ac:chgData name="Leszek Sieczko" userId="fde32721-af33-4d10-ad5d-d130b4de518c" providerId="ADAL" clId="{5A5402BE-AF6A-4250-9A78-177B192C55ED}" dt="2025-08-05T09:03:45.790" v="171" actId="6549"/>
          <ac:spMkLst>
            <pc:docMk/>
            <pc:sldMk cId="920455257" sldId="290"/>
            <ac:spMk id="2" creationId="{9782DA53-7EBC-496E-89FE-12A514D56CCF}"/>
          </ac:spMkLst>
        </pc:spChg>
        <pc:spChg chg="mod">
          <ac:chgData name="Leszek Sieczko" userId="fde32721-af33-4d10-ad5d-d130b4de518c" providerId="ADAL" clId="{5A5402BE-AF6A-4250-9A78-177B192C55ED}" dt="2025-08-05T09:07:25.591" v="175" actId="27636"/>
          <ac:spMkLst>
            <pc:docMk/>
            <pc:sldMk cId="920455257" sldId="290"/>
            <ac:spMk id="3" creationId="{D811C685-6F1E-44F7-9B4B-AA2E791443D9}"/>
          </ac:spMkLst>
        </pc:spChg>
      </pc:sldChg>
      <pc:sldChg chg="modSp add">
        <pc:chgData name="Leszek Sieczko" userId="fde32721-af33-4d10-ad5d-d130b4de518c" providerId="ADAL" clId="{5A5402BE-AF6A-4250-9A78-177B192C55ED}" dt="2025-08-05T09:17:25.893" v="189" actId="20577"/>
        <pc:sldMkLst>
          <pc:docMk/>
          <pc:sldMk cId="616914854" sldId="291"/>
        </pc:sldMkLst>
        <pc:spChg chg="mod">
          <ac:chgData name="Leszek Sieczko" userId="fde32721-af33-4d10-ad5d-d130b4de518c" providerId="ADAL" clId="{5A5402BE-AF6A-4250-9A78-177B192C55ED}" dt="2025-08-05T09:17:25.893" v="189" actId="20577"/>
          <ac:spMkLst>
            <pc:docMk/>
            <pc:sldMk cId="616914854" sldId="291"/>
            <ac:spMk id="2" creationId="{36DE00CC-53DB-4C13-9D6D-D178382B84B4}"/>
          </ac:spMkLst>
        </pc:spChg>
        <pc:spChg chg="mod">
          <ac:chgData name="Leszek Sieczko" userId="fde32721-af33-4d10-ad5d-d130b4de518c" providerId="ADAL" clId="{5A5402BE-AF6A-4250-9A78-177B192C55ED}" dt="2025-08-05T09:16:13.455" v="187" actId="27636"/>
          <ac:spMkLst>
            <pc:docMk/>
            <pc:sldMk cId="616914854" sldId="291"/>
            <ac:spMk id="3" creationId="{6533B4EA-3F8F-4246-A5B8-C865B3C2C697}"/>
          </ac:spMkLst>
        </pc:spChg>
      </pc:sldChg>
      <pc:sldChg chg="modSp add">
        <pc:chgData name="Leszek Sieczko" userId="fde32721-af33-4d10-ad5d-d130b4de518c" providerId="ADAL" clId="{5A5402BE-AF6A-4250-9A78-177B192C55ED}" dt="2025-08-05T09:18:17.008" v="202"/>
        <pc:sldMkLst>
          <pc:docMk/>
          <pc:sldMk cId="2610818925" sldId="292"/>
        </pc:sldMkLst>
        <pc:spChg chg="mod">
          <ac:chgData name="Leszek Sieczko" userId="fde32721-af33-4d10-ad5d-d130b4de518c" providerId="ADAL" clId="{5A5402BE-AF6A-4250-9A78-177B192C55ED}" dt="2025-08-05T09:17:38.156" v="194" actId="20577"/>
          <ac:spMkLst>
            <pc:docMk/>
            <pc:sldMk cId="2610818925" sldId="292"/>
            <ac:spMk id="2" creationId="{36DE00CC-53DB-4C13-9D6D-D178382B84B4}"/>
          </ac:spMkLst>
        </pc:spChg>
        <pc:spChg chg="mod">
          <ac:chgData name="Leszek Sieczko" userId="fde32721-af33-4d10-ad5d-d130b4de518c" providerId="ADAL" clId="{5A5402BE-AF6A-4250-9A78-177B192C55ED}" dt="2025-08-05T09:18:17.008" v="202"/>
          <ac:spMkLst>
            <pc:docMk/>
            <pc:sldMk cId="2610818925" sldId="292"/>
            <ac:spMk id="3" creationId="{6533B4EA-3F8F-4246-A5B8-C865B3C2C697}"/>
          </ac:spMkLst>
        </pc:spChg>
      </pc:sldChg>
      <pc:sldChg chg="modSp add">
        <pc:chgData name="Leszek Sieczko" userId="fde32721-af33-4d10-ad5d-d130b4de518c" providerId="ADAL" clId="{5A5402BE-AF6A-4250-9A78-177B192C55ED}" dt="2025-08-05T09:29:08.453" v="278" actId="20577"/>
        <pc:sldMkLst>
          <pc:docMk/>
          <pc:sldMk cId="505505661" sldId="293"/>
        </pc:sldMkLst>
        <pc:spChg chg="mod">
          <ac:chgData name="Leszek Sieczko" userId="fde32721-af33-4d10-ad5d-d130b4de518c" providerId="ADAL" clId="{5A5402BE-AF6A-4250-9A78-177B192C55ED}" dt="2025-08-05T09:28:43.205" v="272" actId="20577"/>
          <ac:spMkLst>
            <pc:docMk/>
            <pc:sldMk cId="505505661" sldId="293"/>
            <ac:spMk id="2" creationId="{755F1ACB-1289-4251-AB5E-2CAEC18062CA}"/>
          </ac:spMkLst>
        </pc:spChg>
        <pc:spChg chg="mod">
          <ac:chgData name="Leszek Sieczko" userId="fde32721-af33-4d10-ad5d-d130b4de518c" providerId="ADAL" clId="{5A5402BE-AF6A-4250-9A78-177B192C55ED}" dt="2025-08-05T09:29:08.453" v="278" actId="20577"/>
          <ac:spMkLst>
            <pc:docMk/>
            <pc:sldMk cId="505505661" sldId="293"/>
            <ac:spMk id="3" creationId="{B6B82D18-4F1B-4E80-8370-7A549163CC2D}"/>
          </ac:spMkLst>
        </pc:spChg>
      </pc:sldChg>
      <pc:sldChg chg="modSp add">
        <pc:chgData name="Leszek Sieczko" userId="fde32721-af33-4d10-ad5d-d130b4de518c" providerId="ADAL" clId="{5A5402BE-AF6A-4250-9A78-177B192C55ED}" dt="2025-08-05T10:03:25.176" v="349" actId="20577"/>
        <pc:sldMkLst>
          <pc:docMk/>
          <pc:sldMk cId="706974116" sldId="294"/>
        </pc:sldMkLst>
        <pc:spChg chg="mod">
          <ac:chgData name="Leszek Sieczko" userId="fde32721-af33-4d10-ad5d-d130b4de518c" providerId="ADAL" clId="{5A5402BE-AF6A-4250-9A78-177B192C55ED}" dt="2025-08-05T10:02:47.366" v="343" actId="20577"/>
          <ac:spMkLst>
            <pc:docMk/>
            <pc:sldMk cId="706974116" sldId="294"/>
            <ac:spMk id="2" creationId="{D69A6E96-A62A-461C-950D-7F004001CC47}"/>
          </ac:spMkLst>
        </pc:spChg>
        <pc:spChg chg="mod">
          <ac:chgData name="Leszek Sieczko" userId="fde32721-af33-4d10-ad5d-d130b4de518c" providerId="ADAL" clId="{5A5402BE-AF6A-4250-9A78-177B192C55ED}" dt="2025-08-05T10:03:25.176" v="349" actId="20577"/>
          <ac:spMkLst>
            <pc:docMk/>
            <pc:sldMk cId="706974116" sldId="294"/>
            <ac:spMk id="3" creationId="{1EB8DCBF-EA60-4ED8-AC1D-463FCC89FF10}"/>
          </ac:spMkLst>
        </pc:spChg>
      </pc:sldChg>
    </pc:docChg>
  </pc:docChgLst>
  <pc:docChgLst>
    <pc:chgData name="Leszek Sieczko" userId="fde32721-af33-4d10-ad5d-d130b4de518c" providerId="ADAL" clId="{5295C9F2-FE07-49FC-AF06-F8378627F033}"/>
    <pc:docChg chg="modSld">
      <pc:chgData name="Leszek Sieczko" userId="fde32721-af33-4d10-ad5d-d130b4de518c" providerId="ADAL" clId="{5295C9F2-FE07-49FC-AF06-F8378627F033}" dt="2025-08-14T12:18:28.064" v="14" actId="14734"/>
      <pc:docMkLst>
        <pc:docMk/>
      </pc:docMkLst>
      <pc:sldChg chg="modSp">
        <pc:chgData name="Leszek Sieczko" userId="fde32721-af33-4d10-ad5d-d130b4de518c" providerId="ADAL" clId="{5295C9F2-FE07-49FC-AF06-F8378627F033}" dt="2025-08-14T12:18:28.064" v="14" actId="14734"/>
        <pc:sldMkLst>
          <pc:docMk/>
          <pc:sldMk cId="623813899" sldId="278"/>
        </pc:sldMkLst>
        <pc:spChg chg="mod">
          <ac:chgData name="Leszek Sieczko" userId="fde32721-af33-4d10-ad5d-d130b4de518c" providerId="ADAL" clId="{5295C9F2-FE07-49FC-AF06-F8378627F033}" dt="2025-08-14T12:17:51.702" v="8" actId="1076"/>
          <ac:spMkLst>
            <pc:docMk/>
            <pc:sldMk cId="623813899" sldId="278"/>
            <ac:spMk id="2" creationId="{8B0AE401-E634-426C-8E31-252F374F8947}"/>
          </ac:spMkLst>
        </pc:spChg>
        <pc:graphicFrameChg chg="mod modGraphic">
          <ac:chgData name="Leszek Sieczko" userId="fde32721-af33-4d10-ad5d-d130b4de518c" providerId="ADAL" clId="{5295C9F2-FE07-49FC-AF06-F8378627F033}" dt="2025-08-14T12:18:28.064" v="14" actId="14734"/>
          <ac:graphicFrameMkLst>
            <pc:docMk/>
            <pc:sldMk cId="623813899" sldId="278"/>
            <ac:graphicFrameMk id="4" creationId="{DBDCF864-A0F5-423C-8B6F-9AF3BA06E40A}"/>
          </ac:graphicFrameMkLst>
        </pc:graphicFrameChg>
      </pc:sld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nagłówka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pl-PL"/>
          </a:p>
        </p:txBody>
      </p:sp>
      <p:sp>
        <p:nvSpPr>
          <p:cNvPr id="3" name="Symbol zastępczy daty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C219A1AD-003C-FF47-BBE8-2ECDE51BDC73}" type="datetimeFigureOut">
              <a:rPr lang="pl-PL" smtClean="0"/>
              <a:t>25.11.2025</a:t>
            </a:fld>
            <a:endParaRPr lang="pl-PL"/>
          </a:p>
        </p:txBody>
      </p:sp>
      <p:sp>
        <p:nvSpPr>
          <p:cNvPr id="4" name="Symbol zastępczy obrazu slajdu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pl-PL"/>
          </a:p>
        </p:txBody>
      </p:sp>
      <p:sp>
        <p:nvSpPr>
          <p:cNvPr id="5" name="Symbol zastępczy notatek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</a:p>
        </p:txBody>
      </p:sp>
      <p:sp>
        <p:nvSpPr>
          <p:cNvPr id="6" name="Symbol zastępczy stopki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pl-PL"/>
          </a:p>
        </p:txBody>
      </p:sp>
      <p:sp>
        <p:nvSpPr>
          <p:cNvPr id="7" name="Symbol zastępczy numeru slajdu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581BAEBE-21FB-5E4A-B06E-563616F4358D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21885418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obrazu slajd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ymbol zastępczy notatek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pl-PL" b="1" dirty="0"/>
              <a:t>Dlaczego to ważne?</a:t>
            </a:r>
          </a:p>
          <a:p>
            <a:r>
              <a:rPr lang="pl-PL" dirty="0"/>
              <a:t>Dzisiejsze rolnictwo to nie tylko praca fizyczna, ale także zarządzanie danymi, komunikacja i automatyzacja. Znajomość budowy i działania komputera to podstawa sprawnego wykorzystywania narzędzi cyfrowych w gospodarstwie.</a:t>
            </a:r>
          </a:p>
          <a:p>
            <a:r>
              <a:rPr lang="pl-PL" b="1" dirty="0"/>
              <a:t>Efekt końcowy:</a:t>
            </a:r>
          </a:p>
          <a:p>
            <a:r>
              <a:rPr lang="pl-PL" dirty="0"/>
              <a:t>Po wykładzie będziesz potrafił:</a:t>
            </a:r>
          </a:p>
          <a:p>
            <a:r>
              <a:rPr lang="pl-PL" dirty="0"/>
              <a:t>nazwać i opisać podstawowe komponenty komputera,</a:t>
            </a:r>
          </a:p>
          <a:p>
            <a:r>
              <a:rPr lang="pl-PL" dirty="0"/>
              <a:t>wyjaśnić zasadę działania procesora,</a:t>
            </a:r>
          </a:p>
          <a:p>
            <a:r>
              <a:rPr lang="pl-PL" dirty="0"/>
              <a:t>rozpoznać typy urządzeń peryferyjnych i ich zastosowania,</a:t>
            </a:r>
          </a:p>
          <a:p>
            <a:r>
              <a:rPr lang="pl-PL" dirty="0"/>
              <a:t>wskazać podstawowe zasady dbania o sprzęt komputerowy.</a:t>
            </a:r>
          </a:p>
        </p:txBody>
      </p:sp>
      <p:sp>
        <p:nvSpPr>
          <p:cNvPr id="4" name="Symbol zastępczy numeru slajdu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81BAEBE-21FB-5E4A-B06E-563616F4358D}" type="slidenum">
              <a:rPr lang="pl-PL" smtClean="0"/>
              <a:t>4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4226204745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obrazu slajd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ymbol zastępczy notatek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pl-PL" b="1" dirty="0"/>
              <a:t>Wskazówka dla studentów:</a:t>
            </a:r>
          </a:p>
          <a:p>
            <a:r>
              <a:rPr lang="pl-PL" dirty="0"/>
              <a:t>W dzisiejszym wykładzie rozwiniemy te pojęcia, uporządkujemy wiedzę i dodamy nowe elementy, które pozwolą Wam lepiej zrozumieć zasady działania komputerów – zarówno tych używanych na biurku, jak i w gospodarstwie.</a:t>
            </a:r>
          </a:p>
          <a:p>
            <a:endParaRPr lang="pl-PL" dirty="0"/>
          </a:p>
        </p:txBody>
      </p:sp>
      <p:sp>
        <p:nvSpPr>
          <p:cNvPr id="4" name="Symbol zastępczy numeru slajdu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81BAEBE-21FB-5E4A-B06E-563616F4358D}" type="slidenum">
              <a:rPr lang="pl-PL" smtClean="0"/>
              <a:t>5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974249944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obrazu slajd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ymbol zastępczy notatek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pl-PL" b="1" dirty="0"/>
              <a:t>Typowe elementy płyty głównej:</a:t>
            </a:r>
          </a:p>
          <a:p>
            <a:r>
              <a:rPr lang="pl-PL" b="1" dirty="0"/>
              <a:t>Gniazdo procesora (CPU </a:t>
            </a:r>
            <a:r>
              <a:rPr lang="pl-PL" b="1" dirty="0" err="1"/>
              <a:t>socket</a:t>
            </a:r>
            <a:r>
              <a:rPr lang="pl-PL" b="1" dirty="0"/>
              <a:t>)</a:t>
            </a:r>
            <a:r>
              <a:rPr lang="pl-PL" dirty="0"/>
              <a:t> – miejsce na montaż jednostki centralnej obliczeniowej.</a:t>
            </a:r>
          </a:p>
          <a:p>
            <a:r>
              <a:rPr lang="pl-PL" b="1" dirty="0" err="1"/>
              <a:t>Sloty</a:t>
            </a:r>
            <a:r>
              <a:rPr lang="pl-PL" b="1" dirty="0"/>
              <a:t> RAM (DIMM)</a:t>
            </a:r>
            <a:r>
              <a:rPr lang="pl-PL" dirty="0"/>
              <a:t> – gniazda pamięci operacyjnej.</a:t>
            </a:r>
          </a:p>
          <a:p>
            <a:r>
              <a:rPr lang="pl-PL" b="1" dirty="0"/>
              <a:t>Złącza dysków (SATA, M.2)</a:t>
            </a:r>
            <a:r>
              <a:rPr lang="pl-PL" dirty="0"/>
              <a:t> – dla pamięci masowych typu SSD i HDD.</a:t>
            </a:r>
          </a:p>
          <a:p>
            <a:r>
              <a:rPr lang="pl-PL" b="1" dirty="0"/>
              <a:t>Gniazda rozszerzeń (</a:t>
            </a:r>
            <a:r>
              <a:rPr lang="pl-PL" b="1" dirty="0" err="1"/>
              <a:t>PCIe</a:t>
            </a:r>
            <a:r>
              <a:rPr lang="pl-PL" b="1" dirty="0"/>
              <a:t>)</a:t>
            </a:r>
            <a:r>
              <a:rPr lang="pl-PL" dirty="0"/>
              <a:t> – np. dla kart graficznych lub sieciowych.</a:t>
            </a:r>
          </a:p>
          <a:p>
            <a:r>
              <a:rPr lang="pl-PL" b="1" dirty="0"/>
              <a:t>Złącza zasilania i chłodzenia</a:t>
            </a:r>
            <a:r>
              <a:rPr lang="pl-PL" dirty="0"/>
              <a:t> – do podłączenia zasilacza i wentylatorów.</a:t>
            </a:r>
          </a:p>
          <a:p>
            <a:r>
              <a:rPr lang="pl-PL" b="1" dirty="0"/>
              <a:t>BIOS/UEFI</a:t>
            </a:r>
            <a:r>
              <a:rPr lang="pl-PL" dirty="0"/>
              <a:t> – układ zarządzający podstawowym startem i konfiguracją systemu.</a:t>
            </a:r>
          </a:p>
          <a:p>
            <a:r>
              <a:rPr lang="pl-PL" b="1" dirty="0"/>
              <a:t>Znaczenie w praktyce:</a:t>
            </a:r>
          </a:p>
          <a:p>
            <a:r>
              <a:rPr lang="pl-PL" dirty="0"/>
              <a:t>Dobór płyty głównej wpływa na:</a:t>
            </a:r>
          </a:p>
          <a:p>
            <a:r>
              <a:rPr lang="pl-PL" dirty="0"/>
              <a:t>możliwości rozbudowy komputera,</a:t>
            </a:r>
          </a:p>
          <a:p>
            <a:r>
              <a:rPr lang="pl-PL" dirty="0"/>
              <a:t>zgodność z procesorem i pamięcią RAM,</a:t>
            </a:r>
          </a:p>
          <a:p>
            <a:r>
              <a:rPr lang="pl-PL" dirty="0"/>
              <a:t>stabilność oraz efektywność działania całego systemu.</a:t>
            </a:r>
          </a:p>
          <a:p>
            <a:r>
              <a:rPr lang="pl-PL" dirty="0"/>
              <a:t>-----------------------------------------------------</a:t>
            </a:r>
          </a:p>
          <a:p>
            <a:r>
              <a:rPr lang="pl-PL" dirty="0"/>
              <a:t>|                   Płyta główna                    |</a:t>
            </a:r>
          </a:p>
          <a:p>
            <a:r>
              <a:rPr lang="pl-PL" dirty="0"/>
              <a:t>|---------------------------------------------------|</a:t>
            </a:r>
          </a:p>
          <a:p>
            <a:r>
              <a:rPr lang="pl-PL" dirty="0"/>
              <a:t>| [1] Gniazdo CPU                                    |</a:t>
            </a:r>
          </a:p>
          <a:p>
            <a:r>
              <a:rPr lang="pl-PL" dirty="0"/>
              <a:t>|    (procesor)                                      |</a:t>
            </a:r>
          </a:p>
          <a:p>
            <a:r>
              <a:rPr lang="pl-PL" dirty="0"/>
              <a:t>|                                                   |</a:t>
            </a:r>
          </a:p>
          <a:p>
            <a:r>
              <a:rPr lang="pl-PL" dirty="0"/>
              <a:t>| [2] </a:t>
            </a:r>
            <a:r>
              <a:rPr lang="pl-PL" dirty="0" err="1"/>
              <a:t>Sloty</a:t>
            </a:r>
            <a:r>
              <a:rPr lang="pl-PL" dirty="0"/>
              <a:t> RAM (2–4)                                |</a:t>
            </a:r>
          </a:p>
          <a:p>
            <a:r>
              <a:rPr lang="pl-PL" dirty="0"/>
              <a:t>|    (pamięć operacyjna)                             |</a:t>
            </a:r>
          </a:p>
          <a:p>
            <a:r>
              <a:rPr lang="pl-PL" dirty="0"/>
              <a:t>|                                                   |</a:t>
            </a:r>
          </a:p>
          <a:p>
            <a:r>
              <a:rPr lang="pl-PL" dirty="0"/>
              <a:t>| [3] Złącze M.2 / SATA                              |</a:t>
            </a:r>
          </a:p>
          <a:p>
            <a:r>
              <a:rPr lang="pl-PL" dirty="0"/>
              <a:t>|    (dysk SSD / HDD)                                |</a:t>
            </a:r>
          </a:p>
          <a:p>
            <a:r>
              <a:rPr lang="pl-PL" dirty="0"/>
              <a:t>|                                                   |</a:t>
            </a:r>
          </a:p>
          <a:p>
            <a:r>
              <a:rPr lang="pl-PL" dirty="0"/>
              <a:t>| [4] </a:t>
            </a:r>
            <a:r>
              <a:rPr lang="pl-PL" dirty="0" err="1"/>
              <a:t>PCIe</a:t>
            </a:r>
            <a:r>
              <a:rPr lang="pl-PL" dirty="0"/>
              <a:t> x16                                       |</a:t>
            </a:r>
          </a:p>
          <a:p>
            <a:r>
              <a:rPr lang="pl-PL" dirty="0"/>
              <a:t>|    (karta graficzna)                               |</a:t>
            </a:r>
          </a:p>
          <a:p>
            <a:r>
              <a:rPr lang="pl-PL" dirty="0"/>
              <a:t>|                                                   |</a:t>
            </a:r>
          </a:p>
          <a:p>
            <a:r>
              <a:rPr lang="pl-PL" dirty="0"/>
              <a:t>| [5] </a:t>
            </a:r>
            <a:r>
              <a:rPr lang="pl-PL" dirty="0" err="1"/>
              <a:t>PCIe</a:t>
            </a:r>
            <a:r>
              <a:rPr lang="pl-PL" dirty="0"/>
              <a:t> x1 lub inne </a:t>
            </a:r>
            <a:r>
              <a:rPr lang="pl-PL" dirty="0" err="1"/>
              <a:t>sloty</a:t>
            </a:r>
            <a:r>
              <a:rPr lang="pl-PL" dirty="0"/>
              <a:t>                         |</a:t>
            </a:r>
          </a:p>
          <a:p>
            <a:r>
              <a:rPr lang="pl-PL" dirty="0"/>
              <a:t>|    (np. karta sieciowa, dźwiękowa)                 |</a:t>
            </a:r>
          </a:p>
          <a:p>
            <a:r>
              <a:rPr lang="pl-PL" dirty="0"/>
              <a:t>|                                                   |</a:t>
            </a:r>
          </a:p>
          <a:p>
            <a:r>
              <a:rPr lang="pl-PL" dirty="0"/>
              <a:t>| [6] Chipset / mostek                               |</a:t>
            </a:r>
          </a:p>
          <a:p>
            <a:r>
              <a:rPr lang="pl-PL" dirty="0"/>
              <a:t>|    (zarządzanie magistralami)                     |</a:t>
            </a:r>
          </a:p>
          <a:p>
            <a:r>
              <a:rPr lang="pl-PL" dirty="0"/>
              <a:t>|                                                   |</a:t>
            </a:r>
          </a:p>
          <a:p>
            <a:r>
              <a:rPr lang="pl-PL" dirty="0"/>
              <a:t>| [7] Porty wewnętrzne USB / wentylatorów           |</a:t>
            </a:r>
          </a:p>
          <a:p>
            <a:r>
              <a:rPr lang="pl-PL" dirty="0"/>
              <a:t>|                                                   |</a:t>
            </a:r>
          </a:p>
          <a:p>
            <a:r>
              <a:rPr lang="pl-PL" dirty="0"/>
              <a:t>| [8] Złącza zasilania ATX 24-pin i CPU 8-pin        |</a:t>
            </a:r>
          </a:p>
          <a:p>
            <a:r>
              <a:rPr lang="pl-PL" dirty="0"/>
              <a:t>|                                                   |</a:t>
            </a:r>
          </a:p>
          <a:p>
            <a:r>
              <a:rPr lang="pl-PL" dirty="0"/>
              <a:t>| [9] Panel tylny I/O (USB, HDMI, audio, LAN)        |</a:t>
            </a:r>
          </a:p>
          <a:p>
            <a:r>
              <a:rPr lang="pl-PL" dirty="0"/>
              <a:t>-----------------------------------------------------</a:t>
            </a:r>
          </a:p>
          <a:p>
            <a:endParaRPr lang="pl-PL" dirty="0"/>
          </a:p>
          <a:p>
            <a:endParaRPr lang="pl-PL" dirty="0"/>
          </a:p>
        </p:txBody>
      </p:sp>
      <p:sp>
        <p:nvSpPr>
          <p:cNvPr id="4" name="Symbol zastępczy numeru slajdu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81BAEBE-21FB-5E4A-B06E-563616F4358D}" type="slidenum">
              <a:rPr lang="pl-PL" smtClean="0"/>
              <a:t>6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3764118693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obrazu slajd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ymbol zastępczy notatek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pl-PL" b="1" dirty="0"/>
              <a:t>Podstawowe parametry CPU:</a:t>
            </a:r>
          </a:p>
          <a:p>
            <a:r>
              <a:rPr lang="pl-PL" b="1" dirty="0"/>
              <a:t>Taktowanie zegara (GHz)</a:t>
            </a:r>
            <a:r>
              <a:rPr lang="pl-PL" dirty="0"/>
              <a:t> – szybkość wykonywania operacji (np. 3.5 GHz = 3,5 miliarda cykli/s)</a:t>
            </a:r>
          </a:p>
          <a:p>
            <a:r>
              <a:rPr lang="pl-PL" b="1" dirty="0"/>
              <a:t>Liczba rdzeni</a:t>
            </a:r>
            <a:r>
              <a:rPr lang="pl-PL" dirty="0"/>
              <a:t> – każdy rdzeń może wykonywać operacje niezależnie; procesory wielordzeniowe (2, 4, 8, więcej) pozwalają na równoległe przetwarzanie</a:t>
            </a:r>
          </a:p>
          <a:p>
            <a:r>
              <a:rPr lang="pl-PL" b="1" dirty="0"/>
              <a:t>Pamięć podręczna (cache)</a:t>
            </a:r>
            <a:r>
              <a:rPr lang="pl-PL" dirty="0"/>
              <a:t> – szybki bufor przechowujący najczęściej używane dane</a:t>
            </a:r>
          </a:p>
          <a:p>
            <a:r>
              <a:rPr lang="pl-PL" b="1" dirty="0"/>
              <a:t>Architektura CPU</a:t>
            </a:r>
            <a:r>
              <a:rPr lang="pl-PL" dirty="0"/>
              <a:t> – np. x86, x64, ARM (w tabletach i smartfonach)</a:t>
            </a:r>
          </a:p>
          <a:p>
            <a:r>
              <a:rPr lang="pl-PL" b="1" dirty="0"/>
              <a:t>Zastosowanie CPU w praktyce:</a:t>
            </a:r>
          </a:p>
          <a:p>
            <a:r>
              <a:rPr lang="pl-PL" dirty="0"/>
              <a:t>W komputerze stacjonarnym – wykonywanie programów, obliczenia, zarządzanie urządzeniami</a:t>
            </a:r>
          </a:p>
          <a:p>
            <a:r>
              <a:rPr lang="pl-PL" dirty="0"/>
              <a:t>W rolnictwie precyzyjnym – sterowanie dronami, systemami GPS, analizą danych z czujników</a:t>
            </a:r>
          </a:p>
          <a:p>
            <a:r>
              <a:rPr lang="pl-PL" dirty="0"/>
              <a:t>W mobilnych urządzeniach – procesory ARM zapewniają energooszczędność i wysoką integrację</a:t>
            </a:r>
          </a:p>
          <a:p>
            <a:r>
              <a:rPr lang="pl-PL" b="1" dirty="0"/>
              <a:t>Warto zapamiętać:</a:t>
            </a:r>
          </a:p>
          <a:p>
            <a:r>
              <a:rPr lang="pl-PL" dirty="0"/>
              <a:t>Procesor decyduje o tym, jak szybko komputer reaguje na polecenia użytkownika. Jednak jego wydajność zależy także od współpracy z pamięcią RAM, dyskiem i systemem chłodzenia.</a:t>
            </a:r>
          </a:p>
          <a:p>
            <a:endParaRPr lang="pl-PL" dirty="0"/>
          </a:p>
        </p:txBody>
      </p:sp>
      <p:sp>
        <p:nvSpPr>
          <p:cNvPr id="4" name="Symbol zastępczy numeru slajdu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81BAEBE-21FB-5E4A-B06E-563616F4358D}" type="slidenum">
              <a:rPr lang="pl-PL" smtClean="0"/>
              <a:t>7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56578413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obrazu slajd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ymbol zastępczy notatek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pl-PL" b="1" dirty="0"/>
              <a:t>Podstawowe parametry RAM:</a:t>
            </a:r>
          </a:p>
          <a:p>
            <a:r>
              <a:rPr lang="pl-PL" b="1" dirty="0"/>
              <a:t>Pojemność</a:t>
            </a:r>
            <a:r>
              <a:rPr lang="pl-PL" dirty="0"/>
              <a:t> – ilość danych, jaką można przechować (np. 8 GB, 16 GB, 32 GB)</a:t>
            </a:r>
          </a:p>
          <a:p>
            <a:r>
              <a:rPr lang="pl-PL" b="1" dirty="0"/>
              <a:t>Typ</a:t>
            </a:r>
            <a:r>
              <a:rPr lang="pl-PL" dirty="0"/>
              <a:t> – DDR3, DDR4, DDR5 (nowsze = szybsze i bardziej energooszczędne)</a:t>
            </a:r>
          </a:p>
          <a:p>
            <a:r>
              <a:rPr lang="pl-PL" b="1" dirty="0"/>
              <a:t>Częstotliwość (MHz)</a:t>
            </a:r>
            <a:r>
              <a:rPr lang="pl-PL" dirty="0"/>
              <a:t> – prędkość </a:t>
            </a:r>
            <a:r>
              <a:rPr lang="pl-PL" dirty="0" err="1"/>
              <a:t>przesyłu</a:t>
            </a:r>
            <a:r>
              <a:rPr lang="pl-PL" dirty="0"/>
              <a:t> danych (np. 3200 MHz)</a:t>
            </a:r>
          </a:p>
          <a:p>
            <a:r>
              <a:rPr lang="pl-PL" b="1" dirty="0"/>
              <a:t>Opóźnienia (CL)</a:t>
            </a:r>
            <a:r>
              <a:rPr lang="pl-PL" dirty="0"/>
              <a:t> – czas reakcji pamięci na żądanie danych</a:t>
            </a:r>
          </a:p>
          <a:p>
            <a:r>
              <a:rPr lang="pl-PL" b="1" dirty="0"/>
              <a:t>Przykłady zastosowań RAM:</a:t>
            </a:r>
          </a:p>
          <a:p>
            <a:r>
              <a:rPr lang="pl-PL" dirty="0"/>
              <a:t>W rolnictwie – analiza danych z sensorów środowiskowych w czasie rzeczywistym</a:t>
            </a:r>
          </a:p>
          <a:p>
            <a:r>
              <a:rPr lang="pl-PL" dirty="0"/>
              <a:t>Podczas pracy – jednoczesne korzystanie z Worda, Excela, przeglądarki i oprogramowania GIS</a:t>
            </a:r>
          </a:p>
          <a:p>
            <a:r>
              <a:rPr lang="pl-PL" dirty="0"/>
              <a:t>W systemach zintegrowanych – obsługa procesów w sterownikach automatyki (np. klimatyzacja szklarni)</a:t>
            </a:r>
          </a:p>
          <a:p>
            <a:r>
              <a:rPr lang="pl-PL" b="1" dirty="0"/>
              <a:t>Warto zapamiętać:</a:t>
            </a:r>
          </a:p>
          <a:p>
            <a:r>
              <a:rPr lang="pl-PL" dirty="0"/>
              <a:t>RAM wpływa na szybkość działania komputera, ale nie przechowuje danych na stałe. Dlatego nie zastępuje dysku twardego!</a:t>
            </a:r>
          </a:p>
          <a:p>
            <a:endParaRPr lang="pl-PL" dirty="0"/>
          </a:p>
        </p:txBody>
      </p:sp>
      <p:sp>
        <p:nvSpPr>
          <p:cNvPr id="4" name="Symbol zastępczy numeru slajdu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81BAEBE-21FB-5E4A-B06E-563616F4358D}" type="slidenum">
              <a:rPr lang="pl-PL" smtClean="0"/>
              <a:t>8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2459368553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obrazu slajd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ymbol zastępczy notatek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pl-PL" b="1" dirty="0"/>
              <a:t>Parametry pamięci masowej:</a:t>
            </a:r>
          </a:p>
          <a:p>
            <a:r>
              <a:rPr lang="pl-PL" b="1" dirty="0"/>
              <a:t>Pojemność</a:t>
            </a:r>
            <a:r>
              <a:rPr lang="pl-PL" dirty="0"/>
              <a:t> – najczęściej od 256 GB do kilku TB</a:t>
            </a:r>
          </a:p>
          <a:p>
            <a:r>
              <a:rPr lang="pl-PL" b="1" dirty="0"/>
              <a:t>Szybkość zapisu/odczytu</a:t>
            </a:r>
            <a:r>
              <a:rPr lang="pl-PL" dirty="0"/>
              <a:t> – wyrażana w MB/s</a:t>
            </a:r>
          </a:p>
          <a:p>
            <a:r>
              <a:rPr lang="pl-PL" b="1" dirty="0"/>
              <a:t>Interfejs</a:t>
            </a:r>
            <a:r>
              <a:rPr lang="pl-PL" dirty="0"/>
              <a:t> – SATA, </a:t>
            </a:r>
            <a:r>
              <a:rPr lang="pl-PL" dirty="0" err="1"/>
              <a:t>NVMe</a:t>
            </a:r>
            <a:r>
              <a:rPr lang="pl-PL" dirty="0"/>
              <a:t> (</a:t>
            </a:r>
            <a:r>
              <a:rPr lang="pl-PL" dirty="0" err="1"/>
              <a:t>PCIe</a:t>
            </a:r>
            <a:r>
              <a:rPr lang="pl-PL" dirty="0"/>
              <a:t>), USB (dla dysków zewnętrznych)</a:t>
            </a:r>
          </a:p>
          <a:p>
            <a:r>
              <a:rPr lang="pl-PL" b="1" dirty="0"/>
              <a:t>Typ nośnika</a:t>
            </a:r>
            <a:r>
              <a:rPr lang="pl-PL" dirty="0"/>
              <a:t> – wewnętrzny / zewnętrzny / chmurowy</a:t>
            </a:r>
          </a:p>
          <a:p>
            <a:r>
              <a:rPr lang="pl-PL" b="1" dirty="0"/>
              <a:t> Zastosowania w rolnictwie:</a:t>
            </a:r>
          </a:p>
          <a:p>
            <a:r>
              <a:rPr lang="pl-PL" dirty="0"/>
              <a:t>Archiwizacja danych z gospodarstwa (np. pomiary plonów, mapy glebowe, zdjęcia z dronów)</a:t>
            </a:r>
          </a:p>
          <a:p>
            <a:r>
              <a:rPr lang="pl-PL" dirty="0"/>
              <a:t>Przechowywanie dokumentacji gospodarstwa (rachunkowość, ewidencje, faktury)</a:t>
            </a:r>
          </a:p>
          <a:p>
            <a:r>
              <a:rPr lang="pl-PL" dirty="0"/>
              <a:t>Zapis baz danych systemów ERP, </a:t>
            </a:r>
            <a:r>
              <a:rPr lang="pl-PL" dirty="0" err="1"/>
              <a:t>IoT</a:t>
            </a:r>
            <a:r>
              <a:rPr lang="pl-PL" dirty="0"/>
              <a:t>, GIS</a:t>
            </a:r>
          </a:p>
          <a:p>
            <a:r>
              <a:rPr lang="pl-PL" b="1" dirty="0"/>
              <a:t> Do zapamiętania:</a:t>
            </a:r>
          </a:p>
          <a:p>
            <a:r>
              <a:rPr lang="pl-PL" dirty="0"/>
              <a:t>Dysk twardy to magazyn długoterminowy, w którym zapisujesz wszystko – od systemu operacyjnego po zdjęcia i dane z czujników.</a:t>
            </a:r>
          </a:p>
          <a:p>
            <a:endParaRPr lang="pl-PL" dirty="0"/>
          </a:p>
        </p:txBody>
      </p:sp>
      <p:sp>
        <p:nvSpPr>
          <p:cNvPr id="4" name="Symbol zastępczy numeru slajdu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81BAEBE-21FB-5E4A-B06E-563616F4358D}" type="slidenum">
              <a:rPr lang="pl-PL" smtClean="0"/>
              <a:t>9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802709078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obrazu slajd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ymbol zastępczy notatek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pl-PL" b="1" dirty="0"/>
              <a:t>Pamięci zewnętrzne – przenośne nośniki danych:</a:t>
            </a:r>
          </a:p>
          <a:p>
            <a:r>
              <a:rPr lang="pl-PL" b="1" dirty="0"/>
              <a:t>Pendrive (USB </a:t>
            </a:r>
            <a:r>
              <a:rPr lang="pl-PL" b="1" dirty="0" err="1"/>
              <a:t>flash</a:t>
            </a:r>
            <a:r>
              <a:rPr lang="pl-PL" b="1" dirty="0"/>
              <a:t> </a:t>
            </a:r>
            <a:r>
              <a:rPr lang="pl-PL" b="1" dirty="0" err="1"/>
              <a:t>drive</a:t>
            </a:r>
            <a:r>
              <a:rPr lang="pl-PL" b="1" dirty="0"/>
              <a:t>):</a:t>
            </a:r>
            <a:r>
              <a:rPr lang="pl-PL" dirty="0"/>
              <a:t/>
            </a:r>
            <a:br>
              <a:rPr lang="pl-PL" dirty="0"/>
            </a:br>
            <a:r>
              <a:rPr lang="pl-PL" dirty="0"/>
              <a:t>– Mały, lekki, szybki dostęp, łatwe przenoszenie</a:t>
            </a:r>
            <a:br>
              <a:rPr lang="pl-PL" dirty="0"/>
            </a:br>
            <a:r>
              <a:rPr lang="pl-PL" dirty="0"/>
              <a:t>– Typowe pojemności: 8–256 GB</a:t>
            </a:r>
          </a:p>
          <a:p>
            <a:r>
              <a:rPr lang="pl-PL" b="1" dirty="0"/>
              <a:t>Dysk zewnętrzny (HDD/SSD):</a:t>
            </a:r>
            <a:r>
              <a:rPr lang="pl-PL" dirty="0"/>
              <a:t/>
            </a:r>
            <a:br>
              <a:rPr lang="pl-PL" dirty="0"/>
            </a:br>
            <a:r>
              <a:rPr lang="pl-PL" dirty="0"/>
              <a:t>– Większa pojemność niż pendrive (od 500 GB do 5 TB)</a:t>
            </a:r>
            <a:br>
              <a:rPr lang="pl-PL" dirty="0"/>
            </a:br>
            <a:r>
              <a:rPr lang="pl-PL" dirty="0"/>
              <a:t>– Wymagają zasilania przez USB lub zewnętrzne</a:t>
            </a:r>
          </a:p>
          <a:p>
            <a:r>
              <a:rPr lang="pl-PL" b="1" dirty="0"/>
              <a:t>Karty pamięci (SD, </a:t>
            </a:r>
            <a:r>
              <a:rPr lang="pl-PL" b="1" dirty="0" err="1"/>
              <a:t>microSD</a:t>
            </a:r>
            <a:r>
              <a:rPr lang="pl-PL" b="1" dirty="0"/>
              <a:t>):</a:t>
            </a:r>
            <a:r>
              <a:rPr lang="pl-PL" dirty="0"/>
              <a:t/>
            </a:r>
            <a:br>
              <a:rPr lang="pl-PL" dirty="0"/>
            </a:br>
            <a:r>
              <a:rPr lang="pl-PL" dirty="0"/>
              <a:t>– Wykorzystywane w kamerach, aparatach, urządzeniach mobilnych</a:t>
            </a:r>
          </a:p>
          <a:p>
            <a:r>
              <a:rPr lang="pl-PL" b="1" dirty="0"/>
              <a:t>Przechowywanie danych w chmurze:</a:t>
            </a:r>
          </a:p>
          <a:p>
            <a:r>
              <a:rPr lang="pl-PL" b="1" dirty="0"/>
              <a:t>Czym jest chmura?</a:t>
            </a:r>
            <a:r>
              <a:rPr lang="pl-PL" dirty="0"/>
              <a:t/>
            </a:r>
            <a:br>
              <a:rPr lang="pl-PL" dirty="0"/>
            </a:br>
            <a:r>
              <a:rPr lang="pl-PL" dirty="0"/>
              <a:t>– Usługa zdalnego przechowywania danych przez Internet</a:t>
            </a:r>
            <a:br>
              <a:rPr lang="pl-PL" dirty="0"/>
            </a:br>
            <a:r>
              <a:rPr lang="pl-PL" dirty="0"/>
              <a:t>– Dane przechowywane na serwerach firm trzecich (np. Microsoft, Google, </a:t>
            </a:r>
            <a:r>
              <a:rPr lang="pl-PL" dirty="0" err="1"/>
              <a:t>Dropbox</a:t>
            </a:r>
            <a:r>
              <a:rPr lang="pl-PL" dirty="0"/>
              <a:t>)</a:t>
            </a:r>
          </a:p>
          <a:p>
            <a:r>
              <a:rPr lang="pl-PL" b="1" dirty="0"/>
              <a:t>Popularne platformy:</a:t>
            </a:r>
            <a:r>
              <a:rPr lang="pl-PL" dirty="0"/>
              <a:t/>
            </a:r>
            <a:br>
              <a:rPr lang="pl-PL" dirty="0"/>
            </a:br>
            <a:r>
              <a:rPr lang="pl-PL" dirty="0"/>
              <a:t>– OneDrive (Microsoft), Google Drive, </a:t>
            </a:r>
            <a:r>
              <a:rPr lang="pl-PL" dirty="0" err="1"/>
              <a:t>Dropbox</a:t>
            </a:r>
            <a:r>
              <a:rPr lang="pl-PL" dirty="0"/>
              <a:t>, </a:t>
            </a:r>
            <a:r>
              <a:rPr lang="pl-PL" dirty="0" err="1"/>
              <a:t>iCloud</a:t>
            </a:r>
            <a:endParaRPr lang="pl-PL" dirty="0"/>
          </a:p>
          <a:p>
            <a:r>
              <a:rPr lang="pl-PL" b="1" dirty="0"/>
              <a:t>Zalety i wyzwania korzystania z chmury:</a:t>
            </a:r>
          </a:p>
          <a:p>
            <a:r>
              <a:rPr lang="pl-PL" dirty="0"/>
              <a:t>✅ </a:t>
            </a:r>
            <a:r>
              <a:rPr lang="pl-PL" b="1" dirty="0"/>
              <a:t>Zalety:</a:t>
            </a:r>
            <a:endParaRPr lang="pl-PL" dirty="0"/>
          </a:p>
          <a:p>
            <a:pPr>
              <a:buFont typeface="Arial" panose="020B0604020202020204" pitchFamily="34" charset="0"/>
              <a:buChar char="•"/>
            </a:pPr>
            <a:r>
              <a:rPr lang="pl-PL" dirty="0"/>
              <a:t>dostęp do danych z każdego urządzenia z Internetem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pl-PL" dirty="0"/>
              <a:t>automatyczne kopie zapasowe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pl-PL" dirty="0"/>
              <a:t>łatwe udostępnianie plików (współpraca zespołowa)</a:t>
            </a:r>
          </a:p>
          <a:p>
            <a:r>
              <a:rPr lang="pl-PL" dirty="0"/>
              <a:t>⚠️ </a:t>
            </a:r>
            <a:r>
              <a:rPr lang="pl-PL" b="1" dirty="0"/>
              <a:t>Wyzwania:</a:t>
            </a:r>
            <a:endParaRPr lang="pl-PL" dirty="0"/>
          </a:p>
          <a:p>
            <a:pPr>
              <a:buFont typeface="Arial" panose="020B0604020202020204" pitchFamily="34" charset="0"/>
              <a:buChar char="•"/>
            </a:pPr>
            <a:r>
              <a:rPr lang="pl-PL" dirty="0"/>
              <a:t>wymagana łączność z Internetem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pl-PL" dirty="0"/>
              <a:t>konieczność ochrony prywatności i danych (</a:t>
            </a:r>
            <a:r>
              <a:rPr lang="pl-PL" dirty="0" err="1"/>
              <a:t>cyberbezpieczeństwo</a:t>
            </a:r>
            <a:r>
              <a:rPr lang="pl-PL" dirty="0"/>
              <a:t>)</a:t>
            </a:r>
          </a:p>
          <a:p>
            <a:r>
              <a:rPr lang="pl-PL" b="1" dirty="0"/>
              <a:t>🌾 Zastosowania w rolnictwie: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pl-PL" dirty="0"/>
              <a:t>Synchronizacja danych z czujników w czasie rzeczywistym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pl-PL" dirty="0"/>
              <a:t>Przechowywanie map zasobów glebowych, zdjęć NDVI z dronów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pl-PL" dirty="0"/>
              <a:t>Praca zespołowa nad dokumentami (np. plan nawożenia, rejestry upraw)</a:t>
            </a:r>
          </a:p>
          <a:p>
            <a:r>
              <a:rPr lang="pl-PL" b="1" dirty="0"/>
              <a:t>💡 Do zapamiętania:</a:t>
            </a:r>
          </a:p>
          <a:p>
            <a:r>
              <a:rPr lang="pl-PL" dirty="0"/>
              <a:t>Pamięci zewnętrzne to mobilność, a chmura to dostępność – obie formy są dziś nieodzowne w zarządzaniu nowoczesnym gospodarstwem.</a:t>
            </a:r>
          </a:p>
          <a:p>
            <a:endParaRPr lang="pl-PL" dirty="0"/>
          </a:p>
        </p:txBody>
      </p:sp>
      <p:sp>
        <p:nvSpPr>
          <p:cNvPr id="4" name="Symbol zastępczy numeru slajdu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81BAEBE-21FB-5E4A-B06E-563616F4358D}" type="slidenum">
              <a:rPr lang="pl-PL" smtClean="0"/>
              <a:t>10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2771063750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obrazu slajd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ymbol zastępczy notatek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pl-PL" b="1" dirty="0"/>
              <a:t>Do zapamiętania:</a:t>
            </a:r>
          </a:p>
          <a:p>
            <a:r>
              <a:rPr lang="pl-PL" dirty="0"/>
              <a:t>Karty rozszerzeń personalizują możliwości komputera, a zasilacz zapewnia im niezbędną energię – odpowiedni dobór obu elementów wpływa na stabilność i funkcjonalność systemu.</a:t>
            </a:r>
          </a:p>
          <a:p>
            <a:endParaRPr lang="pl-PL" dirty="0"/>
          </a:p>
        </p:txBody>
      </p:sp>
      <p:sp>
        <p:nvSpPr>
          <p:cNvPr id="4" name="Symbol zastępczy numeru slajdu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81BAEBE-21FB-5E4A-B06E-563616F4358D}" type="slidenum">
              <a:rPr lang="pl-PL" smtClean="0"/>
              <a:t>11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4217575660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obrazu slajd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ymbol zastępczy notatek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pl-PL" b="1" dirty="0"/>
              <a:t>Do zapamiętania:</a:t>
            </a:r>
          </a:p>
          <a:p>
            <a:r>
              <a:rPr lang="pl-PL" dirty="0"/>
              <a:t>Karty rozszerzeń personalizują możliwości komputera, a zasilacz zapewnia im niezbędną energię – odpowiedni dobór obu elementów wpływa na stabilność i funkcjonalność systemu.</a:t>
            </a:r>
          </a:p>
          <a:p>
            <a:endParaRPr lang="pl-PL" dirty="0"/>
          </a:p>
        </p:txBody>
      </p:sp>
      <p:sp>
        <p:nvSpPr>
          <p:cNvPr id="4" name="Symbol zastępczy numeru slajdu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81BAEBE-21FB-5E4A-B06E-563616F4358D}" type="slidenum">
              <a:rPr lang="pl-PL" smtClean="0"/>
              <a:t>12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3132562619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obrazu slajd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ymbol zastępczy notatek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pl-PL" b="1" dirty="0"/>
              <a:t>Zastosowania w rolnictwie:</a:t>
            </a:r>
          </a:p>
          <a:p>
            <a:r>
              <a:rPr lang="pl-PL" dirty="0"/>
              <a:t>Terminale maszynowe z dotykowym ekranem</a:t>
            </a:r>
          </a:p>
          <a:p>
            <a:r>
              <a:rPr lang="pl-PL" dirty="0"/>
              <a:t>Wprowadzanie danych o zabiegach uprawowych</a:t>
            </a:r>
          </a:p>
          <a:p>
            <a:r>
              <a:rPr lang="pl-PL" dirty="0"/>
              <a:t>Druk etykiet do płodów rolnych, raportów lub protokołów</a:t>
            </a:r>
          </a:p>
          <a:p>
            <a:r>
              <a:rPr lang="pl-PL" dirty="0"/>
              <a:t>Zdalna kamera do monitoringu obory lub szklarni</a:t>
            </a:r>
          </a:p>
          <a:p>
            <a:r>
              <a:rPr lang="pl-PL" b="1" dirty="0"/>
              <a:t>💡 Do zapamiętania:</a:t>
            </a:r>
          </a:p>
          <a:p>
            <a:r>
              <a:rPr lang="pl-PL" dirty="0"/>
              <a:t>Urządzenia wejścia i wyjścia to pomost między użytkownikiem a komputerem – ich dobór wpływa na komfort i efektywność pracy.</a:t>
            </a:r>
          </a:p>
          <a:p>
            <a:endParaRPr lang="pl-PL" dirty="0"/>
          </a:p>
        </p:txBody>
      </p:sp>
      <p:sp>
        <p:nvSpPr>
          <p:cNvPr id="4" name="Symbol zastępczy numeru slajdu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81BAEBE-21FB-5E4A-B06E-563616F4358D}" type="slidenum">
              <a:rPr lang="pl-PL" smtClean="0"/>
              <a:t>15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2426650347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obrazu slajd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ymbol zastępczy notatek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pl-PL" b="1" dirty="0"/>
              <a:t>Elementy ergonomicznego stanowiska pracy:</a:t>
            </a:r>
            <a:endParaRPr lang="pl-PL" dirty="0"/>
          </a:p>
          <a:p>
            <a:r>
              <a:rPr lang="pl-PL" b="1" dirty="0"/>
              <a:t>Wysokość biurka i krzesła:</a:t>
            </a:r>
            <a:r>
              <a:rPr lang="pl-PL" dirty="0"/>
              <a:t> Powinna umożliwiać utrzymanie kątów prostych w stawach kolanowych i łokciowych. Krzesło musi mieć regulowaną wysokość i oparcie lędźwiowe.</a:t>
            </a:r>
          </a:p>
          <a:p>
            <a:r>
              <a:rPr lang="pl-PL" b="1" dirty="0"/>
              <a:t>Ustawienie monitora:</a:t>
            </a:r>
            <a:r>
              <a:rPr lang="pl-PL" dirty="0"/>
              <a:t> Górna krawędź ekranu powinna znajdować się na wysokości wzroku lub nieco poniżej, w odległości 50–70 cm.</a:t>
            </a:r>
          </a:p>
          <a:p>
            <a:r>
              <a:rPr lang="pl-PL" b="1" dirty="0"/>
              <a:t>Klawiatura i mysz:</a:t>
            </a:r>
            <a:r>
              <a:rPr lang="pl-PL" dirty="0"/>
              <a:t> Powinny znajdować się na tej samej wysokości, zapewniając naturalne ułożenie nadgarstków.</a:t>
            </a:r>
          </a:p>
          <a:p>
            <a:r>
              <a:rPr lang="pl-PL" b="1" dirty="0"/>
              <a:t>Oświetlenie:</a:t>
            </a:r>
            <a:r>
              <a:rPr lang="pl-PL" dirty="0"/>
              <a:t> Naturalne i sztuczne oświetlenie nie powinno powodować refleksów na ekranie. Zalecane jest światło rozproszone, niezbyt jaskrawe.</a:t>
            </a:r>
          </a:p>
          <a:p>
            <a:r>
              <a:rPr lang="pl-PL" b="1" dirty="0"/>
              <a:t>Przerwy w pracy:</a:t>
            </a:r>
            <a:r>
              <a:rPr lang="pl-PL" dirty="0"/>
              <a:t> Co 45–60 minut wskazana jest krótka przerwa na rozluźnienie mięśni i odciążenie wzroku.</a:t>
            </a:r>
          </a:p>
          <a:p>
            <a:r>
              <a:rPr lang="pl-PL" b="1" dirty="0"/>
              <a:t>Dodatkowe zalecenia:</a:t>
            </a:r>
            <a:endParaRPr lang="pl-PL" dirty="0"/>
          </a:p>
          <a:p>
            <a:r>
              <a:rPr lang="pl-PL" dirty="0"/>
              <a:t>Korzystaj z podnóżka, jeśli stopy nie dotykają podłogi.</a:t>
            </a:r>
          </a:p>
          <a:p>
            <a:r>
              <a:rPr lang="pl-PL" dirty="0"/>
              <a:t>Utrzymuj porządek na biurku.</a:t>
            </a:r>
          </a:p>
          <a:p>
            <a:r>
              <a:rPr lang="pl-PL" dirty="0"/>
              <a:t>Unikaj długotrwałej pracy w jednej pozycji – zmieniaj ją regularnie.</a:t>
            </a:r>
          </a:p>
          <a:p>
            <a:endParaRPr lang="pl-PL" dirty="0"/>
          </a:p>
        </p:txBody>
      </p:sp>
      <p:sp>
        <p:nvSpPr>
          <p:cNvPr id="4" name="Symbol zastępczy numeru slajdu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81BAEBE-21FB-5E4A-B06E-563616F4358D}" type="slidenum">
              <a:rPr lang="pl-PL" smtClean="0"/>
              <a:t>16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3110326225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obrazu slajd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ymbol zastępczy notatek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pl-PL" b="1" dirty="0"/>
              <a:t>Zalety stosowania </a:t>
            </a:r>
            <a:r>
              <a:rPr lang="pl-PL" b="1" dirty="0" err="1"/>
              <a:t>peryferiów</a:t>
            </a:r>
            <a:r>
              <a:rPr lang="pl-PL" b="1" dirty="0"/>
              <a:t> w rolnictwie:</a:t>
            </a:r>
            <a:endParaRPr lang="pl-PL" dirty="0"/>
          </a:p>
          <a:p>
            <a:r>
              <a:rPr lang="pl-PL" dirty="0"/>
              <a:t>Automatyzacja procesów i zmniejszenie nakładów pracy</a:t>
            </a:r>
          </a:p>
          <a:p>
            <a:r>
              <a:rPr lang="pl-PL" dirty="0"/>
              <a:t>Dokładniejsze i szybsze zbieranie danych</a:t>
            </a:r>
          </a:p>
          <a:p>
            <a:r>
              <a:rPr lang="pl-PL" dirty="0"/>
              <a:t>Lepsze decyzje agrotechniczne oparte na analizie danych</a:t>
            </a:r>
          </a:p>
          <a:p>
            <a:r>
              <a:rPr lang="pl-PL" dirty="0"/>
              <a:t>Zwiększenie plonów i poprawa efektywności gospodarowania</a:t>
            </a:r>
          </a:p>
          <a:p>
            <a:endParaRPr lang="pl-PL" dirty="0"/>
          </a:p>
        </p:txBody>
      </p:sp>
      <p:sp>
        <p:nvSpPr>
          <p:cNvPr id="4" name="Symbol zastępczy numeru slajdu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81BAEBE-21FB-5E4A-B06E-563616F4358D}" type="slidenum">
              <a:rPr lang="pl-PL" smtClean="0"/>
              <a:t>17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922450135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obrazu slajd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ymbol zastępczy notatek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pl-PL" b="1" dirty="0"/>
              <a:t>Zalety stosowania </a:t>
            </a:r>
            <a:r>
              <a:rPr lang="pl-PL" b="1" dirty="0" err="1"/>
              <a:t>peryferiów</a:t>
            </a:r>
            <a:r>
              <a:rPr lang="pl-PL" b="1" dirty="0"/>
              <a:t> w rolnictwie:</a:t>
            </a:r>
            <a:endParaRPr lang="pl-PL" dirty="0"/>
          </a:p>
          <a:p>
            <a:r>
              <a:rPr lang="pl-PL" dirty="0"/>
              <a:t>Automatyzacja procesów i zmniejszenie nakładów pracy</a:t>
            </a:r>
          </a:p>
          <a:p>
            <a:r>
              <a:rPr lang="pl-PL" dirty="0"/>
              <a:t>Dokładniejsze i szybsze zbieranie danych</a:t>
            </a:r>
          </a:p>
          <a:p>
            <a:r>
              <a:rPr lang="pl-PL" dirty="0"/>
              <a:t>Lepsze decyzje agrotechniczne oparte na analizie danych</a:t>
            </a:r>
          </a:p>
          <a:p>
            <a:r>
              <a:rPr lang="pl-PL" dirty="0"/>
              <a:t>Zwiększenie plonów i poprawa efektywności gospodarowania</a:t>
            </a:r>
          </a:p>
          <a:p>
            <a:endParaRPr lang="pl-PL" dirty="0"/>
          </a:p>
        </p:txBody>
      </p:sp>
      <p:sp>
        <p:nvSpPr>
          <p:cNvPr id="4" name="Symbol zastępczy numeru slajdu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81BAEBE-21FB-5E4A-B06E-563616F4358D}" type="slidenum">
              <a:rPr lang="pl-PL" smtClean="0"/>
              <a:t>18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3508472484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obrazu slajd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ymbol zastępczy notatek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pl-PL" b="1" dirty="0"/>
              <a:t>Zalety komputerów stacjonarnych:</a:t>
            </a:r>
            <a:endParaRPr lang="pl-PL" dirty="0"/>
          </a:p>
          <a:p>
            <a:r>
              <a:rPr lang="pl-PL" b="1" dirty="0"/>
              <a:t>Wysoka wydajność:</a:t>
            </a:r>
            <a:r>
              <a:rPr lang="pl-PL" dirty="0"/>
              <a:t> Możliwość montażu mocnych procesorów, dużej pamięci RAM oraz wydajnych kart graficznych.</a:t>
            </a:r>
          </a:p>
          <a:p>
            <a:r>
              <a:rPr lang="pl-PL" b="1" dirty="0"/>
              <a:t>Łatwość rozbudowy i naprawy:</a:t>
            </a:r>
            <a:r>
              <a:rPr lang="pl-PL" dirty="0"/>
              <a:t> Można wymieniać podzespoły, dodawać nowe karty rozszerzeń, dyski czy pamięci.</a:t>
            </a:r>
          </a:p>
          <a:p>
            <a:r>
              <a:rPr lang="pl-PL" b="1" dirty="0"/>
              <a:t>Stabilność pracy:</a:t>
            </a:r>
            <a:r>
              <a:rPr lang="pl-PL" dirty="0"/>
              <a:t> Stałe zasilanie i chłodzenie zapewniają długotrwałą, niezawodną pracę.</a:t>
            </a:r>
          </a:p>
          <a:p>
            <a:r>
              <a:rPr lang="pl-PL" b="1" dirty="0"/>
              <a:t>Lepszy stosunek ceny do wydajności</a:t>
            </a:r>
            <a:r>
              <a:rPr lang="pl-PL" dirty="0"/>
              <a:t> w porównaniu do laptopów o podobnych parametrach.</a:t>
            </a:r>
          </a:p>
          <a:p>
            <a:r>
              <a:rPr lang="pl-PL" b="1" dirty="0"/>
              <a:t>Wady komputerów stacjonarnych:</a:t>
            </a:r>
            <a:endParaRPr lang="pl-PL" dirty="0"/>
          </a:p>
          <a:p>
            <a:r>
              <a:rPr lang="pl-PL" b="1" dirty="0"/>
              <a:t>Brak mobilności:</a:t>
            </a:r>
            <a:r>
              <a:rPr lang="pl-PL" dirty="0"/>
              <a:t> Urządzenie wymaga stałego miejsca i podłączenia do sieci elektrycznej.</a:t>
            </a:r>
          </a:p>
          <a:p>
            <a:r>
              <a:rPr lang="pl-PL" b="1" dirty="0"/>
              <a:t>Zajmują więcej miejsca</a:t>
            </a:r>
            <a:r>
              <a:rPr lang="pl-PL" dirty="0"/>
              <a:t> niż laptopy lub tablety.</a:t>
            </a:r>
          </a:p>
          <a:p>
            <a:r>
              <a:rPr lang="pl-PL" b="1" dirty="0"/>
              <a:t>Większy hałas</a:t>
            </a:r>
            <a:r>
              <a:rPr lang="pl-PL" dirty="0"/>
              <a:t> w porównaniu z urządzeniami mobilnymi (np. wentylatory).</a:t>
            </a:r>
          </a:p>
          <a:p>
            <a:r>
              <a:rPr lang="pl-PL" b="1" dirty="0"/>
              <a:t>💡 Do zapamiętania:</a:t>
            </a:r>
          </a:p>
          <a:p>
            <a:r>
              <a:rPr lang="pl-PL" dirty="0"/>
              <a:t>Komputery stacjonarne oferują największą moc obliczeniową i elastyczność rozbudowy, jednak wymagają dedykowanego stanowiska pracy.</a:t>
            </a:r>
          </a:p>
          <a:p>
            <a:endParaRPr lang="pl-PL" dirty="0"/>
          </a:p>
        </p:txBody>
      </p:sp>
      <p:sp>
        <p:nvSpPr>
          <p:cNvPr id="4" name="Symbol zastępczy numeru slajdu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81BAEBE-21FB-5E4A-B06E-563616F4358D}" type="slidenum">
              <a:rPr lang="pl-PL" smtClean="0"/>
              <a:t>19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3640473020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obrazu slajd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ymbol zastępczy notatek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pl-PL" b="1" dirty="0"/>
              <a:t>Zalety laptopów i </a:t>
            </a:r>
            <a:r>
              <a:rPr lang="pl-PL" b="1" dirty="0" err="1"/>
              <a:t>ultrabooków</a:t>
            </a:r>
            <a:r>
              <a:rPr lang="pl-PL" b="1" dirty="0"/>
              <a:t>:</a:t>
            </a:r>
            <a:endParaRPr lang="pl-PL" dirty="0"/>
          </a:p>
          <a:p>
            <a:r>
              <a:rPr lang="pl-PL" b="1" dirty="0"/>
              <a:t>Mobilność:</a:t>
            </a:r>
            <a:r>
              <a:rPr lang="pl-PL" dirty="0"/>
              <a:t> Możliwość pracy w dowolnym miejscu, bez potrzeby stałego podłączenia do zasilania (do kilku godzin).</a:t>
            </a:r>
          </a:p>
          <a:p>
            <a:r>
              <a:rPr lang="pl-PL" b="1" dirty="0"/>
              <a:t>Kompaktowa budowa:</a:t>
            </a:r>
            <a:r>
              <a:rPr lang="pl-PL" dirty="0"/>
              <a:t> </a:t>
            </a:r>
            <a:r>
              <a:rPr lang="pl-PL" dirty="0" err="1"/>
              <a:t>Ultrabooki</a:t>
            </a:r>
            <a:r>
              <a:rPr lang="pl-PL" dirty="0"/>
              <a:t> są lżejsze (ok. 1–1,5 kg) i cieńsze od tradycyjnych laptopów.</a:t>
            </a:r>
          </a:p>
          <a:p>
            <a:r>
              <a:rPr lang="pl-PL" b="1" dirty="0"/>
              <a:t>Wszechstronność:</a:t>
            </a:r>
            <a:r>
              <a:rPr lang="pl-PL" dirty="0"/>
              <a:t> Pozwalają na korzystanie z tych samych aplikacji co komputery stacjonarne.</a:t>
            </a:r>
          </a:p>
          <a:p>
            <a:r>
              <a:rPr lang="pl-PL" b="1" dirty="0"/>
              <a:t>Wbudowane urządzenia peryferyjne:</a:t>
            </a:r>
            <a:r>
              <a:rPr lang="pl-PL" dirty="0"/>
              <a:t> Kamera, mikrofon, głośniki i łączność Wi-Fi/Bluetooth.</a:t>
            </a:r>
          </a:p>
          <a:p>
            <a:r>
              <a:rPr lang="pl-PL" b="1" dirty="0"/>
              <a:t>Wady laptopów i </a:t>
            </a:r>
            <a:r>
              <a:rPr lang="pl-PL" b="1" dirty="0" err="1"/>
              <a:t>ultrabooków</a:t>
            </a:r>
            <a:r>
              <a:rPr lang="pl-PL" b="1" dirty="0"/>
              <a:t>:</a:t>
            </a:r>
            <a:endParaRPr lang="pl-PL" dirty="0"/>
          </a:p>
          <a:p>
            <a:r>
              <a:rPr lang="pl-PL" b="1" dirty="0"/>
              <a:t>Ograniczona możliwość rozbudowy:</a:t>
            </a:r>
            <a:r>
              <a:rPr lang="pl-PL" dirty="0"/>
              <a:t> Wiele podzespołów jest zintegrowanych, co utrudnia modernizację.</a:t>
            </a:r>
          </a:p>
          <a:p>
            <a:r>
              <a:rPr lang="pl-PL" b="1" dirty="0"/>
              <a:t>Mniejsza wydajność</a:t>
            </a:r>
            <a:r>
              <a:rPr lang="pl-PL" dirty="0"/>
              <a:t> w porównaniu do komputerów stacjonarnych o podobnej cenie.</a:t>
            </a:r>
          </a:p>
          <a:p>
            <a:r>
              <a:rPr lang="pl-PL" b="1" dirty="0"/>
              <a:t>Ryzyko przegrzewania się</a:t>
            </a:r>
            <a:r>
              <a:rPr lang="pl-PL" dirty="0"/>
              <a:t> przy intensywnej pracy.</a:t>
            </a:r>
          </a:p>
          <a:p>
            <a:endParaRPr lang="pl-PL" dirty="0"/>
          </a:p>
        </p:txBody>
      </p:sp>
      <p:sp>
        <p:nvSpPr>
          <p:cNvPr id="4" name="Symbol zastępczy numeru slajdu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81BAEBE-21FB-5E4A-B06E-563616F4358D}" type="slidenum">
              <a:rPr lang="pl-PL" smtClean="0"/>
              <a:t>20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2376015497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obrazu slajd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ymbol zastępczy notatek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pl-PL" b="1" dirty="0"/>
              <a:t>Do zapamiętania:</a:t>
            </a:r>
          </a:p>
          <a:p>
            <a:r>
              <a:rPr lang="pl-PL" dirty="0"/>
              <a:t>Świadome i odpowiedzialne użytkowanie sprzętu przedłuża jego żywotność, zapewnia bezpieczeństwo danych i komfort pracy.</a:t>
            </a:r>
          </a:p>
          <a:p>
            <a:endParaRPr lang="pl-PL" dirty="0"/>
          </a:p>
        </p:txBody>
      </p:sp>
      <p:sp>
        <p:nvSpPr>
          <p:cNvPr id="4" name="Symbol zastępczy numeru slajdu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81BAEBE-21FB-5E4A-B06E-563616F4358D}" type="slidenum">
              <a:rPr lang="pl-PL" smtClean="0"/>
              <a:t>23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1116246615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obrazu slajd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ymbol zastępczy notatek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pl-PL" b="1" dirty="0"/>
              <a:t>Do zapamiętania:</a:t>
            </a:r>
          </a:p>
          <a:p>
            <a:r>
              <a:rPr lang="pl-PL" dirty="0"/>
              <a:t>Regularne aktualizacje i odpowiednie zabezpieczenia to podstawa bezpiecznej i niezawodnej pracy sprzętu komputerowego.</a:t>
            </a:r>
          </a:p>
          <a:p>
            <a:endParaRPr lang="pl-PL" dirty="0"/>
          </a:p>
        </p:txBody>
      </p:sp>
      <p:sp>
        <p:nvSpPr>
          <p:cNvPr id="4" name="Symbol zastępczy numeru slajdu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81BAEBE-21FB-5E4A-B06E-563616F4358D}" type="slidenum">
              <a:rPr lang="pl-PL" smtClean="0"/>
              <a:t>25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1039955064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obrazu slajd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ymbol zastępczy notatek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4" name="Symbol zastępczy numeru slajdu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81BAEBE-21FB-5E4A-B06E-563616F4358D}" type="slidenum">
              <a:rPr lang="pl-PL" smtClean="0"/>
              <a:t>26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309375355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Slajd tytułow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B9C81EC0-296E-4CA3-95B0-B9F83DC48C7C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pl-PL"/>
              <a:t>Kliknij, aby edytować styl</a:t>
            </a:r>
          </a:p>
        </p:txBody>
      </p:sp>
      <p:sp>
        <p:nvSpPr>
          <p:cNvPr id="3" name="Podtytuł 2">
            <a:extLst>
              <a:ext uri="{FF2B5EF4-FFF2-40B4-BE49-F238E27FC236}">
                <a16:creationId xmlns:a16="http://schemas.microsoft.com/office/drawing/2014/main" id="{ABC56858-AACD-45B6-A955-FBA47DEB7099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pl-PL"/>
              <a:t>Kliknij, aby edytować styl wzorca podtytułu</a:t>
            </a:r>
          </a:p>
        </p:txBody>
      </p:sp>
      <p:sp>
        <p:nvSpPr>
          <p:cNvPr id="4" name="Symbol zastępczy daty 3">
            <a:extLst>
              <a:ext uri="{FF2B5EF4-FFF2-40B4-BE49-F238E27FC236}">
                <a16:creationId xmlns:a16="http://schemas.microsoft.com/office/drawing/2014/main" id="{9A704E96-828A-4762-91B2-D4CA3A2CBF5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CA80967-AEBE-453C-BD8E-FBE98228696F}" type="datetimeFigureOut">
              <a:rPr lang="pl-PL" smtClean="0"/>
              <a:t>25.11.2025</a:t>
            </a:fld>
            <a:endParaRPr lang="pl-PL"/>
          </a:p>
        </p:txBody>
      </p:sp>
      <p:sp>
        <p:nvSpPr>
          <p:cNvPr id="5" name="Symbol zastępczy stopki 4">
            <a:extLst>
              <a:ext uri="{FF2B5EF4-FFF2-40B4-BE49-F238E27FC236}">
                <a16:creationId xmlns:a16="http://schemas.microsoft.com/office/drawing/2014/main" id="{35DC8BAA-BB49-48D2-AF15-D1C99538AD2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6" name="Symbol zastępczy numeru slajdu 5">
            <a:extLst>
              <a:ext uri="{FF2B5EF4-FFF2-40B4-BE49-F238E27FC236}">
                <a16:creationId xmlns:a16="http://schemas.microsoft.com/office/drawing/2014/main" id="{E215BF14-AE1E-4187-AE1F-DA04554550A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B642652-620D-44AF-A741-ABE9F78AFEFD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401215991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1_Tytuł i zawartoś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4BD2CC29-AF95-435C-9DD1-329E3507C9B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/>
              <a:t>Kliknij, aby edytować styl</a:t>
            </a:r>
          </a:p>
        </p:txBody>
      </p:sp>
      <p:sp>
        <p:nvSpPr>
          <p:cNvPr id="3" name="Symbol zastępczy zawartości 2">
            <a:extLst>
              <a:ext uri="{FF2B5EF4-FFF2-40B4-BE49-F238E27FC236}">
                <a16:creationId xmlns:a16="http://schemas.microsoft.com/office/drawing/2014/main" id="{3D926A78-7134-4809-811B-33A2D940D86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</a:p>
        </p:txBody>
      </p:sp>
      <p:sp>
        <p:nvSpPr>
          <p:cNvPr id="4" name="Symbol zastępczy daty 3">
            <a:extLst>
              <a:ext uri="{FF2B5EF4-FFF2-40B4-BE49-F238E27FC236}">
                <a16:creationId xmlns:a16="http://schemas.microsoft.com/office/drawing/2014/main" id="{98040A6D-2586-48FE-926F-E7A66C28564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260F2BC4-FF40-4911-832D-468179DFD481}" type="datetimeFigureOut">
              <a:rPr kumimoji="0" lang="pl-PL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25.11.2025</a:t>
            </a:fld>
            <a:endParaRPr kumimoji="0" lang="pl-PL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" name="Symbol zastępczy stopki 4">
            <a:extLst>
              <a:ext uri="{FF2B5EF4-FFF2-40B4-BE49-F238E27FC236}">
                <a16:creationId xmlns:a16="http://schemas.microsoft.com/office/drawing/2014/main" id="{C087CD31-43C4-4DEE-9CA5-6CD063D330F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pl-PL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6" name="Symbol zastępczy numeru slajdu 5">
            <a:extLst>
              <a:ext uri="{FF2B5EF4-FFF2-40B4-BE49-F238E27FC236}">
                <a16:creationId xmlns:a16="http://schemas.microsoft.com/office/drawing/2014/main" id="{62041592-53DC-4442-80F1-935A62B970E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492D568B-B1C0-465D-9F2D-A12BFF6DC74F}" type="slidenum">
              <a:rPr kumimoji="0" lang="pl-PL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pl-PL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40430205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ytuł i zawartoś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6F053E39-9620-4C1E-841F-89B740DDECE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/>
              <a:t>Kliknij, aby edytować styl</a:t>
            </a:r>
          </a:p>
        </p:txBody>
      </p:sp>
      <p:sp>
        <p:nvSpPr>
          <p:cNvPr id="3" name="Symbol zastępczy zawartości 2">
            <a:extLst>
              <a:ext uri="{FF2B5EF4-FFF2-40B4-BE49-F238E27FC236}">
                <a16:creationId xmlns:a16="http://schemas.microsoft.com/office/drawing/2014/main" id="{3E8E9FBE-F993-4393-B443-CEE6814CC4C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pl-PL" dirty="0"/>
              <a:t>Edytuj style wzorca tekstu</a:t>
            </a:r>
          </a:p>
          <a:p>
            <a:pPr lvl="1"/>
            <a:r>
              <a:rPr lang="pl-PL" dirty="0"/>
              <a:t>Drugi poziom</a:t>
            </a:r>
          </a:p>
          <a:p>
            <a:pPr lvl="2"/>
            <a:r>
              <a:rPr lang="pl-PL" dirty="0"/>
              <a:t>Trzeci poziom</a:t>
            </a:r>
          </a:p>
          <a:p>
            <a:pPr lvl="3"/>
            <a:r>
              <a:rPr lang="pl-PL" dirty="0"/>
              <a:t>Czwarty poziom</a:t>
            </a:r>
          </a:p>
          <a:p>
            <a:pPr lvl="4"/>
            <a:r>
              <a:rPr lang="pl-PL" dirty="0"/>
              <a:t>Piąty poziom</a:t>
            </a:r>
          </a:p>
        </p:txBody>
      </p:sp>
      <p:sp>
        <p:nvSpPr>
          <p:cNvPr id="4" name="Symbol zastępczy daty 3">
            <a:extLst>
              <a:ext uri="{FF2B5EF4-FFF2-40B4-BE49-F238E27FC236}">
                <a16:creationId xmlns:a16="http://schemas.microsoft.com/office/drawing/2014/main" id="{7F330C8B-FA7C-4226-8419-3AD6BFD5CEE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CA80967-AEBE-453C-BD8E-FBE98228696F}" type="datetimeFigureOut">
              <a:rPr lang="pl-PL" smtClean="0"/>
              <a:t>25.11.2025</a:t>
            </a:fld>
            <a:endParaRPr lang="pl-PL"/>
          </a:p>
        </p:txBody>
      </p:sp>
      <p:sp>
        <p:nvSpPr>
          <p:cNvPr id="5" name="Symbol zastępczy stopki 4">
            <a:extLst>
              <a:ext uri="{FF2B5EF4-FFF2-40B4-BE49-F238E27FC236}">
                <a16:creationId xmlns:a16="http://schemas.microsoft.com/office/drawing/2014/main" id="{F226F786-909D-44A8-974D-C0248B0507B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6" name="Symbol zastępczy numeru slajdu 5">
            <a:extLst>
              <a:ext uri="{FF2B5EF4-FFF2-40B4-BE49-F238E27FC236}">
                <a16:creationId xmlns:a16="http://schemas.microsoft.com/office/drawing/2014/main" id="{E1AD5A2D-F598-4D9C-9C67-C9A5AF5343C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B642652-620D-44AF-A741-ABE9F78AFEFD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41766784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Nagłówek sekcj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63D53E99-CA44-4CF9-BF29-624D5581E2C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pl-PL"/>
              <a:t>Kliknij, aby edytować styl</a:t>
            </a:r>
          </a:p>
        </p:txBody>
      </p:sp>
      <p:sp>
        <p:nvSpPr>
          <p:cNvPr id="3" name="Symbol zastępczy tekstu 2">
            <a:extLst>
              <a:ext uri="{FF2B5EF4-FFF2-40B4-BE49-F238E27FC236}">
                <a16:creationId xmlns:a16="http://schemas.microsoft.com/office/drawing/2014/main" id="{1FF63B57-5E60-4B05-9EFB-02F10D099D7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pl-PL"/>
              <a:t>Edytuj style wzorca tekstu</a:t>
            </a:r>
          </a:p>
        </p:txBody>
      </p:sp>
      <p:sp>
        <p:nvSpPr>
          <p:cNvPr id="4" name="Symbol zastępczy daty 3">
            <a:extLst>
              <a:ext uri="{FF2B5EF4-FFF2-40B4-BE49-F238E27FC236}">
                <a16:creationId xmlns:a16="http://schemas.microsoft.com/office/drawing/2014/main" id="{B70BF2C0-5704-4503-BC6E-348D756F4B1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CA80967-AEBE-453C-BD8E-FBE98228696F}" type="datetimeFigureOut">
              <a:rPr lang="pl-PL" smtClean="0"/>
              <a:t>25.11.2025</a:t>
            </a:fld>
            <a:endParaRPr lang="pl-PL"/>
          </a:p>
        </p:txBody>
      </p:sp>
      <p:sp>
        <p:nvSpPr>
          <p:cNvPr id="5" name="Symbol zastępczy stopki 4">
            <a:extLst>
              <a:ext uri="{FF2B5EF4-FFF2-40B4-BE49-F238E27FC236}">
                <a16:creationId xmlns:a16="http://schemas.microsoft.com/office/drawing/2014/main" id="{9453328B-0252-4C19-BDEE-0BC28F736F5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6" name="Symbol zastępczy numeru slajdu 5">
            <a:extLst>
              <a:ext uri="{FF2B5EF4-FFF2-40B4-BE49-F238E27FC236}">
                <a16:creationId xmlns:a16="http://schemas.microsoft.com/office/drawing/2014/main" id="{C71581BC-77A5-4139-B6BA-B31527B55BC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B642652-620D-44AF-A741-ABE9F78AFEFD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213202635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Porównan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54BAB286-559D-43AE-8706-36473F095CB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pl-PL"/>
              <a:t>Kliknij, aby edytować styl</a:t>
            </a:r>
          </a:p>
        </p:txBody>
      </p:sp>
      <p:sp>
        <p:nvSpPr>
          <p:cNvPr id="3" name="Symbol zastępczy tekstu 2">
            <a:extLst>
              <a:ext uri="{FF2B5EF4-FFF2-40B4-BE49-F238E27FC236}">
                <a16:creationId xmlns:a16="http://schemas.microsoft.com/office/drawing/2014/main" id="{631F4715-1739-40A5-A5FC-6DC1F875A9C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l-PL"/>
              <a:t>Edytuj style wzorca tekstu</a:t>
            </a:r>
          </a:p>
        </p:txBody>
      </p:sp>
      <p:sp>
        <p:nvSpPr>
          <p:cNvPr id="4" name="Symbol zastępczy zawartości 3">
            <a:extLst>
              <a:ext uri="{FF2B5EF4-FFF2-40B4-BE49-F238E27FC236}">
                <a16:creationId xmlns:a16="http://schemas.microsoft.com/office/drawing/2014/main" id="{1C130493-828B-43DA-9E72-FEF654AEFA54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pl-PL"/>
              <a:t>Edytuj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</a:p>
        </p:txBody>
      </p:sp>
      <p:sp>
        <p:nvSpPr>
          <p:cNvPr id="5" name="Symbol zastępczy tekstu 4">
            <a:extLst>
              <a:ext uri="{FF2B5EF4-FFF2-40B4-BE49-F238E27FC236}">
                <a16:creationId xmlns:a16="http://schemas.microsoft.com/office/drawing/2014/main" id="{124998CC-AD54-4312-820A-C4F83D844B4A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l-PL"/>
              <a:t>Edytuj style wzorca tekstu</a:t>
            </a:r>
          </a:p>
        </p:txBody>
      </p:sp>
      <p:sp>
        <p:nvSpPr>
          <p:cNvPr id="6" name="Symbol zastępczy zawartości 5">
            <a:extLst>
              <a:ext uri="{FF2B5EF4-FFF2-40B4-BE49-F238E27FC236}">
                <a16:creationId xmlns:a16="http://schemas.microsoft.com/office/drawing/2014/main" id="{D795C483-0E3D-4A98-AF07-2F160368C651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pl-PL"/>
              <a:t>Edytuj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</a:p>
        </p:txBody>
      </p:sp>
      <p:sp>
        <p:nvSpPr>
          <p:cNvPr id="7" name="Symbol zastępczy daty 6">
            <a:extLst>
              <a:ext uri="{FF2B5EF4-FFF2-40B4-BE49-F238E27FC236}">
                <a16:creationId xmlns:a16="http://schemas.microsoft.com/office/drawing/2014/main" id="{8499FF69-D6DC-4AE9-87E2-8410F2833A7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CA80967-AEBE-453C-BD8E-FBE98228696F}" type="datetimeFigureOut">
              <a:rPr lang="pl-PL" smtClean="0"/>
              <a:t>25.11.2025</a:t>
            </a:fld>
            <a:endParaRPr lang="pl-PL"/>
          </a:p>
        </p:txBody>
      </p:sp>
      <p:sp>
        <p:nvSpPr>
          <p:cNvPr id="8" name="Symbol zastępczy stopki 7">
            <a:extLst>
              <a:ext uri="{FF2B5EF4-FFF2-40B4-BE49-F238E27FC236}">
                <a16:creationId xmlns:a16="http://schemas.microsoft.com/office/drawing/2014/main" id="{13D095DB-148D-45A8-9463-299287AD0A4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9" name="Symbol zastępczy numeru slajdu 8">
            <a:extLst>
              <a:ext uri="{FF2B5EF4-FFF2-40B4-BE49-F238E27FC236}">
                <a16:creationId xmlns:a16="http://schemas.microsoft.com/office/drawing/2014/main" id="{BE555F67-BB02-4D55-933A-12C4CC39113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B642652-620D-44AF-A741-ABE9F78AFEFD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353577638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ylko tytu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05C12FDD-E3F3-4B0E-8BBD-FF628E65243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/>
              <a:t>Kliknij, aby edytować styl</a:t>
            </a:r>
          </a:p>
        </p:txBody>
      </p:sp>
      <p:sp>
        <p:nvSpPr>
          <p:cNvPr id="3" name="Symbol zastępczy daty 2">
            <a:extLst>
              <a:ext uri="{FF2B5EF4-FFF2-40B4-BE49-F238E27FC236}">
                <a16:creationId xmlns:a16="http://schemas.microsoft.com/office/drawing/2014/main" id="{A50D26B5-8ED2-4559-B55C-DDC988E9C79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CA80967-AEBE-453C-BD8E-FBE98228696F}" type="datetimeFigureOut">
              <a:rPr lang="pl-PL" smtClean="0"/>
              <a:t>25.11.2025</a:t>
            </a:fld>
            <a:endParaRPr lang="pl-PL"/>
          </a:p>
        </p:txBody>
      </p:sp>
      <p:sp>
        <p:nvSpPr>
          <p:cNvPr id="4" name="Symbol zastępczy stopki 3">
            <a:extLst>
              <a:ext uri="{FF2B5EF4-FFF2-40B4-BE49-F238E27FC236}">
                <a16:creationId xmlns:a16="http://schemas.microsoft.com/office/drawing/2014/main" id="{B493A7AF-594C-4FA2-8876-80F3CE82D23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5" name="Symbol zastępczy numeru slajdu 4">
            <a:extLst>
              <a:ext uri="{FF2B5EF4-FFF2-40B4-BE49-F238E27FC236}">
                <a16:creationId xmlns:a16="http://schemas.microsoft.com/office/drawing/2014/main" id="{42D6CAE6-B394-4ED9-8CFC-6598E875A66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B642652-620D-44AF-A741-ABE9F78AFEFD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111923598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Pust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daty 1">
            <a:extLst>
              <a:ext uri="{FF2B5EF4-FFF2-40B4-BE49-F238E27FC236}">
                <a16:creationId xmlns:a16="http://schemas.microsoft.com/office/drawing/2014/main" id="{AA8B0E18-D900-4290-8670-54F77BC4617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CA80967-AEBE-453C-BD8E-FBE98228696F}" type="datetimeFigureOut">
              <a:rPr lang="pl-PL" smtClean="0"/>
              <a:t>25.11.2025</a:t>
            </a:fld>
            <a:endParaRPr lang="pl-PL"/>
          </a:p>
        </p:txBody>
      </p:sp>
      <p:sp>
        <p:nvSpPr>
          <p:cNvPr id="3" name="Symbol zastępczy stopki 2">
            <a:extLst>
              <a:ext uri="{FF2B5EF4-FFF2-40B4-BE49-F238E27FC236}">
                <a16:creationId xmlns:a16="http://schemas.microsoft.com/office/drawing/2014/main" id="{14C7EC36-94A2-4CBE-BBA5-2C18DB2C1B1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4" name="Symbol zastępczy numeru slajdu 3">
            <a:extLst>
              <a:ext uri="{FF2B5EF4-FFF2-40B4-BE49-F238E27FC236}">
                <a16:creationId xmlns:a16="http://schemas.microsoft.com/office/drawing/2014/main" id="{B65BA40D-1F1C-4AC2-83CD-7545C348307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B642652-620D-44AF-A741-ABE9F78AFEFD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317397401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Zawartość z podpis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1C0CF5CD-DC86-46DC-9814-162A737769D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pl-PL"/>
              <a:t>Kliknij, aby edytować styl</a:t>
            </a:r>
          </a:p>
        </p:txBody>
      </p:sp>
      <p:sp>
        <p:nvSpPr>
          <p:cNvPr id="3" name="Symbol zastępczy zawartości 2">
            <a:extLst>
              <a:ext uri="{FF2B5EF4-FFF2-40B4-BE49-F238E27FC236}">
                <a16:creationId xmlns:a16="http://schemas.microsoft.com/office/drawing/2014/main" id="{FABA0510-F18D-4370-857F-5328DF565D2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pl-PL"/>
              <a:t>Edytuj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</a:p>
        </p:txBody>
      </p:sp>
      <p:sp>
        <p:nvSpPr>
          <p:cNvPr id="4" name="Symbol zastępczy tekstu 3">
            <a:extLst>
              <a:ext uri="{FF2B5EF4-FFF2-40B4-BE49-F238E27FC236}">
                <a16:creationId xmlns:a16="http://schemas.microsoft.com/office/drawing/2014/main" id="{56215D13-B28D-495A-927A-8B7C3DEC0C3E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pl-PL"/>
              <a:t>Edytuj style wzorca tekstu</a:t>
            </a:r>
          </a:p>
        </p:txBody>
      </p:sp>
      <p:sp>
        <p:nvSpPr>
          <p:cNvPr id="5" name="Symbol zastępczy daty 4">
            <a:extLst>
              <a:ext uri="{FF2B5EF4-FFF2-40B4-BE49-F238E27FC236}">
                <a16:creationId xmlns:a16="http://schemas.microsoft.com/office/drawing/2014/main" id="{A37A454E-3446-4ABE-A42E-058B5A7C72B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CA80967-AEBE-453C-BD8E-FBE98228696F}" type="datetimeFigureOut">
              <a:rPr lang="pl-PL" smtClean="0"/>
              <a:t>25.11.2025</a:t>
            </a:fld>
            <a:endParaRPr lang="pl-PL"/>
          </a:p>
        </p:txBody>
      </p:sp>
      <p:sp>
        <p:nvSpPr>
          <p:cNvPr id="6" name="Symbol zastępczy stopki 5">
            <a:extLst>
              <a:ext uri="{FF2B5EF4-FFF2-40B4-BE49-F238E27FC236}">
                <a16:creationId xmlns:a16="http://schemas.microsoft.com/office/drawing/2014/main" id="{44CB0D6C-2646-4D22-BC3D-D5FC623086E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7" name="Symbol zastępczy numeru slajdu 6">
            <a:extLst>
              <a:ext uri="{FF2B5EF4-FFF2-40B4-BE49-F238E27FC236}">
                <a16:creationId xmlns:a16="http://schemas.microsoft.com/office/drawing/2014/main" id="{04C0DA24-FF3D-45F1-91AE-31FF2DD4E79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B642652-620D-44AF-A741-ABE9F78AFEFD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66236092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Obraz z podpis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723A95A4-751B-4856-AAD5-A11E711089C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pl-PL"/>
              <a:t>Kliknij, aby edytować styl</a:t>
            </a:r>
          </a:p>
        </p:txBody>
      </p:sp>
      <p:sp>
        <p:nvSpPr>
          <p:cNvPr id="3" name="Symbol zastępczy obrazu 2">
            <a:extLst>
              <a:ext uri="{FF2B5EF4-FFF2-40B4-BE49-F238E27FC236}">
                <a16:creationId xmlns:a16="http://schemas.microsoft.com/office/drawing/2014/main" id="{944A44EF-5D00-44C0-973E-19602F648E08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pl-PL"/>
          </a:p>
        </p:txBody>
      </p:sp>
      <p:sp>
        <p:nvSpPr>
          <p:cNvPr id="4" name="Symbol zastępczy tekstu 3">
            <a:extLst>
              <a:ext uri="{FF2B5EF4-FFF2-40B4-BE49-F238E27FC236}">
                <a16:creationId xmlns:a16="http://schemas.microsoft.com/office/drawing/2014/main" id="{348CF7BD-B699-497B-B72B-1A6CB4F641A4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pl-PL"/>
              <a:t>Edytuj style wzorca tekstu</a:t>
            </a:r>
          </a:p>
        </p:txBody>
      </p:sp>
      <p:sp>
        <p:nvSpPr>
          <p:cNvPr id="5" name="Symbol zastępczy daty 4">
            <a:extLst>
              <a:ext uri="{FF2B5EF4-FFF2-40B4-BE49-F238E27FC236}">
                <a16:creationId xmlns:a16="http://schemas.microsoft.com/office/drawing/2014/main" id="{D98D69CB-1774-4DB4-94B6-586F704BBF1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CA80967-AEBE-453C-BD8E-FBE98228696F}" type="datetimeFigureOut">
              <a:rPr lang="pl-PL" smtClean="0"/>
              <a:t>25.11.2025</a:t>
            </a:fld>
            <a:endParaRPr lang="pl-PL"/>
          </a:p>
        </p:txBody>
      </p:sp>
      <p:sp>
        <p:nvSpPr>
          <p:cNvPr id="6" name="Symbol zastępczy stopki 5">
            <a:extLst>
              <a:ext uri="{FF2B5EF4-FFF2-40B4-BE49-F238E27FC236}">
                <a16:creationId xmlns:a16="http://schemas.microsoft.com/office/drawing/2014/main" id="{4F5C05EC-B9FA-4DAC-8F1E-6EF975A0A94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7" name="Symbol zastępczy numeru slajdu 6">
            <a:extLst>
              <a:ext uri="{FF2B5EF4-FFF2-40B4-BE49-F238E27FC236}">
                <a16:creationId xmlns:a16="http://schemas.microsoft.com/office/drawing/2014/main" id="{942F02D0-9081-43C2-91F8-F027F4E6AB3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B642652-620D-44AF-A741-ABE9F78AFEFD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142520976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ytuł i tekst pionow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7622DE2D-DAA0-446E-BC03-BFD6AF04503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/>
              <a:t>Kliknij, aby edytować styl</a:t>
            </a:r>
          </a:p>
        </p:txBody>
      </p:sp>
      <p:sp>
        <p:nvSpPr>
          <p:cNvPr id="3" name="Symbol zastępczy tytułu pionowego 2">
            <a:extLst>
              <a:ext uri="{FF2B5EF4-FFF2-40B4-BE49-F238E27FC236}">
                <a16:creationId xmlns:a16="http://schemas.microsoft.com/office/drawing/2014/main" id="{DF39B4EA-379D-4473-B5FA-ED7355037CBD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pl-PL"/>
              <a:t>Edytuj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</a:p>
        </p:txBody>
      </p:sp>
      <p:sp>
        <p:nvSpPr>
          <p:cNvPr id="4" name="Symbol zastępczy daty 3">
            <a:extLst>
              <a:ext uri="{FF2B5EF4-FFF2-40B4-BE49-F238E27FC236}">
                <a16:creationId xmlns:a16="http://schemas.microsoft.com/office/drawing/2014/main" id="{D106A94C-1728-41A6-807F-75EA974346D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CA80967-AEBE-453C-BD8E-FBE98228696F}" type="datetimeFigureOut">
              <a:rPr lang="pl-PL" smtClean="0"/>
              <a:t>25.11.2025</a:t>
            </a:fld>
            <a:endParaRPr lang="pl-PL"/>
          </a:p>
        </p:txBody>
      </p:sp>
      <p:sp>
        <p:nvSpPr>
          <p:cNvPr id="5" name="Symbol zastępczy stopki 4">
            <a:extLst>
              <a:ext uri="{FF2B5EF4-FFF2-40B4-BE49-F238E27FC236}">
                <a16:creationId xmlns:a16="http://schemas.microsoft.com/office/drawing/2014/main" id="{ACCAAFFC-B204-4D22-A101-53A81CBE1C8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6" name="Symbol zastępczy numeru slajdu 5">
            <a:extLst>
              <a:ext uri="{FF2B5EF4-FFF2-40B4-BE49-F238E27FC236}">
                <a16:creationId xmlns:a16="http://schemas.microsoft.com/office/drawing/2014/main" id="{ADCDD754-B2DF-47EB-A11F-D4F1D08451D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B642652-620D-44AF-A741-ABE9F78AFEFD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37854663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ytuł pionowy i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pionowy 1">
            <a:extLst>
              <a:ext uri="{FF2B5EF4-FFF2-40B4-BE49-F238E27FC236}">
                <a16:creationId xmlns:a16="http://schemas.microsoft.com/office/drawing/2014/main" id="{43B8E96D-37DD-44BA-B4BA-E17EB890EF1B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pl-PL"/>
              <a:t>Kliknij, aby edytować styl</a:t>
            </a:r>
          </a:p>
        </p:txBody>
      </p:sp>
      <p:sp>
        <p:nvSpPr>
          <p:cNvPr id="3" name="Symbol zastępczy tytułu pionowego 2">
            <a:extLst>
              <a:ext uri="{FF2B5EF4-FFF2-40B4-BE49-F238E27FC236}">
                <a16:creationId xmlns:a16="http://schemas.microsoft.com/office/drawing/2014/main" id="{BD0FC10E-44D3-430C-B696-2161E532E21A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pl-PL"/>
              <a:t>Edytuj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</a:p>
        </p:txBody>
      </p:sp>
      <p:sp>
        <p:nvSpPr>
          <p:cNvPr id="4" name="Symbol zastępczy daty 3">
            <a:extLst>
              <a:ext uri="{FF2B5EF4-FFF2-40B4-BE49-F238E27FC236}">
                <a16:creationId xmlns:a16="http://schemas.microsoft.com/office/drawing/2014/main" id="{F21D3F88-3FD3-47D2-BBE1-D6B43702559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CA80967-AEBE-453C-BD8E-FBE98228696F}" type="datetimeFigureOut">
              <a:rPr lang="pl-PL" smtClean="0"/>
              <a:t>25.11.2025</a:t>
            </a:fld>
            <a:endParaRPr lang="pl-PL"/>
          </a:p>
        </p:txBody>
      </p:sp>
      <p:sp>
        <p:nvSpPr>
          <p:cNvPr id="5" name="Symbol zastępczy stopki 4">
            <a:extLst>
              <a:ext uri="{FF2B5EF4-FFF2-40B4-BE49-F238E27FC236}">
                <a16:creationId xmlns:a16="http://schemas.microsoft.com/office/drawing/2014/main" id="{58E2C852-942D-4806-B67E-548005335EF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6" name="Symbol zastępczy numeru slajdu 5">
            <a:extLst>
              <a:ext uri="{FF2B5EF4-FFF2-40B4-BE49-F238E27FC236}">
                <a16:creationId xmlns:a16="http://schemas.microsoft.com/office/drawing/2014/main" id="{36D7B26D-BBE1-42DD-B714-4846A889D7D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B642652-620D-44AF-A741-ABE9F78AFEFD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414730226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tytułu 1">
            <a:extLst>
              <a:ext uri="{FF2B5EF4-FFF2-40B4-BE49-F238E27FC236}">
                <a16:creationId xmlns:a16="http://schemas.microsoft.com/office/drawing/2014/main" id="{8357FF89-0F23-4BE7-B654-92CA20541EB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pl-PL" dirty="0"/>
              <a:t>Kliknij, aby edytować styl</a:t>
            </a:r>
          </a:p>
        </p:txBody>
      </p:sp>
      <p:sp>
        <p:nvSpPr>
          <p:cNvPr id="3" name="Symbol zastępczy tekstu 2">
            <a:extLst>
              <a:ext uri="{FF2B5EF4-FFF2-40B4-BE49-F238E27FC236}">
                <a16:creationId xmlns:a16="http://schemas.microsoft.com/office/drawing/2014/main" id="{2B98091E-1205-4423-A752-1A9015E1330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pl-PL" dirty="0"/>
              <a:t>Edytuj style wzorca tekstu</a:t>
            </a:r>
          </a:p>
          <a:p>
            <a:pPr lvl="1"/>
            <a:r>
              <a:rPr lang="pl-PL" dirty="0"/>
              <a:t>Drugi poziom</a:t>
            </a:r>
          </a:p>
          <a:p>
            <a:pPr lvl="2"/>
            <a:r>
              <a:rPr lang="pl-PL" dirty="0"/>
              <a:t>Trzeci poziom</a:t>
            </a:r>
          </a:p>
          <a:p>
            <a:pPr lvl="3"/>
            <a:r>
              <a:rPr lang="pl-PL" dirty="0"/>
              <a:t>Czwarty poziom</a:t>
            </a:r>
          </a:p>
          <a:p>
            <a:pPr lvl="4"/>
            <a:r>
              <a:rPr lang="pl-PL" dirty="0"/>
              <a:t>Piąty poziom</a:t>
            </a:r>
          </a:p>
        </p:txBody>
      </p:sp>
      <p:sp>
        <p:nvSpPr>
          <p:cNvPr id="4" name="Symbol zastępczy daty 3">
            <a:extLst>
              <a:ext uri="{FF2B5EF4-FFF2-40B4-BE49-F238E27FC236}">
                <a16:creationId xmlns:a16="http://schemas.microsoft.com/office/drawing/2014/main" id="{6348BE52-CD60-468D-8371-546908734C95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CA80967-AEBE-453C-BD8E-FBE98228696F}" type="datetimeFigureOut">
              <a:rPr lang="pl-PL" smtClean="0"/>
              <a:t>25.11.2025</a:t>
            </a:fld>
            <a:endParaRPr lang="pl-PL"/>
          </a:p>
        </p:txBody>
      </p:sp>
      <p:sp>
        <p:nvSpPr>
          <p:cNvPr id="5" name="Symbol zastępczy stopki 4">
            <a:extLst>
              <a:ext uri="{FF2B5EF4-FFF2-40B4-BE49-F238E27FC236}">
                <a16:creationId xmlns:a16="http://schemas.microsoft.com/office/drawing/2014/main" id="{B893FA07-84AA-4595-B55C-D90DCD146D25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pl-PL"/>
          </a:p>
        </p:txBody>
      </p:sp>
      <p:sp>
        <p:nvSpPr>
          <p:cNvPr id="6" name="Symbol zastępczy numeru slajdu 5">
            <a:extLst>
              <a:ext uri="{FF2B5EF4-FFF2-40B4-BE49-F238E27FC236}">
                <a16:creationId xmlns:a16="http://schemas.microsoft.com/office/drawing/2014/main" id="{E1306C3E-64DA-4E2F-8E01-2C7FFDEB50B9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B642652-620D-44AF-A741-ABE9F78AFEFD}" type="slidenum">
              <a:rPr lang="pl-PL" smtClean="0"/>
              <a:t>‹#›</a:t>
            </a:fld>
            <a:endParaRPr lang="pl-PL"/>
          </a:p>
        </p:txBody>
      </p:sp>
      <p:pic>
        <p:nvPicPr>
          <p:cNvPr id="8" name="Obraz 7">
            <a:extLst>
              <a:ext uri="{FF2B5EF4-FFF2-40B4-BE49-F238E27FC236}">
                <a16:creationId xmlns:a16="http://schemas.microsoft.com/office/drawing/2014/main" id="{54D40C0F-013D-44B1-B72D-5FE567079E5C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13"/>
          <a:srcRect l="4917" t="87240" r="4917" b="1611"/>
          <a:stretch/>
        </p:blipFill>
        <p:spPr>
          <a:xfrm>
            <a:off x="599440" y="6095999"/>
            <a:ext cx="10993120" cy="76200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2305325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61" r:id="rId2"/>
    <p:sldLayoutId id="2147483650" r:id="rId3"/>
    <p:sldLayoutId id="2147483651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10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0" indent="0" algn="l" defTabSz="914400" rtl="0" eaLnBrk="1" latinLnBrk="0" hangingPunct="1">
        <a:lnSpc>
          <a:spcPct val="100000"/>
        </a:lnSpc>
        <a:spcBef>
          <a:spcPts val="1000"/>
        </a:spcBef>
        <a:buFont typeface="Arial" panose="020B0604020202020204" pitchFamily="34" charset="0"/>
        <a:buNone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indent="0" algn="l" defTabSz="914400" rtl="0" eaLnBrk="1" latinLnBrk="0" hangingPunct="1">
        <a:lnSpc>
          <a:spcPct val="100000"/>
        </a:lnSpc>
        <a:spcBef>
          <a:spcPts val="500"/>
        </a:spcBef>
        <a:buFont typeface="Arial" panose="020B0604020202020204" pitchFamily="34" charset="0"/>
        <a:buNone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10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10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10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pl-PL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4.xml"/><Relationship Id="rId4" Type="http://schemas.openxmlformats.org/officeDocument/2006/relationships/hyperlink" Target="https://creativecommons.org/licenses/by/4.0/deed.pl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2" name="Grupa 11">
            <a:extLst>
              <a:ext uri="{FF2B5EF4-FFF2-40B4-BE49-F238E27FC236}">
                <a16:creationId xmlns:a16="http://schemas.microsoft.com/office/drawing/2014/main" id="{040C5185-EE9F-4004-B36B-5DC219184BC5}"/>
              </a:ext>
              <a:ext uri="{C183D7F6-B498-43B3-948B-1728B52AA6E4}">
                <adec:decorative xmlns="" xmlns:adec="http://schemas.microsoft.com/office/drawing/2017/decorative" val="1"/>
              </a:ext>
            </a:extLst>
          </p:cNvPr>
          <p:cNvGrpSpPr/>
          <p:nvPr/>
        </p:nvGrpSpPr>
        <p:grpSpPr>
          <a:xfrm>
            <a:off x="6227813" y="0"/>
            <a:ext cx="5964187" cy="2098179"/>
            <a:chOff x="6227813" y="0"/>
            <a:chExt cx="5964187" cy="2098179"/>
          </a:xfrm>
        </p:grpSpPr>
        <p:sp>
          <p:nvSpPr>
            <p:cNvPr id="5" name="Prostokąt 4">
              <a:extLst>
                <a:ext uri="{FF2B5EF4-FFF2-40B4-BE49-F238E27FC236}">
                  <a16:creationId xmlns:a16="http://schemas.microsoft.com/office/drawing/2014/main" id="{8AC1354D-EB15-4012-BE61-C56AA921A124}"/>
                </a:ext>
                <a:ext uri="{C183D7F6-B498-43B3-948B-1728B52AA6E4}">
                  <adec:decorative xmlns="" xmlns:adec="http://schemas.microsoft.com/office/drawing/2017/decorative" val="1"/>
                </a:ext>
              </a:extLst>
            </p:cNvPr>
            <p:cNvSpPr/>
            <p:nvPr/>
          </p:nvSpPr>
          <p:spPr>
            <a:xfrm>
              <a:off x="7942694" y="0"/>
              <a:ext cx="4249306" cy="1016350"/>
            </a:xfrm>
            <a:prstGeom prst="rect">
              <a:avLst/>
            </a:prstGeom>
            <a:solidFill>
              <a:srgbClr val="C5521C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l-PL"/>
            </a:p>
          </p:txBody>
        </p:sp>
        <p:grpSp>
          <p:nvGrpSpPr>
            <p:cNvPr id="6" name="Grupa 5">
              <a:extLst>
                <a:ext uri="{FF2B5EF4-FFF2-40B4-BE49-F238E27FC236}">
                  <a16:creationId xmlns:a16="http://schemas.microsoft.com/office/drawing/2014/main" id="{A8893C89-B497-44D7-9E31-5E376B64F2CE}"/>
                </a:ext>
              </a:extLst>
            </p:cNvPr>
            <p:cNvGrpSpPr>
              <a:grpSpLocks noChangeAspect="1"/>
            </p:cNvGrpSpPr>
            <p:nvPr/>
          </p:nvGrpSpPr>
          <p:grpSpPr>
            <a:xfrm>
              <a:off x="6227813" y="299542"/>
              <a:ext cx="5675694" cy="1798637"/>
              <a:chOff x="1469644" y="187882"/>
              <a:chExt cx="5675694" cy="1798637"/>
            </a:xfrm>
          </p:grpSpPr>
          <p:sp>
            <p:nvSpPr>
              <p:cNvPr id="7" name="Prostokąt 6">
                <a:extLst>
                  <a:ext uri="{FF2B5EF4-FFF2-40B4-BE49-F238E27FC236}">
                    <a16:creationId xmlns:a16="http://schemas.microsoft.com/office/drawing/2014/main" id="{C28A9527-3B4E-428E-9B73-7ECC6AF27961}"/>
                  </a:ext>
                  <a:ext uri="{C183D7F6-B498-43B3-948B-1728B52AA6E4}">
                    <adec:decorative xmlns="" xmlns:adec="http://schemas.microsoft.com/office/drawing/2017/decorative" val="1"/>
                  </a:ext>
                </a:extLst>
              </p:cNvPr>
              <p:cNvSpPr/>
              <p:nvPr/>
            </p:nvSpPr>
            <p:spPr>
              <a:xfrm>
                <a:off x="1469644" y="187882"/>
                <a:ext cx="5675693" cy="1798637"/>
              </a:xfrm>
              <a:prstGeom prst="rect">
                <a:avLst/>
              </a:prstGeom>
              <a:solidFill>
                <a:srgbClr val="A6D3FF"/>
              </a:solidFill>
              <a:ln w="12700" cap="flat" cmpd="sng" algn="ctr">
                <a:noFill/>
                <a:prstDash val="solid"/>
                <a:miter lim="800000"/>
              </a:ln>
              <a:effectLst/>
            </p:spPr>
            <p:txBody>
              <a:bodyPr rtlCol="0" anchor="ctr"/>
              <a:lstStyle/>
              <a:p>
                <a:pPr marL="0" marR="0" lvl="0" indent="0" algn="ctr" defTabSz="4572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pl-PL" sz="1800" b="0" i="0" u="none" strike="noStrike" kern="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  <p:sp>
            <p:nvSpPr>
              <p:cNvPr id="8" name="Prostokąt 7">
                <a:extLst>
                  <a:ext uri="{FF2B5EF4-FFF2-40B4-BE49-F238E27FC236}">
                    <a16:creationId xmlns:a16="http://schemas.microsoft.com/office/drawing/2014/main" id="{5ED5CD58-6C3F-4D03-A480-5C002AEBFE93}"/>
                  </a:ext>
                  <a:ext uri="{C183D7F6-B498-43B3-948B-1728B52AA6E4}">
                    <adec:decorative xmlns="" xmlns:adec="http://schemas.microsoft.com/office/drawing/2017/decorative" val="1"/>
                  </a:ext>
                </a:extLst>
              </p:cNvPr>
              <p:cNvSpPr/>
              <p:nvPr/>
            </p:nvSpPr>
            <p:spPr>
              <a:xfrm>
                <a:off x="3184525" y="187882"/>
                <a:ext cx="3960813" cy="721248"/>
              </a:xfrm>
              <a:prstGeom prst="rect">
                <a:avLst/>
              </a:prstGeom>
              <a:solidFill>
                <a:srgbClr val="0052AF"/>
              </a:solidFill>
              <a:ln w="12700" cap="flat" cmpd="sng" algn="ctr">
                <a:noFill/>
                <a:prstDash val="solid"/>
                <a:miter lim="800000"/>
              </a:ln>
              <a:effectLst/>
            </p:spPr>
            <p:txBody>
              <a:bodyPr rtlCol="0" anchor="ctr"/>
              <a:lstStyle/>
              <a:p>
                <a:pPr marL="0" marR="0" lvl="0" indent="0" algn="ctr" defTabSz="4572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pl-PL" sz="1800" b="0" i="0" u="none" strike="noStrike" kern="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  <p:sp>
            <p:nvSpPr>
              <p:cNvPr id="9" name="Tytuł 1">
                <a:extLst>
                  <a:ext uri="{FF2B5EF4-FFF2-40B4-BE49-F238E27FC236}">
                    <a16:creationId xmlns:a16="http://schemas.microsoft.com/office/drawing/2014/main" id="{FD1DD324-8FFE-42DE-8C0F-1E7AEA7D17CC}"/>
                  </a:ext>
                  <a:ext uri="{C183D7F6-B498-43B3-948B-1728B52AA6E4}">
                    <adec:decorative xmlns="" xmlns:adec="http://schemas.microsoft.com/office/drawing/2017/decorative" val="1"/>
                  </a:ext>
                </a:extLst>
              </p:cNvPr>
              <p:cNvSpPr txBox="1">
                <a:spLocks/>
              </p:cNvSpPr>
              <p:nvPr/>
            </p:nvSpPr>
            <p:spPr>
              <a:xfrm>
                <a:off x="1706282" y="1014637"/>
                <a:ext cx="5202415" cy="863707"/>
              </a:xfrm>
              <a:prstGeom prst="rect">
                <a:avLst/>
              </a:prstGeom>
            </p:spPr>
            <p:txBody>
              <a:bodyPr vert="horz" lIns="0" tIns="0" rIns="0" bIns="0" rtlCol="0" anchor="ctr" anchorCtr="0">
                <a:normAutofit/>
              </a:bodyPr>
              <a:lstStyle>
                <a:lvl1pPr algn="l" defTabSz="1007943" rtl="0" eaLnBrk="1" latinLnBrk="0" hangingPunct="1">
                  <a:lnSpc>
                    <a:spcPts val="3500"/>
                  </a:lnSpc>
                  <a:spcBef>
                    <a:spcPct val="0"/>
                  </a:spcBef>
                  <a:buNone/>
                  <a:defRPr sz="2800" b="1" kern="1200">
                    <a:solidFill>
                      <a:schemeClr val="tx2"/>
                    </a:solidFill>
                    <a:latin typeface="Open Sans" pitchFamily="2" charset="0"/>
                    <a:ea typeface="Open Sans" pitchFamily="2" charset="0"/>
                    <a:cs typeface="Open Sans" pitchFamily="2" charset="0"/>
                  </a:defRPr>
                </a:lvl1pPr>
              </a:lstStyle>
              <a:p>
                <a:pPr lvl="0" algn="ctr">
                  <a:defRPr/>
                </a:pPr>
                <a:r>
                  <a:rPr lang="pl-PL" dirty="0">
                    <a:solidFill>
                      <a:srgbClr val="002073"/>
                    </a:solidFill>
                  </a:rPr>
                  <a:t>dla Rozwoju Społecznego</a:t>
                </a:r>
                <a:endParaRPr kumimoji="0" lang="pl-PL" sz="2800" b="1" i="0" u="none" strike="noStrike" kern="1200" cap="none" spc="0" normalizeH="0" baseline="0" noProof="0" dirty="0">
                  <a:ln>
                    <a:noFill/>
                  </a:ln>
                  <a:solidFill>
                    <a:srgbClr val="002073"/>
                  </a:solidFill>
                  <a:effectLst/>
                  <a:uLnTx/>
                  <a:uFillTx/>
                </a:endParaRPr>
              </a:p>
            </p:txBody>
          </p:sp>
          <p:sp>
            <p:nvSpPr>
              <p:cNvPr id="10" name="Tytuł 1">
                <a:extLst>
                  <a:ext uri="{FF2B5EF4-FFF2-40B4-BE49-F238E27FC236}">
                    <a16:creationId xmlns:a16="http://schemas.microsoft.com/office/drawing/2014/main" id="{EB5C9E51-FC00-41B1-B1C0-28E7AAB81DB7}"/>
                  </a:ext>
                  <a:ext uri="{C183D7F6-B498-43B3-948B-1728B52AA6E4}">
                    <adec:decorative xmlns="" xmlns:adec="http://schemas.microsoft.com/office/drawing/2017/decorative" val="1"/>
                  </a:ext>
                </a:extLst>
              </p:cNvPr>
              <p:cNvSpPr txBox="1">
                <a:spLocks/>
              </p:cNvSpPr>
              <p:nvPr/>
            </p:nvSpPr>
            <p:spPr>
              <a:xfrm>
                <a:off x="4447245" y="267254"/>
                <a:ext cx="2545742" cy="432048"/>
              </a:xfrm>
              <a:prstGeom prst="rect">
                <a:avLst/>
              </a:prstGeom>
            </p:spPr>
            <p:txBody>
              <a:bodyPr vert="horz" lIns="0" tIns="0" rIns="0" bIns="0" rtlCol="0" anchor="t" anchorCtr="0">
                <a:noAutofit/>
              </a:bodyPr>
              <a:lstStyle>
                <a:lvl1pPr algn="l" defTabSz="1007943" rtl="0" eaLnBrk="1" latinLnBrk="0" hangingPunct="1">
                  <a:lnSpc>
                    <a:spcPts val="3500"/>
                  </a:lnSpc>
                  <a:spcBef>
                    <a:spcPct val="0"/>
                  </a:spcBef>
                  <a:buNone/>
                  <a:defRPr sz="2800" b="1" kern="1200">
                    <a:solidFill>
                      <a:schemeClr val="tx2"/>
                    </a:solidFill>
                    <a:latin typeface="Open Sans" pitchFamily="2" charset="0"/>
                    <a:ea typeface="Open Sans" pitchFamily="2" charset="0"/>
                    <a:cs typeface="Open Sans" pitchFamily="2" charset="0"/>
                  </a:defRPr>
                </a:lvl1pPr>
              </a:lstStyle>
              <a:p>
                <a:pPr marL="0" marR="0" lvl="0" indent="0" algn="l" defTabSz="1007943" rtl="0" eaLnBrk="1" fontAlgn="auto" latinLnBrk="0" hangingPunct="1">
                  <a:lnSpc>
                    <a:spcPts val="3500"/>
                  </a:lnSpc>
                  <a:spcBef>
                    <a:spcPct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pl-PL" sz="1800" b="1" i="0" u="none" strike="noStrike" kern="1200" cap="none" spc="20" normalizeH="0" baseline="0" noProof="0" dirty="0">
                    <a:ln>
                      <a:noFill/>
                    </a:ln>
                    <a:solidFill>
                      <a:srgbClr val="FFFFFF"/>
                    </a:solidFill>
                    <a:effectLst/>
                    <a:uLnTx/>
                    <a:uFillTx/>
                  </a:rPr>
                  <a:t>Fundusze Europejskie</a:t>
                </a:r>
              </a:p>
            </p:txBody>
          </p:sp>
        </p:grpSp>
        <p:pic>
          <p:nvPicPr>
            <p:cNvPr id="3" name="Obraz 2">
              <a:extLst>
                <a:ext uri="{FF2B5EF4-FFF2-40B4-BE49-F238E27FC236}">
                  <a16:creationId xmlns:a16="http://schemas.microsoft.com/office/drawing/2014/main" id="{C728A1A6-2F13-4BF3-B09B-8B1ABC8801F3}"/>
                </a:ext>
                <a:ext uri="{C183D7F6-B498-43B3-948B-1728B52AA6E4}">
                  <adec:decorative xmlns="" xmlns:adec="http://schemas.microsoft.com/office/drawing/2017/decorative" val="1"/>
                </a:ext>
              </a:extLst>
            </p:cNvPr>
            <p:cNvPicPr>
              <a:picLocks noChangeAspect="1"/>
            </p:cNvPicPr>
            <p:nvPr/>
          </p:nvPicPr>
          <p:blipFill>
            <a:blip r:embed="rId2" cstate="hq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7942693" y="296350"/>
              <a:ext cx="1079492" cy="720000"/>
            </a:xfrm>
            <a:prstGeom prst="rect">
              <a:avLst/>
            </a:prstGeom>
          </p:spPr>
        </p:pic>
      </p:grpSp>
      <p:sp>
        <p:nvSpPr>
          <p:cNvPr id="2" name="Tytuł 1"/>
          <p:cNvSpPr>
            <a:spLocks noGrp="1"/>
          </p:cNvSpPr>
          <p:nvPr>
            <p:ph type="ctrTitle"/>
          </p:nvPr>
        </p:nvSpPr>
        <p:spPr>
          <a:xfrm>
            <a:off x="1524000" y="2226596"/>
            <a:ext cx="9144000" cy="1389184"/>
          </a:xfrm>
        </p:spPr>
        <p:txBody>
          <a:bodyPr>
            <a:normAutofit fontScale="90000"/>
          </a:bodyPr>
          <a:lstStyle/>
          <a:p>
            <a:pPr>
              <a:lnSpc>
                <a:spcPct val="150000"/>
              </a:lnSpc>
            </a:pPr>
            <a:r>
              <a:rPr lang="pl-PL" sz="3600" b="1" dirty="0">
                <a:latin typeface="+mn-lt"/>
                <a:ea typeface="Verdana" panose="020B0604030504040204" pitchFamily="34" charset="0"/>
                <a:cs typeface="Tahoma" panose="020B0604030504040204" pitchFamily="34" charset="0"/>
              </a:rPr>
              <a:t>Zrównoważony Kampus SGGW – </a:t>
            </a:r>
            <a:br>
              <a:rPr lang="pl-PL" sz="3600" b="1" dirty="0">
                <a:latin typeface="+mn-lt"/>
                <a:ea typeface="Verdana" panose="020B0604030504040204" pitchFamily="34" charset="0"/>
                <a:cs typeface="Tahoma" panose="020B0604030504040204" pitchFamily="34" charset="0"/>
              </a:rPr>
            </a:br>
            <a:r>
              <a:rPr lang="pl-PL" sz="3600" b="1" dirty="0">
                <a:latin typeface="+mn-lt"/>
                <a:ea typeface="Verdana" panose="020B0604030504040204" pitchFamily="34" charset="0"/>
                <a:cs typeface="Tahoma" panose="020B0604030504040204" pitchFamily="34" charset="0"/>
              </a:rPr>
              <a:t>- kształcenie na rzecz branż kluczowych</a:t>
            </a:r>
          </a:p>
        </p:txBody>
      </p:sp>
      <p:sp>
        <p:nvSpPr>
          <p:cNvPr id="4" name="Podtytuł 3"/>
          <p:cNvSpPr>
            <a:spLocks noGrp="1"/>
          </p:cNvSpPr>
          <p:nvPr>
            <p:ph type="subTitle" idx="1"/>
          </p:nvPr>
        </p:nvSpPr>
        <p:spPr>
          <a:xfrm>
            <a:off x="1524000" y="4109291"/>
            <a:ext cx="9144000" cy="1791305"/>
          </a:xfrm>
        </p:spPr>
        <p:txBody>
          <a:bodyPr>
            <a:normAutofit fontScale="25000" lnSpcReduction="20000"/>
          </a:bodyPr>
          <a:lstStyle/>
          <a:p>
            <a:pPr>
              <a:lnSpc>
                <a:spcPct val="120000"/>
              </a:lnSpc>
            </a:pPr>
            <a:r>
              <a:rPr lang="pl-PL" sz="7200" dirty="0">
                <a:ea typeface="Verdana" panose="020B0604030504040204" pitchFamily="34" charset="0"/>
              </a:rPr>
              <a:t>Projekt współfinansowany z Europejskiego Funduszu Społecznego Plus </a:t>
            </a:r>
          </a:p>
          <a:p>
            <a:pPr>
              <a:lnSpc>
                <a:spcPct val="120000"/>
              </a:lnSpc>
            </a:pPr>
            <a:r>
              <a:rPr lang="pl-PL" sz="7200" dirty="0">
                <a:ea typeface="Verdana" panose="020B0604030504040204" pitchFamily="34" charset="0"/>
              </a:rPr>
              <a:t>w </a:t>
            </a:r>
            <a:r>
              <a:rPr lang="pl-PL" sz="7200" dirty="0">
                <a:ea typeface="Verdana" panose="020B0604030504040204" pitchFamily="34" charset="0"/>
                <a:cs typeface="Tahoma" panose="020B0604030504040204" pitchFamily="34" charset="0"/>
              </a:rPr>
              <a:t>ramach Programu Fundusze Europejskie dla Rozwoju Społecznego 2021-2027</a:t>
            </a:r>
          </a:p>
          <a:p>
            <a:pPr>
              <a:lnSpc>
                <a:spcPct val="120000"/>
              </a:lnSpc>
            </a:pPr>
            <a:r>
              <a:rPr lang="pl-PL" sz="7200" dirty="0">
                <a:ea typeface="Verdana" panose="020B0604030504040204" pitchFamily="34" charset="0"/>
                <a:cs typeface="Tahoma" panose="020B0604030504040204" pitchFamily="34" charset="0"/>
              </a:rPr>
              <a:t>Priorytet 1 Umiejętności</a:t>
            </a:r>
          </a:p>
          <a:p>
            <a:pPr>
              <a:lnSpc>
                <a:spcPct val="120000"/>
              </a:lnSpc>
            </a:pPr>
            <a:r>
              <a:rPr lang="pl-PL" sz="7200" dirty="0">
                <a:ea typeface="Verdana" panose="020B0604030504040204" pitchFamily="34" charset="0"/>
                <a:cs typeface="Tahoma" panose="020B0604030504040204" pitchFamily="34" charset="0"/>
              </a:rPr>
              <a:t>Działanie 01.05 Umiejętności w szkolnictwie wyższym</a:t>
            </a:r>
          </a:p>
          <a:p>
            <a:pPr>
              <a:lnSpc>
                <a:spcPct val="120000"/>
              </a:lnSpc>
            </a:pPr>
            <a:endParaRPr lang="pl-PL" sz="1200" dirty="0"/>
          </a:p>
        </p:txBody>
      </p:sp>
    </p:spTree>
    <p:extLst>
      <p:ext uri="{BB962C8B-B14F-4D97-AF65-F5344CB8AC3E}">
        <p14:creationId xmlns:p14="http://schemas.microsoft.com/office/powerpoint/2010/main" val="119735650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4ABCDF83-2590-41B9-82BF-40D7564BC53F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1519237"/>
          </a:xfrm>
        </p:spPr>
        <p:txBody>
          <a:bodyPr/>
          <a:lstStyle/>
          <a:p>
            <a:r>
              <a:rPr lang="pl-PL" dirty="0"/>
              <a:t>Technologie Informacyjne</a:t>
            </a:r>
          </a:p>
        </p:txBody>
      </p:sp>
      <p:sp>
        <p:nvSpPr>
          <p:cNvPr id="3" name="Podtytuł 2">
            <a:extLst>
              <a:ext uri="{FF2B5EF4-FFF2-40B4-BE49-F238E27FC236}">
                <a16:creationId xmlns:a16="http://schemas.microsoft.com/office/drawing/2014/main" id="{0EF1EC21-3A39-4294-97D0-99641ED274AD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2760133"/>
            <a:ext cx="9144000" cy="2975504"/>
          </a:xfrm>
        </p:spPr>
        <p:txBody>
          <a:bodyPr>
            <a:normAutofit/>
          </a:bodyPr>
          <a:lstStyle/>
          <a:p>
            <a:r>
              <a:rPr lang="pl-PL" dirty="0"/>
              <a:t>Wykład 2</a:t>
            </a:r>
          </a:p>
          <a:p>
            <a:r>
              <a:rPr lang="pl-PL" dirty="0"/>
              <a:t> Budowa komputera i urządzenia peryferyjne – architektura i funkcje</a:t>
            </a:r>
          </a:p>
          <a:p>
            <a:endParaRPr lang="pl-PL" dirty="0"/>
          </a:p>
          <a:p>
            <a:r>
              <a:rPr lang="pl-PL" dirty="0"/>
              <a:t>Leszek Sieczko</a:t>
            </a:r>
          </a:p>
          <a:p>
            <a:r>
              <a:rPr lang="pl-PL" dirty="0"/>
              <a:t>Katedra Biometrii</a:t>
            </a:r>
          </a:p>
        </p:txBody>
      </p:sp>
    </p:spTree>
    <p:extLst>
      <p:ext uri="{BB962C8B-B14F-4D97-AF65-F5344CB8AC3E}">
        <p14:creationId xmlns:p14="http://schemas.microsoft.com/office/powerpoint/2010/main" val="283389515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C7428F2A-713E-463F-AB8D-B3437560026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dirty="0"/>
              <a:t>Zakres wykładu</a:t>
            </a:r>
          </a:p>
        </p:txBody>
      </p:sp>
      <p:sp>
        <p:nvSpPr>
          <p:cNvPr id="3" name="Symbol zastępczy zawartości 2">
            <a:extLst>
              <a:ext uri="{FF2B5EF4-FFF2-40B4-BE49-F238E27FC236}">
                <a16:creationId xmlns:a16="http://schemas.microsoft.com/office/drawing/2014/main" id="{13025BA3-BA4E-451B-9F58-E3AB94BB9D7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5"/>
            <a:ext cx="10515600" cy="4351338"/>
          </a:xfrm>
        </p:spPr>
        <p:txBody>
          <a:bodyPr>
            <a:normAutofit/>
          </a:bodyPr>
          <a:lstStyle/>
          <a:p>
            <a:r>
              <a:rPr lang="pl-PL" dirty="0"/>
              <a:t>Współczesny użytkownik komputera – niezależnie od specjalizacji – powinien znać podstawy jego budowy i działania. Wiedza ta ułatwia podejmowanie decyzji zakupowych, rozwiązywanie typowych problemów sprzętowych oraz świadome wykorzystanie technologii informatycznych w pracy zawodowej – również w nowoczesnym rolnictwie.</a:t>
            </a:r>
          </a:p>
        </p:txBody>
      </p:sp>
    </p:spTree>
    <p:extLst>
      <p:ext uri="{BB962C8B-B14F-4D97-AF65-F5344CB8AC3E}">
        <p14:creationId xmlns:p14="http://schemas.microsoft.com/office/powerpoint/2010/main" val="123921700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46F227BA-A619-43B3-B610-CE0D04FF7E5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dirty="0"/>
              <a:t>Cel wykładu</a:t>
            </a:r>
          </a:p>
        </p:txBody>
      </p:sp>
      <p:sp>
        <p:nvSpPr>
          <p:cNvPr id="3" name="Symbol zastępczy zawartości 2">
            <a:extLst>
              <a:ext uri="{FF2B5EF4-FFF2-40B4-BE49-F238E27FC236}">
                <a16:creationId xmlns:a16="http://schemas.microsoft.com/office/drawing/2014/main" id="{2E5E052F-B593-4093-8F42-C663F45DA62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62500" lnSpcReduction="20000"/>
          </a:bodyPr>
          <a:lstStyle/>
          <a:p>
            <a:pPr>
              <a:lnSpc>
                <a:spcPct val="120000"/>
              </a:lnSpc>
            </a:pPr>
            <a:r>
              <a:rPr lang="pl-PL" b="1" dirty="0"/>
              <a:t>Zrozumienie budowy komputera:</a:t>
            </a:r>
            <a:r>
              <a:rPr lang="pl-PL" dirty="0"/>
              <a:t/>
            </a:r>
            <a:br>
              <a:rPr lang="pl-PL" dirty="0"/>
            </a:br>
            <a:r>
              <a:rPr lang="pl-PL" dirty="0"/>
              <a:t>Poznasz fizyczne komponenty jednostki centralnej oraz ich funkcje. Dowiesz się, jak współpracują ze sobą, by umożliwić przetwarzanie danych – od prostych obliczeń po złożone operacje sterujące w systemach rolniczych.</a:t>
            </a:r>
          </a:p>
          <a:p>
            <a:pPr>
              <a:lnSpc>
                <a:spcPct val="120000"/>
              </a:lnSpc>
            </a:pPr>
            <a:r>
              <a:rPr lang="pl-PL" b="1" dirty="0"/>
              <a:t>Poznanie logiki działania komputera:</a:t>
            </a:r>
            <a:r>
              <a:rPr lang="pl-PL" dirty="0"/>
              <a:t/>
            </a:r>
            <a:br>
              <a:rPr lang="pl-PL" dirty="0"/>
            </a:br>
            <a:r>
              <a:rPr lang="pl-PL" dirty="0"/>
              <a:t>Omówimy schemat blokowy i cykl rozkazowy, byś lepiej rozumiał, jak procesor wykonuje polecenia i jak przepływa informacja między podzespołami.</a:t>
            </a:r>
          </a:p>
          <a:p>
            <a:pPr>
              <a:lnSpc>
                <a:spcPct val="120000"/>
              </a:lnSpc>
            </a:pPr>
            <a:r>
              <a:rPr lang="pl-PL" b="1" dirty="0"/>
              <a:t>Identyfikacja urządzeń peryferyjnych:</a:t>
            </a:r>
            <a:r>
              <a:rPr lang="pl-PL" dirty="0"/>
              <a:t/>
            </a:r>
            <a:br>
              <a:rPr lang="pl-PL" dirty="0"/>
            </a:br>
            <a:r>
              <a:rPr lang="pl-PL" dirty="0"/>
              <a:t>Nauczysz się rozróżniać urządzenia wejścia, wyjścia i wejścia-wyjścia oraz poznasz ich zastosowania – zarówno w pracy biurowej, jak i w środowisku rolniczym, gdzie coraz częściej wykorzystuje się terminale polowe, czujniki czy kamery.</a:t>
            </a:r>
          </a:p>
          <a:p>
            <a:pPr>
              <a:lnSpc>
                <a:spcPct val="120000"/>
              </a:lnSpc>
            </a:pPr>
            <a:r>
              <a:rPr lang="pl-PL" b="1" dirty="0"/>
              <a:t>Świadome użytkowanie i konserwacja sprzętu:</a:t>
            </a:r>
            <a:r>
              <a:rPr lang="pl-PL" dirty="0"/>
              <a:t/>
            </a:r>
            <a:br>
              <a:rPr lang="pl-PL" dirty="0"/>
            </a:br>
            <a:r>
              <a:rPr lang="pl-PL" dirty="0"/>
              <a:t>Dowiesz się, jak dbać o komputer i jego elementy, by działały bezpiecznie i wydajnie. Omówimy zagadnienia takie jak: ochrona przed przegrzaniem, czyszczenie, aktualizacja sterowników i bezpieczeństwo elektryczne.</a:t>
            </a:r>
          </a:p>
        </p:txBody>
      </p:sp>
    </p:spTree>
    <p:extLst>
      <p:ext uri="{BB962C8B-B14F-4D97-AF65-F5344CB8AC3E}">
        <p14:creationId xmlns:p14="http://schemas.microsoft.com/office/powerpoint/2010/main" val="1984196975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798781E5-356C-4BB5-9981-57F7E9D2CAA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pl-PL" dirty="0"/>
              <a:t>Wprowadzenie: Co już wiesz o budowie komputera?</a:t>
            </a:r>
          </a:p>
        </p:txBody>
      </p:sp>
      <p:sp>
        <p:nvSpPr>
          <p:cNvPr id="3" name="Symbol zastępczy zawartości 2">
            <a:extLst>
              <a:ext uri="{FF2B5EF4-FFF2-40B4-BE49-F238E27FC236}">
                <a16:creationId xmlns:a16="http://schemas.microsoft.com/office/drawing/2014/main" id="{1A38AA2A-8C3F-469C-9EB7-A3C75CC93A4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92500"/>
          </a:bodyPr>
          <a:lstStyle/>
          <a:p>
            <a:pPr>
              <a:lnSpc>
                <a:spcPct val="110000"/>
              </a:lnSpc>
            </a:pPr>
            <a:r>
              <a:rPr lang="pl-PL" dirty="0"/>
              <a:t>Zanim rozpoczniemy omawianie szczegółów, warto uświadomić sobie, ile już wiemy na temat budowy komputera i jego działania. To pomoże nam lepiej przyswoić nowe informacje i aktywnie uczestniczyć w zajęciach.</a:t>
            </a:r>
          </a:p>
          <a:p>
            <a:pPr>
              <a:lnSpc>
                <a:spcPct val="110000"/>
              </a:lnSpc>
            </a:pPr>
            <a:endParaRPr lang="pl-PL" dirty="0"/>
          </a:p>
          <a:p>
            <a:pPr lvl="0" eaLnBrk="0" fontAlgn="base" hangingPunct="0">
              <a:lnSpc>
                <a:spcPct val="110000"/>
              </a:lnSpc>
              <a:spcBef>
                <a:spcPct val="0"/>
              </a:spcBef>
              <a:spcAft>
                <a:spcPct val="0"/>
              </a:spcAft>
              <a:buFontTx/>
              <a:buChar char="•"/>
            </a:pPr>
            <a:r>
              <a:rPr lang="pl-PL" altLang="pl-PL" sz="2400" b="1" dirty="0">
                <a:solidFill>
                  <a:prstClr val="black"/>
                </a:solidFill>
                <a:latin typeface="Arial" panose="020B0604020202020204" pitchFamily="34" charset="0"/>
              </a:rPr>
              <a:t>Czy potrafisz wskazać główne części komputera stacjonarnego lub laptopa?</a:t>
            </a:r>
            <a:endParaRPr lang="pl-PL" altLang="pl-PL" sz="2400" dirty="0">
              <a:solidFill>
                <a:prstClr val="black"/>
              </a:solidFill>
              <a:latin typeface="Arial" panose="020B0604020202020204" pitchFamily="34" charset="0"/>
            </a:endParaRPr>
          </a:p>
          <a:p>
            <a:pPr lvl="0" eaLnBrk="0" fontAlgn="base" hangingPunct="0">
              <a:lnSpc>
                <a:spcPct val="110000"/>
              </a:lnSpc>
              <a:spcBef>
                <a:spcPct val="0"/>
              </a:spcBef>
              <a:spcAft>
                <a:spcPct val="0"/>
              </a:spcAft>
              <a:buFontTx/>
              <a:buChar char="•"/>
            </a:pPr>
            <a:r>
              <a:rPr lang="pl-PL" altLang="pl-PL" sz="2400" b="1" dirty="0">
                <a:solidFill>
                  <a:prstClr val="black"/>
                </a:solidFill>
                <a:latin typeface="Arial" panose="020B0604020202020204" pitchFamily="34" charset="0"/>
              </a:rPr>
              <a:t>Co Twoim zdaniem odpowiada za szybkość działania komputera?</a:t>
            </a:r>
            <a:endParaRPr lang="pl-PL" altLang="pl-PL" sz="2400" dirty="0">
              <a:solidFill>
                <a:prstClr val="black"/>
              </a:solidFill>
              <a:latin typeface="Arial" panose="020B0604020202020204" pitchFamily="34" charset="0"/>
            </a:endParaRPr>
          </a:p>
          <a:p>
            <a:pPr lvl="0" eaLnBrk="0" fontAlgn="base" hangingPunct="0">
              <a:lnSpc>
                <a:spcPct val="110000"/>
              </a:lnSpc>
              <a:spcBef>
                <a:spcPct val="0"/>
              </a:spcBef>
              <a:spcAft>
                <a:spcPct val="0"/>
              </a:spcAft>
              <a:buFontTx/>
              <a:buChar char="•"/>
            </a:pPr>
            <a:r>
              <a:rPr lang="pl-PL" altLang="pl-PL" sz="2400" b="1" dirty="0">
                <a:solidFill>
                  <a:prstClr val="black"/>
                </a:solidFill>
                <a:latin typeface="Arial" panose="020B0604020202020204" pitchFamily="34" charset="0"/>
              </a:rPr>
              <a:t>Czy spotkałeś się kiedyś z pojęciami takimi jak RAM, procesor, SSD?</a:t>
            </a:r>
            <a:endParaRPr lang="pl-PL" altLang="pl-PL" sz="2400" dirty="0">
              <a:solidFill>
                <a:prstClr val="black"/>
              </a:solidFill>
              <a:latin typeface="Arial" panose="020B0604020202020204" pitchFamily="34" charset="0"/>
            </a:endParaRPr>
          </a:p>
          <a:p>
            <a:pPr lvl="0" eaLnBrk="0" fontAlgn="base" hangingPunct="0">
              <a:lnSpc>
                <a:spcPct val="110000"/>
              </a:lnSpc>
              <a:spcBef>
                <a:spcPct val="0"/>
              </a:spcBef>
              <a:spcAft>
                <a:spcPct val="0"/>
              </a:spcAft>
              <a:buFontTx/>
              <a:buChar char="•"/>
            </a:pPr>
            <a:r>
              <a:rPr lang="pl-PL" altLang="pl-PL" sz="2400" b="1" dirty="0">
                <a:solidFill>
                  <a:prstClr val="black"/>
                </a:solidFill>
                <a:latin typeface="Arial" panose="020B0604020202020204" pitchFamily="34" charset="0"/>
              </a:rPr>
              <a:t>Czy wiesz, co oznacza pojęcie „urządzenie peryferyjne”?</a:t>
            </a:r>
            <a:endParaRPr lang="pl-PL" altLang="pl-PL" sz="2400" dirty="0">
              <a:solidFill>
                <a:prstClr val="black"/>
              </a:solidFill>
              <a:latin typeface="Arial" panose="020B0604020202020204" pitchFamily="34" charset="0"/>
            </a:endParaRPr>
          </a:p>
          <a:p>
            <a:pPr>
              <a:lnSpc>
                <a:spcPct val="110000"/>
              </a:lnSpc>
            </a:pPr>
            <a:r>
              <a:rPr lang="pl-PL" dirty="0"/>
              <a:t>	</a:t>
            </a:r>
          </a:p>
        </p:txBody>
      </p:sp>
    </p:spTree>
    <p:extLst>
      <p:ext uri="{BB962C8B-B14F-4D97-AF65-F5344CB8AC3E}">
        <p14:creationId xmlns:p14="http://schemas.microsoft.com/office/powerpoint/2010/main" val="2342828181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E9C440FF-6751-44B9-BAC3-292EEADCEAC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dirty="0"/>
              <a:t>Płyta główna: centralny element komputera</a:t>
            </a:r>
          </a:p>
        </p:txBody>
      </p:sp>
      <p:sp>
        <p:nvSpPr>
          <p:cNvPr id="3" name="Symbol zastępczy zawartości 2">
            <a:extLst>
              <a:ext uri="{FF2B5EF4-FFF2-40B4-BE49-F238E27FC236}">
                <a16:creationId xmlns:a16="http://schemas.microsoft.com/office/drawing/2014/main" id="{46B0573D-DBDA-413F-970D-F5AA5330DEF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77500" lnSpcReduction="20000"/>
          </a:bodyPr>
          <a:lstStyle/>
          <a:p>
            <a:pPr>
              <a:lnSpc>
                <a:spcPct val="120000"/>
              </a:lnSpc>
            </a:pPr>
            <a:r>
              <a:rPr lang="pl-PL" b="1" dirty="0"/>
              <a:t>Czym jest płyta główna?</a:t>
            </a:r>
          </a:p>
          <a:p>
            <a:pPr>
              <a:lnSpc>
                <a:spcPct val="120000"/>
              </a:lnSpc>
            </a:pPr>
            <a:r>
              <a:rPr lang="pl-PL" dirty="0"/>
              <a:t>Płyta główna (ang. </a:t>
            </a:r>
            <a:r>
              <a:rPr lang="pl-PL" i="1" dirty="0" err="1"/>
              <a:t>motherboard</a:t>
            </a:r>
            <a:r>
              <a:rPr lang="pl-PL" dirty="0"/>
              <a:t>) to podstawowy element komputera, który łączy wszystkie podzespoły w jeden spójny system. Stanowi „kręgosłup” jednostki centralnej – umieszczone są na niej lub do niej podłączone procesor, pamięć RAM, karty rozszerzeń, dyski, zasilanie i urządzenia peryferyjne.</a:t>
            </a:r>
          </a:p>
          <a:p>
            <a:pPr>
              <a:lnSpc>
                <a:spcPct val="120000"/>
              </a:lnSpc>
            </a:pPr>
            <a:r>
              <a:rPr lang="pl-PL" b="1" dirty="0"/>
              <a:t>Funkcje płyty głównej:</a:t>
            </a:r>
          </a:p>
          <a:p>
            <a:pPr>
              <a:lnSpc>
                <a:spcPct val="120000"/>
              </a:lnSpc>
              <a:buFont typeface="Arial" panose="020B0604020202020204" pitchFamily="34" charset="0"/>
              <a:buChar char="•"/>
            </a:pPr>
            <a:r>
              <a:rPr lang="pl-PL" dirty="0"/>
              <a:t>Zapewnia komunikację między komponentami sprzętowymi.</a:t>
            </a:r>
          </a:p>
          <a:p>
            <a:pPr>
              <a:lnSpc>
                <a:spcPct val="120000"/>
              </a:lnSpc>
              <a:buFont typeface="Arial" panose="020B0604020202020204" pitchFamily="34" charset="0"/>
              <a:buChar char="•"/>
            </a:pPr>
            <a:r>
              <a:rPr lang="pl-PL" dirty="0"/>
              <a:t>Dystrybuuje zasilanie do podłączonych elementów.</a:t>
            </a:r>
          </a:p>
          <a:p>
            <a:pPr>
              <a:lnSpc>
                <a:spcPct val="120000"/>
              </a:lnSpc>
              <a:buFont typeface="Arial" panose="020B0604020202020204" pitchFamily="34" charset="0"/>
              <a:buChar char="•"/>
            </a:pPr>
            <a:r>
              <a:rPr lang="pl-PL" dirty="0"/>
              <a:t>Obsługuje magistrale danych (np. </a:t>
            </a:r>
            <a:r>
              <a:rPr lang="pl-PL" dirty="0" err="1"/>
              <a:t>PCIe</a:t>
            </a:r>
            <a:r>
              <a:rPr lang="pl-PL" dirty="0"/>
              <a:t>, SATA, USB).</a:t>
            </a:r>
          </a:p>
          <a:p>
            <a:pPr>
              <a:lnSpc>
                <a:spcPct val="120000"/>
              </a:lnSpc>
              <a:buFont typeface="Arial" panose="020B0604020202020204" pitchFamily="34" charset="0"/>
              <a:buChar char="•"/>
            </a:pPr>
            <a:r>
              <a:rPr lang="pl-PL" dirty="0"/>
              <a:t>Udostępnia złącza i gniazda (porty) do podłączania komponentów.</a:t>
            </a:r>
          </a:p>
          <a:p>
            <a:pPr>
              <a:lnSpc>
                <a:spcPct val="120000"/>
              </a:lnSpc>
            </a:pPr>
            <a:endParaRPr lang="pl-PL" dirty="0"/>
          </a:p>
          <a:p>
            <a:pPr>
              <a:lnSpc>
                <a:spcPct val="120000"/>
              </a:lnSpc>
            </a:pPr>
            <a:endParaRPr lang="pl-PL" dirty="0"/>
          </a:p>
        </p:txBody>
      </p:sp>
    </p:spTree>
    <p:extLst>
      <p:ext uri="{BB962C8B-B14F-4D97-AF65-F5344CB8AC3E}">
        <p14:creationId xmlns:p14="http://schemas.microsoft.com/office/powerpoint/2010/main" val="442361316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4FD7D535-8E9D-46CE-94F2-26ED2EB5EDB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dirty="0"/>
              <a:t>Procesor (CPU): serce komputera</a:t>
            </a:r>
          </a:p>
        </p:txBody>
      </p:sp>
      <p:sp>
        <p:nvSpPr>
          <p:cNvPr id="3" name="Symbol zastępczy zawartości 2">
            <a:extLst>
              <a:ext uri="{FF2B5EF4-FFF2-40B4-BE49-F238E27FC236}">
                <a16:creationId xmlns:a16="http://schemas.microsoft.com/office/drawing/2014/main" id="{8091A0A5-DBC5-4524-9E81-33EA8745D39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20000"/>
          </a:bodyPr>
          <a:lstStyle/>
          <a:p>
            <a:pPr>
              <a:lnSpc>
                <a:spcPct val="110000"/>
              </a:lnSpc>
            </a:pPr>
            <a:r>
              <a:rPr lang="pl-PL" b="1" dirty="0"/>
              <a:t>Czym jest procesor?</a:t>
            </a:r>
          </a:p>
          <a:p>
            <a:pPr>
              <a:lnSpc>
                <a:spcPct val="110000"/>
              </a:lnSpc>
            </a:pPr>
            <a:r>
              <a:rPr lang="pl-PL" dirty="0"/>
              <a:t>Procesor, czyli </a:t>
            </a:r>
            <a:r>
              <a:rPr lang="pl-PL" b="1" dirty="0"/>
              <a:t>Centralna Jednostka Przetwarzająca</a:t>
            </a:r>
            <a:r>
              <a:rPr lang="pl-PL" dirty="0"/>
              <a:t> (</a:t>
            </a:r>
            <a:r>
              <a:rPr lang="pl-PL" i="1" dirty="0"/>
              <a:t>Central Processing Unit, CPU</a:t>
            </a:r>
            <a:r>
              <a:rPr lang="pl-PL" dirty="0"/>
              <a:t>), to najważniejszy element komputera odpowiedzialny za wykonywanie poleceń programów. Jest nazywany „mózgiem” komputera, ponieważ koordynuje pracę wszystkich podzespołów i przetwarza dane według określonych instrukcji.</a:t>
            </a:r>
          </a:p>
          <a:p>
            <a:pPr>
              <a:lnSpc>
                <a:spcPct val="110000"/>
              </a:lnSpc>
            </a:pPr>
            <a:r>
              <a:rPr lang="pl-PL" b="1" dirty="0"/>
              <a:t>Funkcje procesora:</a:t>
            </a:r>
          </a:p>
          <a:p>
            <a:pPr>
              <a:lnSpc>
                <a:spcPct val="110000"/>
              </a:lnSpc>
              <a:buFont typeface="Arial" panose="020B0604020202020204" pitchFamily="34" charset="0"/>
              <a:buChar char="•"/>
            </a:pPr>
            <a:r>
              <a:rPr lang="pl-PL" dirty="0"/>
              <a:t>Wykonywanie obliczeń arytmetycznych i logicznych</a:t>
            </a:r>
          </a:p>
          <a:p>
            <a:pPr>
              <a:lnSpc>
                <a:spcPct val="110000"/>
              </a:lnSpc>
              <a:buFont typeface="Arial" panose="020B0604020202020204" pitchFamily="34" charset="0"/>
              <a:buChar char="•"/>
            </a:pPr>
            <a:r>
              <a:rPr lang="pl-PL" dirty="0"/>
              <a:t>Sterowanie przepływem danych między pamięcią RAM, dyskiem, kartą graficzną itd.</a:t>
            </a:r>
          </a:p>
          <a:p>
            <a:pPr>
              <a:lnSpc>
                <a:spcPct val="110000"/>
              </a:lnSpc>
              <a:buFont typeface="Arial" panose="020B0604020202020204" pitchFamily="34" charset="0"/>
              <a:buChar char="•"/>
            </a:pPr>
            <a:r>
              <a:rPr lang="pl-PL" dirty="0"/>
              <a:t>Zarządzanie cyklem rozkazowym – pobieranie, dekodowanie i wykonywanie instrukcji</a:t>
            </a:r>
          </a:p>
          <a:p>
            <a:pPr>
              <a:lnSpc>
                <a:spcPct val="110000"/>
              </a:lnSpc>
            </a:pPr>
            <a:endParaRPr lang="pl-PL" dirty="0"/>
          </a:p>
          <a:p>
            <a:pPr>
              <a:lnSpc>
                <a:spcPct val="110000"/>
              </a:lnSpc>
            </a:pPr>
            <a:endParaRPr lang="pl-PL" dirty="0"/>
          </a:p>
        </p:txBody>
      </p:sp>
    </p:spTree>
    <p:extLst>
      <p:ext uri="{BB962C8B-B14F-4D97-AF65-F5344CB8AC3E}">
        <p14:creationId xmlns:p14="http://schemas.microsoft.com/office/powerpoint/2010/main" val="3029405207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EAF905A0-7E0B-4471-BB7E-1336DC15E96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pl-PL" dirty="0"/>
              <a:t>Pamięć operacyjna RAM: tymczasowy magazyn danych</a:t>
            </a:r>
          </a:p>
        </p:txBody>
      </p:sp>
      <p:sp>
        <p:nvSpPr>
          <p:cNvPr id="3" name="Symbol zastępczy zawartości 2">
            <a:extLst>
              <a:ext uri="{FF2B5EF4-FFF2-40B4-BE49-F238E27FC236}">
                <a16:creationId xmlns:a16="http://schemas.microsoft.com/office/drawing/2014/main" id="{EDBCE325-E4CA-426E-B6E8-4049D29ECFD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70000" lnSpcReduction="20000"/>
          </a:bodyPr>
          <a:lstStyle/>
          <a:p>
            <a:pPr>
              <a:lnSpc>
                <a:spcPct val="120000"/>
              </a:lnSpc>
            </a:pPr>
            <a:r>
              <a:rPr lang="pl-PL" b="1" dirty="0"/>
              <a:t>Czym jest RAM?</a:t>
            </a:r>
          </a:p>
          <a:p>
            <a:pPr>
              <a:lnSpc>
                <a:spcPct val="120000"/>
              </a:lnSpc>
            </a:pPr>
            <a:r>
              <a:rPr lang="pl-PL" dirty="0"/>
              <a:t>RAM (ang. </a:t>
            </a:r>
            <a:r>
              <a:rPr lang="pl-PL" i="1" dirty="0" err="1"/>
              <a:t>Random</a:t>
            </a:r>
            <a:r>
              <a:rPr lang="pl-PL" i="1" dirty="0"/>
              <a:t> Access Memory</a:t>
            </a:r>
            <a:r>
              <a:rPr lang="pl-PL" dirty="0"/>
              <a:t>) to </a:t>
            </a:r>
            <a:r>
              <a:rPr lang="pl-PL" b="1" dirty="0"/>
              <a:t>pamięć operacyjna</a:t>
            </a:r>
            <a:r>
              <a:rPr lang="pl-PL" dirty="0"/>
              <a:t> komputera, w której tymczasowo przechowywane są dane i programy aktualnie używane przez procesor. Po wyłączeniu zasilania jej zawartość jest tracona.</a:t>
            </a:r>
          </a:p>
          <a:p>
            <a:pPr>
              <a:lnSpc>
                <a:spcPct val="120000"/>
              </a:lnSpc>
            </a:pPr>
            <a:r>
              <a:rPr lang="pl-PL" b="1" dirty="0"/>
              <a:t>Rola pamięci RAM:</a:t>
            </a:r>
          </a:p>
          <a:p>
            <a:pPr>
              <a:lnSpc>
                <a:spcPct val="120000"/>
              </a:lnSpc>
              <a:buFont typeface="Arial" panose="020B0604020202020204" pitchFamily="34" charset="0"/>
              <a:buChar char="•"/>
            </a:pPr>
            <a:r>
              <a:rPr lang="pl-PL" dirty="0"/>
              <a:t>Umożliwia </a:t>
            </a:r>
            <a:r>
              <a:rPr lang="pl-PL" b="1" dirty="0"/>
              <a:t>szybki dostęp</a:t>
            </a:r>
            <a:r>
              <a:rPr lang="pl-PL" dirty="0"/>
              <a:t> do danych przez CPU</a:t>
            </a:r>
          </a:p>
          <a:p>
            <a:pPr>
              <a:lnSpc>
                <a:spcPct val="120000"/>
              </a:lnSpc>
              <a:buFont typeface="Arial" panose="020B0604020202020204" pitchFamily="34" charset="0"/>
              <a:buChar char="•"/>
            </a:pPr>
            <a:r>
              <a:rPr lang="pl-PL" dirty="0"/>
              <a:t>Przechowuje </a:t>
            </a:r>
            <a:r>
              <a:rPr lang="pl-PL" b="1" dirty="0"/>
              <a:t>kod programów</a:t>
            </a:r>
            <a:r>
              <a:rPr lang="pl-PL" dirty="0"/>
              <a:t>, otwarte dokumenty, pliki systemowe i aplikacyjne w trakcie pracy</a:t>
            </a:r>
          </a:p>
          <a:p>
            <a:pPr>
              <a:lnSpc>
                <a:spcPct val="120000"/>
              </a:lnSpc>
              <a:buFont typeface="Arial" panose="020B0604020202020204" pitchFamily="34" charset="0"/>
              <a:buChar char="•"/>
            </a:pPr>
            <a:r>
              <a:rPr lang="pl-PL" dirty="0"/>
              <a:t>Działa znacznie szybciej niż dysk twardy czy SSD</a:t>
            </a:r>
          </a:p>
          <a:p>
            <a:pPr>
              <a:lnSpc>
                <a:spcPct val="120000"/>
              </a:lnSpc>
              <a:buFont typeface="Arial" panose="020B0604020202020204" pitchFamily="34" charset="0"/>
              <a:buChar char="•"/>
            </a:pPr>
            <a:r>
              <a:rPr lang="pl-PL" dirty="0"/>
              <a:t>Kluczowa dla płynności pracy – im więcej RAM, tym większa zdolność do obsługi wielu zadań jednocześnie</a:t>
            </a:r>
          </a:p>
          <a:p>
            <a:pPr>
              <a:lnSpc>
                <a:spcPct val="120000"/>
              </a:lnSpc>
            </a:pPr>
            <a:endParaRPr lang="pl-PL" dirty="0"/>
          </a:p>
        </p:txBody>
      </p:sp>
    </p:spTree>
    <p:extLst>
      <p:ext uri="{BB962C8B-B14F-4D97-AF65-F5344CB8AC3E}">
        <p14:creationId xmlns:p14="http://schemas.microsoft.com/office/powerpoint/2010/main" val="4104703492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0A16FE65-6790-4D04-9394-244F2B04043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pl-PL" dirty="0"/>
              <a:t>Dysk twardy i pamięć masowa: trwałe przechowywanie danych</a:t>
            </a:r>
          </a:p>
        </p:txBody>
      </p:sp>
      <p:sp>
        <p:nvSpPr>
          <p:cNvPr id="3" name="Symbol zastępczy zawartości 2">
            <a:extLst>
              <a:ext uri="{FF2B5EF4-FFF2-40B4-BE49-F238E27FC236}">
                <a16:creationId xmlns:a16="http://schemas.microsoft.com/office/drawing/2014/main" id="{65FB0E2B-820B-435D-9FCD-A6B495C9DFF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62500" lnSpcReduction="20000"/>
          </a:bodyPr>
          <a:lstStyle/>
          <a:p>
            <a:pPr>
              <a:lnSpc>
                <a:spcPct val="120000"/>
              </a:lnSpc>
            </a:pPr>
            <a:r>
              <a:rPr lang="pl-PL" b="1" dirty="0"/>
              <a:t>Czym jest pamięć masowa?</a:t>
            </a:r>
          </a:p>
          <a:p>
            <a:pPr>
              <a:lnSpc>
                <a:spcPct val="120000"/>
              </a:lnSpc>
            </a:pPr>
            <a:r>
              <a:rPr lang="pl-PL" dirty="0"/>
              <a:t>Pamięć masowa to komponent komputera, który </a:t>
            </a:r>
            <a:r>
              <a:rPr lang="pl-PL" b="1" dirty="0"/>
              <a:t>przechowuje dane na stałe</a:t>
            </a:r>
            <a:r>
              <a:rPr lang="pl-PL" dirty="0"/>
              <a:t>, także po wyłączeniu zasilania. W przeciwieństwie do pamięci RAM, dane nie są tracone.</a:t>
            </a:r>
          </a:p>
          <a:p>
            <a:pPr>
              <a:lnSpc>
                <a:spcPct val="120000"/>
              </a:lnSpc>
            </a:pPr>
            <a:r>
              <a:rPr lang="pl-PL" b="1" dirty="0"/>
              <a:t>Rodzaje pamięci masowej:</a:t>
            </a:r>
          </a:p>
          <a:p>
            <a:pPr>
              <a:lnSpc>
                <a:spcPct val="120000"/>
              </a:lnSpc>
              <a:buFont typeface="Arial" panose="020B0604020202020204" pitchFamily="34" charset="0"/>
              <a:buChar char="•"/>
            </a:pPr>
            <a:r>
              <a:rPr lang="pl-PL" b="1" dirty="0"/>
              <a:t>Dysk HDD</a:t>
            </a:r>
            <a:r>
              <a:rPr lang="pl-PL" dirty="0"/>
              <a:t> (</a:t>
            </a:r>
            <a:r>
              <a:rPr lang="pl-PL" i="1" dirty="0"/>
              <a:t>Hard Disk Drive</a:t>
            </a:r>
            <a:r>
              <a:rPr lang="pl-PL" dirty="0"/>
              <a:t>)</a:t>
            </a:r>
            <a:br>
              <a:rPr lang="pl-PL" dirty="0"/>
            </a:br>
            <a:r>
              <a:rPr lang="pl-PL" dirty="0"/>
              <a:t>– Zapis magnetyczny, ruchome części (talerze, głowica)</a:t>
            </a:r>
            <a:br>
              <a:rPr lang="pl-PL" dirty="0"/>
            </a:br>
            <a:r>
              <a:rPr lang="pl-PL" dirty="0"/>
              <a:t>– Większa pojemność, </a:t>
            </a:r>
            <a:r>
              <a:rPr lang="pl-PL" b="1" dirty="0"/>
              <a:t>niższa cena</a:t>
            </a:r>
            <a:r>
              <a:rPr lang="pl-PL" dirty="0"/>
              <a:t>, ale wolniejsze działanie</a:t>
            </a:r>
          </a:p>
          <a:p>
            <a:pPr>
              <a:lnSpc>
                <a:spcPct val="120000"/>
              </a:lnSpc>
              <a:buFont typeface="Arial" panose="020B0604020202020204" pitchFamily="34" charset="0"/>
              <a:buChar char="•"/>
            </a:pPr>
            <a:r>
              <a:rPr lang="pl-PL" b="1" dirty="0"/>
              <a:t>Dysk SSD</a:t>
            </a:r>
            <a:r>
              <a:rPr lang="pl-PL" dirty="0"/>
              <a:t> (</a:t>
            </a:r>
            <a:r>
              <a:rPr lang="pl-PL" i="1" dirty="0"/>
              <a:t>Solid </a:t>
            </a:r>
            <a:r>
              <a:rPr lang="pl-PL" i="1" dirty="0" err="1"/>
              <a:t>State</a:t>
            </a:r>
            <a:r>
              <a:rPr lang="pl-PL" i="1" dirty="0"/>
              <a:t> Drive</a:t>
            </a:r>
            <a:r>
              <a:rPr lang="pl-PL" dirty="0"/>
              <a:t>)</a:t>
            </a:r>
            <a:br>
              <a:rPr lang="pl-PL" dirty="0"/>
            </a:br>
            <a:r>
              <a:rPr lang="pl-PL" dirty="0"/>
              <a:t>– Brak ruchomych części, zapis elektroniczny</a:t>
            </a:r>
            <a:br>
              <a:rPr lang="pl-PL" dirty="0"/>
            </a:br>
            <a:r>
              <a:rPr lang="pl-PL" dirty="0"/>
              <a:t>– </a:t>
            </a:r>
            <a:r>
              <a:rPr lang="pl-PL" b="1" dirty="0"/>
              <a:t>Szybszy dostęp</a:t>
            </a:r>
            <a:r>
              <a:rPr lang="pl-PL" dirty="0"/>
              <a:t>, cicha praca, większa odporność na uszkodzenia</a:t>
            </a:r>
          </a:p>
          <a:p>
            <a:pPr>
              <a:lnSpc>
                <a:spcPct val="120000"/>
              </a:lnSpc>
              <a:buFont typeface="Arial" panose="020B0604020202020204" pitchFamily="34" charset="0"/>
              <a:buChar char="•"/>
            </a:pPr>
            <a:r>
              <a:rPr lang="pl-PL" b="1" dirty="0"/>
              <a:t>Dysk hybrydowy SSHD</a:t>
            </a:r>
            <a:r>
              <a:rPr lang="pl-PL" dirty="0"/>
              <a:t/>
            </a:r>
            <a:br>
              <a:rPr lang="pl-PL" dirty="0"/>
            </a:br>
            <a:r>
              <a:rPr lang="pl-PL" dirty="0"/>
              <a:t>– Połączenie HDD (pojemność) + SSD (szybkość)</a:t>
            </a:r>
          </a:p>
          <a:p>
            <a:pPr>
              <a:lnSpc>
                <a:spcPct val="120000"/>
              </a:lnSpc>
            </a:pPr>
            <a:endParaRPr lang="pl-PL" dirty="0"/>
          </a:p>
        </p:txBody>
      </p:sp>
    </p:spTree>
    <p:extLst>
      <p:ext uri="{BB962C8B-B14F-4D97-AF65-F5344CB8AC3E}">
        <p14:creationId xmlns:p14="http://schemas.microsoft.com/office/powerpoint/2010/main" val="1950551290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7D3F3541-5BCB-4A16-A277-69D94C93F5A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pl-PL" dirty="0"/>
              <a:t>Pamięci zewnętrzne i chmura: mobilność i dostępność danych</a:t>
            </a:r>
          </a:p>
        </p:txBody>
      </p:sp>
      <p:sp>
        <p:nvSpPr>
          <p:cNvPr id="3" name="Symbol zastępczy zawartości 2">
            <a:extLst>
              <a:ext uri="{FF2B5EF4-FFF2-40B4-BE49-F238E27FC236}">
                <a16:creationId xmlns:a16="http://schemas.microsoft.com/office/drawing/2014/main" id="{35750A7D-3F1C-4F8E-8073-ABF7CDD8B38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05940"/>
            <a:ext cx="10515600" cy="4371023"/>
          </a:xfrm>
        </p:spPr>
        <p:txBody>
          <a:bodyPr>
            <a:normAutofit fontScale="77500" lnSpcReduction="20000"/>
          </a:bodyPr>
          <a:lstStyle/>
          <a:p>
            <a:pPr>
              <a:lnSpc>
                <a:spcPct val="120000"/>
              </a:lnSpc>
            </a:pPr>
            <a:r>
              <a:rPr lang="pl-PL" b="1" dirty="0"/>
              <a:t>Pamięci zewnętrzne – przenośne nośniki danych:</a:t>
            </a:r>
          </a:p>
          <a:p>
            <a:pPr>
              <a:lnSpc>
                <a:spcPct val="120000"/>
              </a:lnSpc>
            </a:pPr>
            <a:r>
              <a:rPr lang="pl-PL" b="1" dirty="0"/>
              <a:t>Pendrive (USB </a:t>
            </a:r>
            <a:r>
              <a:rPr lang="pl-PL" b="1" dirty="0" err="1"/>
              <a:t>flash</a:t>
            </a:r>
            <a:r>
              <a:rPr lang="pl-PL" b="1" dirty="0"/>
              <a:t> </a:t>
            </a:r>
            <a:r>
              <a:rPr lang="pl-PL" b="1" dirty="0" err="1"/>
              <a:t>drive</a:t>
            </a:r>
            <a:r>
              <a:rPr lang="pl-PL" b="1" dirty="0"/>
              <a:t>)</a:t>
            </a:r>
            <a:r>
              <a:rPr lang="pl-PL" dirty="0"/>
              <a:t/>
            </a:r>
            <a:br>
              <a:rPr lang="pl-PL" dirty="0"/>
            </a:br>
            <a:r>
              <a:rPr lang="pl-PL" b="1" dirty="0"/>
              <a:t>Dysk zewnętrzny (HDD/SSD)</a:t>
            </a:r>
            <a:r>
              <a:rPr lang="pl-PL" dirty="0"/>
              <a:t/>
            </a:r>
            <a:br>
              <a:rPr lang="pl-PL" dirty="0"/>
            </a:br>
            <a:r>
              <a:rPr lang="pl-PL" b="1" dirty="0"/>
              <a:t>Karty pamięci (SD, </a:t>
            </a:r>
            <a:r>
              <a:rPr lang="pl-PL" b="1" dirty="0" err="1"/>
              <a:t>microSD</a:t>
            </a:r>
            <a:r>
              <a:rPr lang="pl-PL" b="1" dirty="0"/>
              <a:t>)</a:t>
            </a:r>
            <a:r>
              <a:rPr lang="pl-PL" dirty="0"/>
              <a:t/>
            </a:r>
            <a:br>
              <a:rPr lang="pl-PL" dirty="0"/>
            </a:br>
            <a:r>
              <a:rPr lang="pl-PL" b="1" dirty="0"/>
              <a:t>Przechowywanie danych w chmurze:</a:t>
            </a:r>
          </a:p>
          <a:p>
            <a:pPr>
              <a:lnSpc>
                <a:spcPct val="120000"/>
              </a:lnSpc>
              <a:buFont typeface="Arial" panose="020B0604020202020204" pitchFamily="34" charset="0"/>
              <a:buChar char="•"/>
            </a:pPr>
            <a:r>
              <a:rPr lang="pl-PL" b="1" dirty="0"/>
              <a:t>Czym jest chmura?</a:t>
            </a:r>
            <a:r>
              <a:rPr lang="pl-PL" dirty="0"/>
              <a:t/>
            </a:r>
            <a:br>
              <a:rPr lang="pl-PL" dirty="0"/>
            </a:br>
            <a:r>
              <a:rPr lang="pl-PL" dirty="0"/>
              <a:t>– Usługa zdalnego przechowywania danych przez Internet</a:t>
            </a:r>
            <a:br>
              <a:rPr lang="pl-PL" dirty="0"/>
            </a:br>
            <a:r>
              <a:rPr lang="pl-PL" dirty="0"/>
              <a:t>– Dane przechowywane na serwerach firm trzecich (np. Microsoft, Google, </a:t>
            </a:r>
            <a:r>
              <a:rPr lang="pl-PL" dirty="0" err="1"/>
              <a:t>Dropbox</a:t>
            </a:r>
            <a:r>
              <a:rPr lang="pl-PL" dirty="0"/>
              <a:t>)</a:t>
            </a:r>
          </a:p>
          <a:p>
            <a:pPr>
              <a:lnSpc>
                <a:spcPct val="120000"/>
              </a:lnSpc>
              <a:buFont typeface="Arial" panose="020B0604020202020204" pitchFamily="34" charset="0"/>
              <a:buChar char="•"/>
            </a:pPr>
            <a:r>
              <a:rPr lang="pl-PL" b="1" dirty="0"/>
              <a:t>Popularne platformy:</a:t>
            </a:r>
            <a:r>
              <a:rPr lang="pl-PL" dirty="0"/>
              <a:t/>
            </a:r>
            <a:br>
              <a:rPr lang="pl-PL" dirty="0"/>
            </a:br>
            <a:r>
              <a:rPr lang="pl-PL" dirty="0"/>
              <a:t>– OneDrive (Microsoft), Google Drive, </a:t>
            </a:r>
            <a:r>
              <a:rPr lang="pl-PL" dirty="0" err="1"/>
              <a:t>Dropbox</a:t>
            </a:r>
            <a:r>
              <a:rPr lang="pl-PL" dirty="0"/>
              <a:t>, </a:t>
            </a:r>
            <a:r>
              <a:rPr lang="pl-PL" dirty="0" err="1"/>
              <a:t>iCloud</a:t>
            </a:r>
            <a:endParaRPr lang="pl-PL" dirty="0"/>
          </a:p>
          <a:p>
            <a:pPr>
              <a:lnSpc>
                <a:spcPct val="120000"/>
              </a:lnSpc>
            </a:pPr>
            <a:endParaRPr lang="pl-PL" dirty="0"/>
          </a:p>
          <a:p>
            <a:pPr>
              <a:lnSpc>
                <a:spcPct val="120000"/>
              </a:lnSpc>
            </a:pPr>
            <a:endParaRPr lang="pl-PL" dirty="0"/>
          </a:p>
        </p:txBody>
      </p:sp>
    </p:spTree>
    <p:extLst>
      <p:ext uri="{BB962C8B-B14F-4D97-AF65-F5344CB8AC3E}">
        <p14:creationId xmlns:p14="http://schemas.microsoft.com/office/powerpoint/2010/main" val="3236156196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36DE00CC-53DB-4C13-9D6D-D178382B84B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800735"/>
          </a:xfrm>
        </p:spPr>
        <p:txBody>
          <a:bodyPr/>
          <a:lstStyle/>
          <a:p>
            <a:r>
              <a:rPr lang="pl-PL" dirty="0"/>
              <a:t>Karty rozszerzeń</a:t>
            </a:r>
          </a:p>
        </p:txBody>
      </p:sp>
      <p:sp>
        <p:nvSpPr>
          <p:cNvPr id="3" name="Symbol zastępczy zawartości 2">
            <a:extLst>
              <a:ext uri="{FF2B5EF4-FFF2-40B4-BE49-F238E27FC236}">
                <a16:creationId xmlns:a16="http://schemas.microsoft.com/office/drawing/2014/main" id="{6533B4EA-3F8F-4246-A5B8-C865B3C2C69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280160"/>
            <a:ext cx="10515600" cy="4896803"/>
          </a:xfrm>
        </p:spPr>
        <p:txBody>
          <a:bodyPr>
            <a:noAutofit/>
          </a:bodyPr>
          <a:lstStyle/>
          <a:p>
            <a:pPr>
              <a:lnSpc>
                <a:spcPct val="120000"/>
              </a:lnSpc>
              <a:spcBef>
                <a:spcPts val="600"/>
              </a:spcBef>
            </a:pPr>
            <a:r>
              <a:rPr lang="pl-PL" sz="1800" b="1" dirty="0"/>
              <a:t>Karty rozszerzeń – funkcje i rodzaje</a:t>
            </a:r>
          </a:p>
          <a:p>
            <a:pPr>
              <a:lnSpc>
                <a:spcPct val="120000"/>
              </a:lnSpc>
              <a:spcBef>
                <a:spcPts val="600"/>
              </a:spcBef>
            </a:pPr>
            <a:r>
              <a:rPr lang="pl-PL" sz="1800" dirty="0"/>
              <a:t>Karty rozszerzeń to komponenty montowane w gniazdach płyty głównej (np. </a:t>
            </a:r>
            <a:r>
              <a:rPr lang="pl-PL" sz="1800" dirty="0" err="1"/>
              <a:t>PCIe</a:t>
            </a:r>
            <a:r>
              <a:rPr lang="pl-PL" sz="1800" dirty="0"/>
              <a:t>), </a:t>
            </a:r>
            <a:r>
              <a:rPr lang="pl-PL" sz="1800" b="1" dirty="0"/>
              <a:t>rozszerzające możliwości komputera</a:t>
            </a:r>
            <a:r>
              <a:rPr lang="pl-PL" sz="1800" dirty="0"/>
              <a:t>.</a:t>
            </a:r>
          </a:p>
          <a:p>
            <a:pPr>
              <a:lnSpc>
                <a:spcPct val="120000"/>
              </a:lnSpc>
              <a:spcBef>
                <a:spcPts val="600"/>
              </a:spcBef>
              <a:buFont typeface="Arial" panose="020B0604020202020204" pitchFamily="34" charset="0"/>
              <a:buChar char="•"/>
            </a:pPr>
            <a:r>
              <a:rPr lang="pl-PL" sz="1800" b="1" dirty="0"/>
              <a:t>Karta graficzna (GPU):</a:t>
            </a:r>
            <a:r>
              <a:rPr lang="pl-PL" sz="1800" dirty="0"/>
              <a:t/>
            </a:r>
            <a:br>
              <a:rPr lang="pl-PL" sz="1800" dirty="0"/>
            </a:br>
            <a:r>
              <a:rPr lang="pl-PL" sz="1800" dirty="0"/>
              <a:t>– Obsługa grafiki 2D/3D, wspomaga obliczenia (np. modelowanie przestrzenne, AI)</a:t>
            </a:r>
          </a:p>
          <a:p>
            <a:pPr>
              <a:lnSpc>
                <a:spcPct val="120000"/>
              </a:lnSpc>
              <a:spcBef>
                <a:spcPts val="600"/>
              </a:spcBef>
              <a:buFont typeface="Arial" panose="020B0604020202020204" pitchFamily="34" charset="0"/>
              <a:buChar char="•"/>
            </a:pPr>
            <a:r>
              <a:rPr lang="pl-PL" sz="1800" b="1" dirty="0"/>
              <a:t>Karta dźwiękowa:</a:t>
            </a:r>
            <a:r>
              <a:rPr lang="pl-PL" sz="1800" dirty="0"/>
              <a:t/>
            </a:r>
            <a:br>
              <a:rPr lang="pl-PL" sz="1800" dirty="0"/>
            </a:br>
            <a:r>
              <a:rPr lang="pl-PL" sz="1800" dirty="0"/>
              <a:t>– Umożliwia przetwarzanie i odtwarzanie dźwięku w wysokiej jakości</a:t>
            </a:r>
          </a:p>
          <a:p>
            <a:pPr>
              <a:lnSpc>
                <a:spcPct val="120000"/>
              </a:lnSpc>
              <a:spcBef>
                <a:spcPts val="600"/>
              </a:spcBef>
              <a:buFont typeface="Arial" panose="020B0604020202020204" pitchFamily="34" charset="0"/>
              <a:buChar char="•"/>
            </a:pPr>
            <a:r>
              <a:rPr lang="pl-PL" sz="1800" b="1" dirty="0"/>
              <a:t>Karta sieciowa (LAN/Wi-Fi):</a:t>
            </a:r>
            <a:r>
              <a:rPr lang="pl-PL" sz="1800" dirty="0"/>
              <a:t/>
            </a:r>
            <a:br>
              <a:rPr lang="pl-PL" sz="1800" dirty="0"/>
            </a:br>
            <a:r>
              <a:rPr lang="pl-PL" sz="1800" dirty="0"/>
              <a:t>– Komunikacja przewodowa lub bezprzewodowa z siecią lokalną/</a:t>
            </a:r>
            <a:r>
              <a:rPr lang="pl-PL" sz="1800" dirty="0" err="1"/>
              <a:t>internetem</a:t>
            </a:r>
            <a:endParaRPr lang="pl-PL" sz="1800" dirty="0"/>
          </a:p>
          <a:p>
            <a:pPr>
              <a:lnSpc>
                <a:spcPct val="120000"/>
              </a:lnSpc>
              <a:spcBef>
                <a:spcPts val="600"/>
              </a:spcBef>
              <a:buFont typeface="Arial" panose="020B0604020202020204" pitchFamily="34" charset="0"/>
              <a:buChar char="•"/>
            </a:pPr>
            <a:r>
              <a:rPr lang="pl-PL" sz="1800" b="1" dirty="0"/>
              <a:t>Karta przechwytywania wideo:</a:t>
            </a:r>
            <a:r>
              <a:rPr lang="pl-PL" sz="1800" dirty="0"/>
              <a:t/>
            </a:r>
            <a:br>
              <a:rPr lang="pl-PL" sz="1800" dirty="0"/>
            </a:br>
            <a:r>
              <a:rPr lang="pl-PL" sz="1800" dirty="0"/>
              <a:t>– Rejestracja sygnału wideo z zewnętrznych źródeł (np. kamer dronów)</a:t>
            </a:r>
          </a:p>
          <a:p>
            <a:pPr>
              <a:lnSpc>
                <a:spcPct val="120000"/>
              </a:lnSpc>
              <a:spcBef>
                <a:spcPts val="600"/>
              </a:spcBef>
              <a:buFont typeface="Arial" panose="020B0604020202020204" pitchFamily="34" charset="0"/>
              <a:buChar char="•"/>
            </a:pPr>
            <a:r>
              <a:rPr lang="pl-PL" sz="1800" b="1" dirty="0"/>
              <a:t>Karty specjalistyczne:</a:t>
            </a:r>
            <a:r>
              <a:rPr lang="pl-PL" sz="1800" dirty="0"/>
              <a:t/>
            </a:r>
            <a:br>
              <a:rPr lang="pl-PL" sz="1800" dirty="0"/>
            </a:br>
            <a:r>
              <a:rPr lang="pl-PL" sz="1800" dirty="0"/>
              <a:t>– Do systemów monitoringu, sterowania, obliczeń </a:t>
            </a:r>
            <a:r>
              <a:rPr lang="pl-PL" sz="1800" dirty="0" smtClean="0"/>
              <a:t>naukowych</a:t>
            </a:r>
            <a:endParaRPr lang="pl-PL" sz="1800" dirty="0"/>
          </a:p>
        </p:txBody>
      </p:sp>
    </p:spTree>
    <p:extLst>
      <p:ext uri="{BB962C8B-B14F-4D97-AF65-F5344CB8AC3E}">
        <p14:creationId xmlns:p14="http://schemas.microsoft.com/office/powerpoint/2010/main" val="616914854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36DE00CC-53DB-4C13-9D6D-D178382B84B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dirty="0"/>
              <a:t>Zasilacz komputera</a:t>
            </a:r>
          </a:p>
        </p:txBody>
      </p:sp>
      <p:sp>
        <p:nvSpPr>
          <p:cNvPr id="3" name="Symbol zastępczy zawartości 2">
            <a:extLst>
              <a:ext uri="{FF2B5EF4-FFF2-40B4-BE49-F238E27FC236}">
                <a16:creationId xmlns:a16="http://schemas.microsoft.com/office/drawing/2014/main" id="{6533B4EA-3F8F-4246-A5B8-C865B3C2C69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62500" lnSpcReduction="20000"/>
          </a:bodyPr>
          <a:lstStyle/>
          <a:p>
            <a:pPr>
              <a:lnSpc>
                <a:spcPct val="120000"/>
              </a:lnSpc>
            </a:pPr>
            <a:r>
              <a:rPr lang="pl-PL" b="1" dirty="0"/>
              <a:t>Zasilacz (PSU – Power Supply Unit)</a:t>
            </a:r>
          </a:p>
          <a:p>
            <a:pPr>
              <a:lnSpc>
                <a:spcPct val="120000"/>
              </a:lnSpc>
            </a:pPr>
            <a:r>
              <a:rPr lang="pl-PL" dirty="0"/>
              <a:t>Zasilacz przekształca napięcie z sieci energetycznej (230V) na napięcia wymagane przez komponenty (np. 12V, 5V, 3.3V).</a:t>
            </a:r>
          </a:p>
          <a:p>
            <a:pPr>
              <a:lnSpc>
                <a:spcPct val="120000"/>
              </a:lnSpc>
              <a:buFont typeface="Arial" panose="020B0604020202020204" pitchFamily="34" charset="0"/>
              <a:buChar char="•"/>
            </a:pPr>
            <a:r>
              <a:rPr lang="pl-PL" b="1" dirty="0"/>
              <a:t>Moc (W):</a:t>
            </a:r>
            <a:r>
              <a:rPr lang="pl-PL" dirty="0"/>
              <a:t/>
            </a:r>
            <a:br>
              <a:rPr lang="pl-PL" dirty="0"/>
            </a:br>
            <a:r>
              <a:rPr lang="pl-PL" dirty="0"/>
              <a:t>– Typowe wartości: 300–850W; zależne od zapotrzebowania komponentów</a:t>
            </a:r>
          </a:p>
          <a:p>
            <a:pPr>
              <a:lnSpc>
                <a:spcPct val="120000"/>
              </a:lnSpc>
              <a:buFont typeface="Arial" panose="020B0604020202020204" pitchFamily="34" charset="0"/>
              <a:buChar char="•"/>
            </a:pPr>
            <a:r>
              <a:rPr lang="pl-PL" b="1" dirty="0"/>
              <a:t>Efektywność:</a:t>
            </a:r>
            <a:r>
              <a:rPr lang="pl-PL" dirty="0"/>
              <a:t/>
            </a:r>
            <a:br>
              <a:rPr lang="pl-PL" dirty="0"/>
            </a:br>
            <a:r>
              <a:rPr lang="pl-PL" dirty="0"/>
              <a:t>– Certyfikaty 80 PLUS (White, </a:t>
            </a:r>
            <a:r>
              <a:rPr lang="pl-PL" dirty="0" err="1"/>
              <a:t>Bronze</a:t>
            </a:r>
            <a:r>
              <a:rPr lang="pl-PL" dirty="0"/>
              <a:t>, Silver, Gold, Platinum) – wskazują na sprawność energetyczną</a:t>
            </a:r>
          </a:p>
          <a:p>
            <a:pPr>
              <a:lnSpc>
                <a:spcPct val="120000"/>
              </a:lnSpc>
              <a:buFont typeface="Arial" panose="020B0604020202020204" pitchFamily="34" charset="0"/>
              <a:buChar char="•"/>
            </a:pPr>
            <a:r>
              <a:rPr lang="pl-PL" b="1" dirty="0"/>
              <a:t>Chłodzenie:</a:t>
            </a:r>
            <a:r>
              <a:rPr lang="pl-PL" dirty="0"/>
              <a:t/>
            </a:r>
            <a:br>
              <a:rPr lang="pl-PL" dirty="0"/>
            </a:br>
            <a:r>
              <a:rPr lang="pl-PL" dirty="0"/>
              <a:t>– Wbudowany wentylator – zabezpiecza przed przegrzaniem</a:t>
            </a:r>
          </a:p>
          <a:p>
            <a:pPr>
              <a:lnSpc>
                <a:spcPct val="120000"/>
              </a:lnSpc>
              <a:buFont typeface="Arial" panose="020B0604020202020204" pitchFamily="34" charset="0"/>
              <a:buChar char="•"/>
            </a:pPr>
            <a:r>
              <a:rPr lang="pl-PL" b="1" dirty="0"/>
              <a:t>Zabezpieczenia:</a:t>
            </a:r>
            <a:r>
              <a:rPr lang="pl-PL" dirty="0"/>
              <a:t/>
            </a:r>
            <a:br>
              <a:rPr lang="pl-PL" dirty="0"/>
            </a:br>
            <a:r>
              <a:rPr lang="pl-PL" dirty="0"/>
              <a:t>– Przeciwprzepięciowe, przeciwzwarciowe, termiczne (OVP, SCP, OTP)</a:t>
            </a:r>
          </a:p>
          <a:p>
            <a:pPr>
              <a:lnSpc>
                <a:spcPct val="120000"/>
              </a:lnSpc>
            </a:pPr>
            <a:r>
              <a:rPr lang="pl-PL" dirty="0"/>
              <a:t>🔌 Zasilacz to </a:t>
            </a:r>
            <a:r>
              <a:rPr lang="pl-PL" b="1" dirty="0"/>
              <a:t>„serce” systemu</a:t>
            </a:r>
            <a:r>
              <a:rPr lang="pl-PL" dirty="0"/>
              <a:t> – bez niego żadna część komputera nie zadziała.</a:t>
            </a:r>
          </a:p>
          <a:p>
            <a:pPr>
              <a:lnSpc>
                <a:spcPct val="120000"/>
              </a:lnSpc>
            </a:pPr>
            <a:endParaRPr lang="pl-PL" dirty="0"/>
          </a:p>
        </p:txBody>
      </p:sp>
    </p:spTree>
    <p:extLst>
      <p:ext uri="{BB962C8B-B14F-4D97-AF65-F5344CB8AC3E}">
        <p14:creationId xmlns:p14="http://schemas.microsoft.com/office/powerpoint/2010/main" val="2610818925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9782DA53-7EBC-496E-89FE-12A514D56CC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720725"/>
          </a:xfrm>
        </p:spPr>
        <p:txBody>
          <a:bodyPr>
            <a:normAutofit/>
          </a:bodyPr>
          <a:lstStyle/>
          <a:p>
            <a:r>
              <a:rPr lang="pl-PL" sz="3600" dirty="0"/>
              <a:t>Urządzenia wejścia: interakcja człowieka z komputerem</a:t>
            </a:r>
          </a:p>
        </p:txBody>
      </p:sp>
      <p:sp>
        <p:nvSpPr>
          <p:cNvPr id="3" name="Symbol zastępczy zawartości 2">
            <a:extLst>
              <a:ext uri="{FF2B5EF4-FFF2-40B4-BE49-F238E27FC236}">
                <a16:creationId xmlns:a16="http://schemas.microsoft.com/office/drawing/2014/main" id="{D811C685-6F1E-44F7-9B4B-AA2E791443D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085850"/>
            <a:ext cx="10515600" cy="5091113"/>
          </a:xfrm>
        </p:spPr>
        <p:txBody>
          <a:bodyPr>
            <a:noAutofit/>
          </a:bodyPr>
          <a:lstStyle/>
          <a:p>
            <a:pPr>
              <a:lnSpc>
                <a:spcPct val="120000"/>
              </a:lnSpc>
              <a:spcBef>
                <a:spcPts val="600"/>
              </a:spcBef>
            </a:pPr>
            <a:r>
              <a:rPr lang="pl-PL" sz="1800" b="1" dirty="0"/>
              <a:t>Urządzenia wejścia (Input):</a:t>
            </a:r>
          </a:p>
          <a:p>
            <a:pPr>
              <a:lnSpc>
                <a:spcPct val="120000"/>
              </a:lnSpc>
              <a:spcBef>
                <a:spcPts val="600"/>
              </a:spcBef>
            </a:pPr>
            <a:r>
              <a:rPr lang="pl-PL" sz="1800" dirty="0"/>
              <a:t>Służą do </a:t>
            </a:r>
            <a:r>
              <a:rPr lang="pl-PL" sz="1800" b="1" dirty="0"/>
              <a:t>wprowadzania danych i poleceń</a:t>
            </a:r>
            <a:r>
              <a:rPr lang="pl-PL" sz="1800" dirty="0"/>
              <a:t> do komputera.</a:t>
            </a:r>
          </a:p>
          <a:p>
            <a:pPr>
              <a:lnSpc>
                <a:spcPct val="120000"/>
              </a:lnSpc>
              <a:spcBef>
                <a:spcPts val="600"/>
              </a:spcBef>
              <a:buFont typeface="Arial" panose="020B0604020202020204" pitchFamily="34" charset="0"/>
              <a:buChar char="•"/>
            </a:pPr>
            <a:r>
              <a:rPr lang="pl-PL" sz="1800" b="1" dirty="0"/>
              <a:t>Klawiatura:</a:t>
            </a:r>
            <a:r>
              <a:rPr lang="pl-PL" sz="1800" dirty="0"/>
              <a:t/>
            </a:r>
            <a:br>
              <a:rPr lang="pl-PL" sz="1800" dirty="0"/>
            </a:br>
            <a:r>
              <a:rPr lang="pl-PL" sz="1800" dirty="0"/>
              <a:t>– Wprowadzanie tekstu, skróty klawiszowe (np. </a:t>
            </a:r>
            <a:r>
              <a:rPr lang="pl-PL" sz="1800" dirty="0" err="1"/>
              <a:t>Ctrl</a:t>
            </a:r>
            <a:r>
              <a:rPr lang="pl-PL" sz="1800" dirty="0"/>
              <a:t> + C)</a:t>
            </a:r>
            <a:br>
              <a:rPr lang="pl-PL" sz="1800" dirty="0"/>
            </a:br>
            <a:r>
              <a:rPr lang="pl-PL" sz="1800" dirty="0"/>
              <a:t>– Typy: klasyczna, ergonomiczna, mechaniczna, ekranowa</a:t>
            </a:r>
          </a:p>
          <a:p>
            <a:pPr>
              <a:lnSpc>
                <a:spcPct val="120000"/>
              </a:lnSpc>
              <a:spcBef>
                <a:spcPts val="600"/>
              </a:spcBef>
              <a:buFont typeface="Arial" panose="020B0604020202020204" pitchFamily="34" charset="0"/>
              <a:buChar char="•"/>
            </a:pPr>
            <a:r>
              <a:rPr lang="pl-PL" sz="1800" b="1" dirty="0"/>
              <a:t>Mysz:</a:t>
            </a:r>
            <a:r>
              <a:rPr lang="pl-PL" sz="1800" dirty="0"/>
              <a:t/>
            </a:r>
            <a:br>
              <a:rPr lang="pl-PL" sz="1800" dirty="0"/>
            </a:br>
            <a:r>
              <a:rPr lang="pl-PL" sz="1800" dirty="0"/>
              <a:t>– Sterowanie kursorem, klikanie, przeciąganie</a:t>
            </a:r>
            <a:br>
              <a:rPr lang="pl-PL" sz="1800" dirty="0"/>
            </a:br>
            <a:r>
              <a:rPr lang="pl-PL" sz="1800" dirty="0"/>
              <a:t>– Wersje: przewodowe, bezprzewodowe, trackball</a:t>
            </a:r>
          </a:p>
          <a:p>
            <a:pPr>
              <a:lnSpc>
                <a:spcPct val="120000"/>
              </a:lnSpc>
              <a:spcBef>
                <a:spcPts val="600"/>
              </a:spcBef>
              <a:buFont typeface="Arial" panose="020B0604020202020204" pitchFamily="34" charset="0"/>
              <a:buChar char="•"/>
            </a:pPr>
            <a:r>
              <a:rPr lang="pl-PL" sz="1800" b="1" dirty="0"/>
              <a:t>Skaner:</a:t>
            </a:r>
            <a:r>
              <a:rPr lang="pl-PL" sz="1800" dirty="0"/>
              <a:t/>
            </a:r>
            <a:br>
              <a:rPr lang="pl-PL" sz="1800" dirty="0"/>
            </a:br>
            <a:r>
              <a:rPr lang="pl-PL" sz="1800" dirty="0"/>
              <a:t>– Przekształcanie dokumentów papierowych na postać cyfrową</a:t>
            </a:r>
          </a:p>
          <a:p>
            <a:pPr>
              <a:lnSpc>
                <a:spcPct val="120000"/>
              </a:lnSpc>
              <a:spcBef>
                <a:spcPts val="600"/>
              </a:spcBef>
              <a:buFont typeface="Arial" panose="020B0604020202020204" pitchFamily="34" charset="0"/>
              <a:buChar char="•"/>
            </a:pPr>
            <a:r>
              <a:rPr lang="pl-PL" sz="1800" b="1" dirty="0"/>
              <a:t>Mikrofon:</a:t>
            </a:r>
            <a:r>
              <a:rPr lang="pl-PL" sz="1800" dirty="0"/>
              <a:t/>
            </a:r>
            <a:br>
              <a:rPr lang="pl-PL" sz="1800" dirty="0"/>
            </a:br>
            <a:r>
              <a:rPr lang="pl-PL" sz="1800" dirty="0"/>
              <a:t>– Rejestracja dźwięku, komunikacja głosowa, asystenci głosowi</a:t>
            </a:r>
          </a:p>
          <a:p>
            <a:pPr>
              <a:lnSpc>
                <a:spcPct val="120000"/>
              </a:lnSpc>
              <a:spcBef>
                <a:spcPts val="600"/>
              </a:spcBef>
              <a:buFont typeface="Arial" panose="020B0604020202020204" pitchFamily="34" charset="0"/>
              <a:buChar char="•"/>
            </a:pPr>
            <a:r>
              <a:rPr lang="pl-PL" sz="1800" b="1" dirty="0"/>
              <a:t>Kamera internetowa (</a:t>
            </a:r>
            <a:r>
              <a:rPr lang="pl-PL" sz="1800" b="1" dirty="0" err="1"/>
              <a:t>webcam</a:t>
            </a:r>
            <a:r>
              <a:rPr lang="pl-PL" sz="1800" b="1" dirty="0"/>
              <a:t>):</a:t>
            </a:r>
            <a:r>
              <a:rPr lang="pl-PL" sz="1800" dirty="0"/>
              <a:t/>
            </a:r>
            <a:br>
              <a:rPr lang="pl-PL" sz="1800" dirty="0"/>
            </a:br>
            <a:r>
              <a:rPr lang="pl-PL" sz="1800" dirty="0"/>
              <a:t>– Umożliwia transmisję obrazu w czasie rzeczywistym</a:t>
            </a:r>
          </a:p>
        </p:txBody>
      </p:sp>
    </p:spTree>
    <p:extLst>
      <p:ext uri="{BB962C8B-B14F-4D97-AF65-F5344CB8AC3E}">
        <p14:creationId xmlns:p14="http://schemas.microsoft.com/office/powerpoint/2010/main" val="2445414499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9782DA53-7EBC-496E-89FE-12A514D56CC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pl-PL" dirty="0"/>
              <a:t>Urządzenia wyjścia: interakcja człowieka z komputerem</a:t>
            </a:r>
          </a:p>
        </p:txBody>
      </p:sp>
      <p:sp>
        <p:nvSpPr>
          <p:cNvPr id="3" name="Symbol zastępczy zawartości 2">
            <a:extLst>
              <a:ext uri="{FF2B5EF4-FFF2-40B4-BE49-F238E27FC236}">
                <a16:creationId xmlns:a16="http://schemas.microsoft.com/office/drawing/2014/main" id="{D811C685-6F1E-44F7-9B4B-AA2E791443D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70000" lnSpcReduction="20000"/>
          </a:bodyPr>
          <a:lstStyle/>
          <a:p>
            <a:pPr>
              <a:lnSpc>
                <a:spcPct val="120000"/>
              </a:lnSpc>
            </a:pPr>
            <a:r>
              <a:rPr lang="pl-PL" b="1" dirty="0"/>
              <a:t>Urządzenia wyjścia (</a:t>
            </a:r>
            <a:r>
              <a:rPr lang="pl-PL" b="1" dirty="0" err="1"/>
              <a:t>Output</a:t>
            </a:r>
            <a:r>
              <a:rPr lang="pl-PL" b="1" dirty="0"/>
              <a:t>):</a:t>
            </a:r>
          </a:p>
          <a:p>
            <a:pPr>
              <a:lnSpc>
                <a:spcPct val="120000"/>
              </a:lnSpc>
            </a:pPr>
            <a:r>
              <a:rPr lang="pl-PL" dirty="0"/>
              <a:t>Służą do </a:t>
            </a:r>
            <a:r>
              <a:rPr lang="pl-PL" b="1" dirty="0"/>
              <a:t>prezentowania danych</a:t>
            </a:r>
            <a:r>
              <a:rPr lang="pl-PL" dirty="0"/>
              <a:t> przetworzonych przez komputer.</a:t>
            </a:r>
          </a:p>
          <a:p>
            <a:pPr>
              <a:lnSpc>
                <a:spcPct val="120000"/>
              </a:lnSpc>
              <a:buFont typeface="Arial" panose="020B0604020202020204" pitchFamily="34" charset="0"/>
              <a:buChar char="•"/>
            </a:pPr>
            <a:r>
              <a:rPr lang="pl-PL" b="1" dirty="0"/>
              <a:t>Monitor:</a:t>
            </a:r>
            <a:r>
              <a:rPr lang="pl-PL" dirty="0"/>
              <a:t/>
            </a:r>
            <a:br>
              <a:rPr lang="pl-PL" dirty="0"/>
            </a:br>
            <a:r>
              <a:rPr lang="pl-PL" dirty="0"/>
              <a:t>– Wyświetlanie obrazu i interfejsu użytkownika</a:t>
            </a:r>
            <a:br>
              <a:rPr lang="pl-PL" dirty="0"/>
            </a:br>
            <a:r>
              <a:rPr lang="pl-PL" dirty="0"/>
              <a:t>– Parametry: rozdzielczość (Full HD, 4K), matryca (IPS, OLED)</a:t>
            </a:r>
          </a:p>
          <a:p>
            <a:pPr>
              <a:lnSpc>
                <a:spcPct val="120000"/>
              </a:lnSpc>
              <a:buFont typeface="Arial" panose="020B0604020202020204" pitchFamily="34" charset="0"/>
              <a:buChar char="•"/>
            </a:pPr>
            <a:r>
              <a:rPr lang="pl-PL" b="1" dirty="0"/>
              <a:t>Drukarka:</a:t>
            </a:r>
            <a:r>
              <a:rPr lang="pl-PL" dirty="0"/>
              <a:t/>
            </a:r>
            <a:br>
              <a:rPr lang="pl-PL" dirty="0"/>
            </a:br>
            <a:r>
              <a:rPr lang="pl-PL" dirty="0"/>
              <a:t>– Druk dokumentów i zdjęć; typy: atramentowa, laserowa, 3D</a:t>
            </a:r>
          </a:p>
          <a:p>
            <a:pPr>
              <a:lnSpc>
                <a:spcPct val="120000"/>
              </a:lnSpc>
              <a:buFont typeface="Arial" panose="020B0604020202020204" pitchFamily="34" charset="0"/>
              <a:buChar char="•"/>
            </a:pPr>
            <a:r>
              <a:rPr lang="pl-PL" b="1" dirty="0"/>
              <a:t>Głośniki / słuchawki:</a:t>
            </a:r>
            <a:r>
              <a:rPr lang="pl-PL" dirty="0"/>
              <a:t/>
            </a:r>
            <a:br>
              <a:rPr lang="pl-PL" dirty="0"/>
            </a:br>
            <a:r>
              <a:rPr lang="pl-PL" dirty="0"/>
              <a:t>– Przekazywanie dźwięku; jakość i moc zależna od zastosowania</a:t>
            </a:r>
          </a:p>
          <a:p>
            <a:pPr>
              <a:lnSpc>
                <a:spcPct val="120000"/>
              </a:lnSpc>
              <a:buFont typeface="Arial" panose="020B0604020202020204" pitchFamily="34" charset="0"/>
              <a:buChar char="•"/>
            </a:pPr>
            <a:r>
              <a:rPr lang="pl-PL" b="1" dirty="0"/>
              <a:t>Projektor:</a:t>
            </a:r>
            <a:r>
              <a:rPr lang="pl-PL" dirty="0"/>
              <a:t/>
            </a:r>
            <a:br>
              <a:rPr lang="pl-PL" dirty="0"/>
            </a:br>
            <a:r>
              <a:rPr lang="pl-PL" dirty="0"/>
              <a:t>– Wyświetlanie obrazu na większej powierzchni (np. ścianie)</a:t>
            </a:r>
          </a:p>
          <a:p>
            <a:pPr>
              <a:lnSpc>
                <a:spcPct val="120000"/>
              </a:lnSpc>
            </a:pPr>
            <a:endParaRPr lang="pl-PL" dirty="0"/>
          </a:p>
        </p:txBody>
      </p:sp>
    </p:spTree>
    <p:extLst>
      <p:ext uri="{BB962C8B-B14F-4D97-AF65-F5344CB8AC3E}">
        <p14:creationId xmlns:p14="http://schemas.microsoft.com/office/powerpoint/2010/main" val="920455257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D0032D2B-8A1F-47EA-B050-EEBA003A564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dirty="0"/>
              <a:t>Urządzenia wejścia/wyjścia (I/O)</a:t>
            </a:r>
          </a:p>
        </p:txBody>
      </p:sp>
      <p:sp>
        <p:nvSpPr>
          <p:cNvPr id="3" name="Symbol zastępczy zawartości 2">
            <a:extLst>
              <a:ext uri="{FF2B5EF4-FFF2-40B4-BE49-F238E27FC236}">
                <a16:creationId xmlns:a16="http://schemas.microsoft.com/office/drawing/2014/main" id="{4D5AF0B0-EA20-43A4-AAC7-7516484E7D4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pl-PL" b="1" dirty="0"/>
              <a:t>Urządzenia wejścia/wyjścia (I/O):</a:t>
            </a:r>
          </a:p>
          <a:p>
            <a:r>
              <a:rPr lang="pl-PL" b="1" dirty="0"/>
              <a:t>Ekran dotykowy (</a:t>
            </a:r>
            <a:r>
              <a:rPr lang="pl-PL" b="1" dirty="0" err="1"/>
              <a:t>touchscreen</a:t>
            </a:r>
            <a:r>
              <a:rPr lang="pl-PL" b="1" dirty="0"/>
              <a:t>):</a:t>
            </a:r>
            <a:r>
              <a:rPr lang="pl-PL" dirty="0"/>
              <a:t/>
            </a:r>
            <a:br>
              <a:rPr lang="pl-PL" dirty="0"/>
            </a:br>
            <a:r>
              <a:rPr lang="pl-PL" dirty="0"/>
              <a:t>– Jednocześnie wejście i wyjście – dotyk jako sterowanie</a:t>
            </a:r>
          </a:p>
          <a:p>
            <a:r>
              <a:rPr lang="pl-PL" b="1" dirty="0"/>
              <a:t>Panel sterujący w maszynie rolniczej (np. terminal GPS):</a:t>
            </a:r>
            <a:r>
              <a:rPr lang="pl-PL" dirty="0"/>
              <a:t/>
            </a:r>
            <a:br>
              <a:rPr lang="pl-PL" dirty="0"/>
            </a:br>
            <a:r>
              <a:rPr lang="pl-PL" dirty="0"/>
              <a:t>– Interaktywny wyświetlacz z funkcją wprowadzania danych i wizualizacji</a:t>
            </a:r>
          </a:p>
          <a:p>
            <a:endParaRPr lang="pl-PL" dirty="0"/>
          </a:p>
        </p:txBody>
      </p:sp>
    </p:spTree>
    <p:extLst>
      <p:ext uri="{BB962C8B-B14F-4D97-AF65-F5344CB8AC3E}">
        <p14:creationId xmlns:p14="http://schemas.microsoft.com/office/powerpoint/2010/main" val="527554936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83EC8CC6-56F0-41F4-B900-45D9BF30C63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dirty="0"/>
              <a:t>Ergonomia pracy przy komputerze</a:t>
            </a:r>
          </a:p>
        </p:txBody>
      </p:sp>
      <p:sp>
        <p:nvSpPr>
          <p:cNvPr id="3" name="Symbol zastępczy zawartości 2">
            <a:extLst>
              <a:ext uri="{FF2B5EF4-FFF2-40B4-BE49-F238E27FC236}">
                <a16:creationId xmlns:a16="http://schemas.microsoft.com/office/drawing/2014/main" id="{0434CEA9-796F-43FD-AA14-DD78C15EC11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20000"/>
          </a:bodyPr>
          <a:lstStyle/>
          <a:p>
            <a:pPr>
              <a:lnSpc>
                <a:spcPct val="120000"/>
              </a:lnSpc>
            </a:pPr>
            <a:r>
              <a:rPr lang="pl-PL" b="1" dirty="0"/>
              <a:t>Znaczenie ergonomii:</a:t>
            </a:r>
            <a:r>
              <a:rPr lang="pl-PL" dirty="0"/>
              <a:t/>
            </a:r>
            <a:br>
              <a:rPr lang="pl-PL" dirty="0"/>
            </a:br>
            <a:r>
              <a:rPr lang="pl-PL" dirty="0"/>
              <a:t>Ergonomia to nauka o dostosowaniu warunków pracy do możliwości i potrzeb człowieka. W kontekście pracy przy komputerze oznacza projektowanie stanowiska tak, aby zmniejszyć zmęczenie fizyczne i psychiczne oraz zapobiegać dolegliwościom układu mięśniowo-szkieletowego i wzrokowego. Ergonomiczne środowisko sprzyja koncentracji, wydajności i zdrowiu użytkownika.</a:t>
            </a:r>
          </a:p>
          <a:p>
            <a:pPr>
              <a:lnSpc>
                <a:spcPct val="120000"/>
              </a:lnSpc>
            </a:pPr>
            <a:r>
              <a:rPr lang="pl-PL" b="1" dirty="0"/>
              <a:t>Wpływ ergonomii na zdrowie:</a:t>
            </a:r>
            <a:r>
              <a:rPr lang="pl-PL" dirty="0"/>
              <a:t/>
            </a:r>
            <a:br>
              <a:rPr lang="pl-PL" dirty="0"/>
            </a:br>
            <a:r>
              <a:rPr lang="pl-PL" dirty="0"/>
              <a:t>Niewłaściwe warunki pracy mogą prowadzić do bólu pleców, szyi, nadgarstków (np. zespół </a:t>
            </a:r>
            <a:r>
              <a:rPr lang="pl-PL" dirty="0" err="1"/>
              <a:t>cieśni</a:t>
            </a:r>
            <a:r>
              <a:rPr lang="pl-PL" dirty="0"/>
              <a:t> nadgarstka), a także do pogorszenia wzroku, zmęczenia psychicznego i obniżenia efektywności. Dbałość o ergonomię to inwestycja w zdrowie i jakość pracy.</a:t>
            </a:r>
          </a:p>
        </p:txBody>
      </p:sp>
    </p:spTree>
    <p:extLst>
      <p:ext uri="{BB962C8B-B14F-4D97-AF65-F5344CB8AC3E}">
        <p14:creationId xmlns:p14="http://schemas.microsoft.com/office/powerpoint/2010/main" val="3721560133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755F1ACB-1289-4251-AB5E-2CAEC18062C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dirty="0"/>
              <a:t>Urządzenia peryferyjne w rolnictwie</a:t>
            </a:r>
          </a:p>
        </p:txBody>
      </p:sp>
      <p:sp>
        <p:nvSpPr>
          <p:cNvPr id="3" name="Symbol zastępczy zawartości 2">
            <a:extLst>
              <a:ext uri="{FF2B5EF4-FFF2-40B4-BE49-F238E27FC236}">
                <a16:creationId xmlns:a16="http://schemas.microsoft.com/office/drawing/2014/main" id="{B6B82D18-4F1B-4E80-8370-7A549163CC2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429555"/>
            <a:ext cx="10515600" cy="4747408"/>
          </a:xfrm>
        </p:spPr>
        <p:txBody>
          <a:bodyPr>
            <a:normAutofit/>
          </a:bodyPr>
          <a:lstStyle/>
          <a:p>
            <a:r>
              <a:rPr lang="pl-PL" sz="2400" b="1" dirty="0"/>
              <a:t>Definicja i rola urządzeń peryferyjnych:</a:t>
            </a:r>
            <a:r>
              <a:rPr lang="pl-PL" sz="2400" dirty="0"/>
              <a:t/>
            </a:r>
            <a:br>
              <a:rPr lang="pl-PL" sz="2400" dirty="0"/>
            </a:br>
            <a:r>
              <a:rPr lang="pl-PL" sz="2400" dirty="0"/>
              <a:t>Urządzenia peryferyjne to zewnętrzne elementy systemu komputerowego umożliwiające komunikację człowieka z komputerem, gromadzenie danych oraz sterowanie maszynami. W rolnictwie ich znaczenie wzrasta wraz z cyfryzacją procesów produkcyjnych, monitorowania i zarządzania gospodarstwem.</a:t>
            </a:r>
          </a:p>
        </p:txBody>
      </p:sp>
    </p:spTree>
    <p:extLst>
      <p:ext uri="{BB962C8B-B14F-4D97-AF65-F5344CB8AC3E}">
        <p14:creationId xmlns:p14="http://schemas.microsoft.com/office/powerpoint/2010/main" val="3461357854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755F1ACB-1289-4251-AB5E-2CAEC18062C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720725"/>
          </a:xfrm>
        </p:spPr>
        <p:txBody>
          <a:bodyPr>
            <a:normAutofit fontScale="90000"/>
          </a:bodyPr>
          <a:lstStyle/>
          <a:p>
            <a:r>
              <a:rPr lang="pl-PL" dirty="0"/>
              <a:t>Urządzenia peryferyjne w rolnictwie - przykłady</a:t>
            </a:r>
          </a:p>
        </p:txBody>
      </p:sp>
      <p:sp>
        <p:nvSpPr>
          <p:cNvPr id="3" name="Symbol zastępczy zawartości 2">
            <a:extLst>
              <a:ext uri="{FF2B5EF4-FFF2-40B4-BE49-F238E27FC236}">
                <a16:creationId xmlns:a16="http://schemas.microsoft.com/office/drawing/2014/main" id="{B6B82D18-4F1B-4E80-8370-7A549163CC2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234440"/>
            <a:ext cx="10515600" cy="4942523"/>
          </a:xfrm>
        </p:spPr>
        <p:txBody>
          <a:bodyPr>
            <a:noAutofit/>
          </a:bodyPr>
          <a:lstStyle/>
          <a:p>
            <a:pPr>
              <a:spcBef>
                <a:spcPts val="400"/>
              </a:spcBef>
            </a:pPr>
            <a:r>
              <a:rPr lang="pl-PL" sz="1800" b="1" dirty="0"/>
              <a:t>Przykłady urządzeń peryferyjnych wykorzystywanych w rolnictwie:</a:t>
            </a:r>
            <a:endParaRPr lang="pl-PL" sz="1800" dirty="0"/>
          </a:p>
          <a:p>
            <a:pPr>
              <a:spcBef>
                <a:spcPts val="400"/>
              </a:spcBef>
              <a:buFont typeface="Arial" panose="020B0604020202020204" pitchFamily="34" charset="0"/>
              <a:buChar char="•"/>
            </a:pPr>
            <a:r>
              <a:rPr lang="pl-PL" sz="1800" b="1" dirty="0"/>
              <a:t>Czujniki i sensory:</a:t>
            </a:r>
            <a:endParaRPr lang="pl-PL" sz="1800" dirty="0"/>
          </a:p>
          <a:p>
            <a:pPr marL="742950" lvl="1" indent="-285750">
              <a:spcBef>
                <a:spcPts val="400"/>
              </a:spcBef>
              <a:buFont typeface="Arial" panose="020B0604020202020204" pitchFamily="34" charset="0"/>
              <a:buChar char="•"/>
            </a:pPr>
            <a:r>
              <a:rPr lang="pl-PL" sz="1800" dirty="0"/>
              <a:t>Pomiar wilgotności gleby, temperatury, zasolenia, </a:t>
            </a:r>
            <a:r>
              <a:rPr lang="pl-PL" sz="1800" dirty="0" err="1"/>
              <a:t>pH</a:t>
            </a:r>
            <a:endParaRPr lang="pl-PL" sz="1800" dirty="0"/>
          </a:p>
          <a:p>
            <a:pPr marL="742950" lvl="1" indent="-285750">
              <a:spcBef>
                <a:spcPts val="400"/>
              </a:spcBef>
              <a:buFont typeface="Arial" panose="020B0604020202020204" pitchFamily="34" charset="0"/>
              <a:buChar char="•"/>
            </a:pPr>
            <a:r>
              <a:rPr lang="pl-PL" sz="1800" dirty="0"/>
              <a:t>Wbudowane w stacje pogodowe, systemy nawadniające lub roboty rolnicze</a:t>
            </a:r>
          </a:p>
          <a:p>
            <a:pPr>
              <a:spcBef>
                <a:spcPts val="400"/>
              </a:spcBef>
              <a:buFont typeface="Arial" panose="020B0604020202020204" pitchFamily="34" charset="0"/>
              <a:buChar char="•"/>
            </a:pPr>
            <a:r>
              <a:rPr lang="pl-PL" sz="1800" b="1" dirty="0"/>
              <a:t>Systemy GPS i GNSS:</a:t>
            </a:r>
            <a:endParaRPr lang="pl-PL" sz="1800" dirty="0"/>
          </a:p>
          <a:p>
            <a:pPr marL="742950" lvl="1" indent="-285750">
              <a:spcBef>
                <a:spcPts val="400"/>
              </a:spcBef>
              <a:buFont typeface="Arial" panose="020B0604020202020204" pitchFamily="34" charset="0"/>
              <a:buChar char="•"/>
            </a:pPr>
            <a:r>
              <a:rPr lang="pl-PL" sz="1800" dirty="0"/>
              <a:t>Precyzyjne określanie położenia maszyn rolniczych (np. w siewnikach, opryskiwaczach)</a:t>
            </a:r>
          </a:p>
          <a:p>
            <a:pPr marL="742950" lvl="1" indent="-285750">
              <a:spcBef>
                <a:spcPts val="400"/>
              </a:spcBef>
              <a:buFont typeface="Arial" panose="020B0604020202020204" pitchFamily="34" charset="0"/>
              <a:buChar char="•"/>
            </a:pPr>
            <a:r>
              <a:rPr lang="pl-PL" sz="1800" dirty="0"/>
              <a:t>Wspomaganie automatycznego prowadzenia (autopilotów)</a:t>
            </a:r>
          </a:p>
          <a:p>
            <a:pPr>
              <a:spcBef>
                <a:spcPts val="400"/>
              </a:spcBef>
              <a:buFont typeface="Arial" panose="020B0604020202020204" pitchFamily="34" charset="0"/>
              <a:buChar char="•"/>
            </a:pPr>
            <a:r>
              <a:rPr lang="pl-PL" sz="1800" b="1" dirty="0"/>
              <a:t>Drony i kamery:</a:t>
            </a:r>
            <a:endParaRPr lang="pl-PL" sz="1800" dirty="0"/>
          </a:p>
          <a:p>
            <a:pPr marL="742950" lvl="1" indent="-285750">
              <a:spcBef>
                <a:spcPts val="400"/>
              </a:spcBef>
              <a:buFont typeface="Arial" panose="020B0604020202020204" pitchFamily="34" charset="0"/>
              <a:buChar char="•"/>
            </a:pPr>
            <a:r>
              <a:rPr lang="pl-PL" sz="1800" dirty="0"/>
              <a:t>Obrazowanie upraw z powietrza (NDVI, RGB)</a:t>
            </a:r>
          </a:p>
          <a:p>
            <a:pPr marL="742950" lvl="1" indent="-285750">
              <a:spcBef>
                <a:spcPts val="400"/>
              </a:spcBef>
              <a:buFont typeface="Arial" panose="020B0604020202020204" pitchFamily="34" charset="0"/>
              <a:buChar char="•"/>
            </a:pPr>
            <a:r>
              <a:rPr lang="pl-PL" sz="1800" dirty="0"/>
              <a:t>Wczesne wykrywanie chorób, szkodników i stresów wodnych</a:t>
            </a:r>
          </a:p>
          <a:p>
            <a:pPr>
              <a:spcBef>
                <a:spcPts val="400"/>
              </a:spcBef>
              <a:buFont typeface="Arial" panose="020B0604020202020204" pitchFamily="34" charset="0"/>
              <a:buChar char="•"/>
            </a:pPr>
            <a:r>
              <a:rPr lang="pl-PL" sz="1800" b="1" dirty="0"/>
              <a:t>Czytniki RFID i wagi elektroniczne:</a:t>
            </a:r>
            <a:endParaRPr lang="pl-PL" sz="1800" dirty="0"/>
          </a:p>
          <a:p>
            <a:pPr marL="742950" lvl="1" indent="-285750">
              <a:spcBef>
                <a:spcPts val="400"/>
              </a:spcBef>
              <a:buFont typeface="Arial" panose="020B0604020202020204" pitchFamily="34" charset="0"/>
              <a:buChar char="•"/>
            </a:pPr>
            <a:r>
              <a:rPr lang="pl-PL" sz="1800" dirty="0"/>
              <a:t>Identyfikacja zwierząt, kontrola pasz, zarządzanie inwentarzem</a:t>
            </a:r>
          </a:p>
          <a:p>
            <a:pPr>
              <a:spcBef>
                <a:spcPts val="400"/>
              </a:spcBef>
              <a:buFont typeface="Arial" panose="020B0604020202020204" pitchFamily="34" charset="0"/>
              <a:buChar char="•"/>
            </a:pPr>
            <a:r>
              <a:rPr lang="pl-PL" sz="1800" b="1" dirty="0"/>
              <a:t>Sterowniki PLC i moduły </a:t>
            </a:r>
            <a:r>
              <a:rPr lang="pl-PL" sz="1800" b="1" dirty="0" err="1"/>
              <a:t>IoT</a:t>
            </a:r>
            <a:r>
              <a:rPr lang="pl-PL" sz="1800" b="1" dirty="0"/>
              <a:t>:</a:t>
            </a:r>
            <a:endParaRPr lang="pl-PL" sz="1800" dirty="0"/>
          </a:p>
          <a:p>
            <a:pPr marL="742950" lvl="1" indent="-285750">
              <a:spcBef>
                <a:spcPts val="400"/>
              </a:spcBef>
              <a:buFont typeface="Arial" panose="020B0604020202020204" pitchFamily="34" charset="0"/>
              <a:buChar char="•"/>
            </a:pPr>
            <a:r>
              <a:rPr lang="pl-PL" sz="1800" dirty="0"/>
              <a:t>Automatyczne zarządzanie procesami (np. w szklarniach, kurnikach)</a:t>
            </a:r>
          </a:p>
          <a:p>
            <a:pPr marL="742950" lvl="1" indent="-285750">
              <a:spcBef>
                <a:spcPts val="400"/>
              </a:spcBef>
              <a:buFont typeface="Arial" panose="020B0604020202020204" pitchFamily="34" charset="0"/>
              <a:buChar char="•"/>
            </a:pPr>
            <a:r>
              <a:rPr lang="pl-PL" sz="1800" dirty="0"/>
              <a:t>Integracja z platformami zarządzania gospodarstwem</a:t>
            </a:r>
          </a:p>
        </p:txBody>
      </p:sp>
    </p:spTree>
    <p:extLst>
      <p:ext uri="{BB962C8B-B14F-4D97-AF65-F5344CB8AC3E}">
        <p14:creationId xmlns:p14="http://schemas.microsoft.com/office/powerpoint/2010/main" val="505505661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B4E3799B-42AA-4083-B69F-860D3DB7112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pl-PL" dirty="0"/>
              <a:t>Komputery stacjonarne: budowa i zastosowania</a:t>
            </a:r>
          </a:p>
        </p:txBody>
      </p:sp>
      <p:sp>
        <p:nvSpPr>
          <p:cNvPr id="3" name="Symbol zastępczy zawartości 2">
            <a:extLst>
              <a:ext uri="{FF2B5EF4-FFF2-40B4-BE49-F238E27FC236}">
                <a16:creationId xmlns:a16="http://schemas.microsoft.com/office/drawing/2014/main" id="{585BAFE1-355E-4D19-87CA-1C44D528814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20000"/>
          </a:bodyPr>
          <a:lstStyle/>
          <a:p>
            <a:pPr>
              <a:lnSpc>
                <a:spcPct val="120000"/>
              </a:lnSpc>
            </a:pPr>
            <a:r>
              <a:rPr lang="pl-PL" b="1" dirty="0"/>
              <a:t>Czym są komputery stacjonarne?</a:t>
            </a:r>
            <a:r>
              <a:rPr lang="pl-PL" dirty="0"/>
              <a:t/>
            </a:r>
            <a:br>
              <a:rPr lang="pl-PL" dirty="0"/>
            </a:br>
            <a:r>
              <a:rPr lang="pl-PL" dirty="0"/>
              <a:t>To tradycyjne, duże jednostki komputerowe przeznaczone do pracy w stałym miejscu, zwykle na biurku lub w pomieszczeniu biurowym. Składają się z osobnej jednostki centralnej (obudowy), monitora, klawiatury i myszy.</a:t>
            </a:r>
          </a:p>
          <a:p>
            <a:pPr>
              <a:lnSpc>
                <a:spcPct val="120000"/>
              </a:lnSpc>
            </a:pPr>
            <a:r>
              <a:rPr lang="pl-PL" b="1" dirty="0"/>
              <a:t>Zastosowanie komputerów stacjonarnych w rolnictwie:</a:t>
            </a:r>
            <a:endParaRPr lang="pl-PL" dirty="0"/>
          </a:p>
          <a:p>
            <a:pPr>
              <a:lnSpc>
                <a:spcPct val="120000"/>
              </a:lnSpc>
              <a:buFont typeface="Arial" panose="020B0604020202020204" pitchFamily="34" charset="0"/>
              <a:buChar char="•"/>
            </a:pPr>
            <a:r>
              <a:rPr lang="pl-PL" dirty="0"/>
              <a:t>Praca w biurze gospodarstwa: analiza danych, zarządzanie finansami, planowanie produkcji.</a:t>
            </a:r>
          </a:p>
          <a:p>
            <a:pPr>
              <a:lnSpc>
                <a:spcPct val="120000"/>
              </a:lnSpc>
              <a:buFont typeface="Arial" panose="020B0604020202020204" pitchFamily="34" charset="0"/>
              <a:buChar char="•"/>
            </a:pPr>
            <a:r>
              <a:rPr lang="pl-PL" dirty="0"/>
              <a:t>Obsługa zaawansowanych programów GIS, CAD i symulacji rolniczych.</a:t>
            </a:r>
          </a:p>
          <a:p>
            <a:pPr>
              <a:lnSpc>
                <a:spcPct val="120000"/>
              </a:lnSpc>
              <a:buFont typeface="Arial" panose="020B0604020202020204" pitchFamily="34" charset="0"/>
              <a:buChar char="•"/>
            </a:pPr>
            <a:r>
              <a:rPr lang="pl-PL" dirty="0"/>
              <a:t>Przetwarzanie dużych zbiorów danych, np. zdjęć satelitarnych czy danych z sensorów.</a:t>
            </a:r>
          </a:p>
          <a:p>
            <a:pPr>
              <a:lnSpc>
                <a:spcPct val="120000"/>
              </a:lnSpc>
            </a:pPr>
            <a:endParaRPr lang="pl-PL" dirty="0"/>
          </a:p>
        </p:txBody>
      </p:sp>
    </p:spTree>
    <p:extLst>
      <p:ext uri="{BB962C8B-B14F-4D97-AF65-F5344CB8AC3E}">
        <p14:creationId xmlns:p14="http://schemas.microsoft.com/office/powerpoint/2010/main" val="3242296020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EBCAF8A9-C723-4082-B8B0-0AC9D694484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pl-PL" dirty="0"/>
              <a:t>Laptopy i </a:t>
            </a:r>
            <a:r>
              <a:rPr lang="pl-PL" dirty="0" err="1"/>
              <a:t>ultrabooki</a:t>
            </a:r>
            <a:r>
              <a:rPr lang="pl-PL" dirty="0"/>
              <a:t>: mobilność i wydajność w jednym</a:t>
            </a:r>
          </a:p>
        </p:txBody>
      </p:sp>
      <p:sp>
        <p:nvSpPr>
          <p:cNvPr id="3" name="Symbol zastępczy zawartości 2">
            <a:extLst>
              <a:ext uri="{FF2B5EF4-FFF2-40B4-BE49-F238E27FC236}">
                <a16:creationId xmlns:a16="http://schemas.microsoft.com/office/drawing/2014/main" id="{6F1643C2-8A06-49EA-B948-CE5B0E2F774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77500" lnSpcReduction="20000"/>
          </a:bodyPr>
          <a:lstStyle/>
          <a:p>
            <a:pPr>
              <a:lnSpc>
                <a:spcPct val="120000"/>
              </a:lnSpc>
            </a:pPr>
            <a:r>
              <a:rPr lang="pl-PL" b="1" dirty="0"/>
              <a:t>Co to są laptopy i </a:t>
            </a:r>
            <a:r>
              <a:rPr lang="pl-PL" b="1" dirty="0" err="1"/>
              <a:t>ultrabooki</a:t>
            </a:r>
            <a:r>
              <a:rPr lang="pl-PL" b="1" dirty="0"/>
              <a:t>?</a:t>
            </a:r>
            <a:r>
              <a:rPr lang="pl-PL" dirty="0"/>
              <a:t/>
            </a:r>
            <a:br>
              <a:rPr lang="pl-PL" dirty="0"/>
            </a:br>
            <a:r>
              <a:rPr lang="pl-PL" dirty="0"/>
              <a:t>Laptopy to przenośne komputery osobiste wyposażone we własne źródło zasilania (bateria), klawiaturę, ekran i </a:t>
            </a:r>
            <a:r>
              <a:rPr lang="pl-PL" dirty="0" err="1"/>
              <a:t>touchpad</a:t>
            </a:r>
            <a:r>
              <a:rPr lang="pl-PL" dirty="0"/>
              <a:t>. </a:t>
            </a:r>
            <a:r>
              <a:rPr lang="pl-PL" dirty="0" err="1"/>
              <a:t>Ultrabooki</a:t>
            </a:r>
            <a:r>
              <a:rPr lang="pl-PL" dirty="0"/>
              <a:t> to specjalna kategoria laptopów – wyjątkowo lekkie, cienkie i energooszczędne, zaprojektowane z myślą o mobilności i długim czasie pracy na baterii.</a:t>
            </a:r>
          </a:p>
          <a:p>
            <a:pPr>
              <a:lnSpc>
                <a:spcPct val="120000"/>
              </a:lnSpc>
            </a:pPr>
            <a:r>
              <a:rPr lang="pl-PL" b="1" dirty="0"/>
              <a:t>Zastosowanie w rolnictwie:</a:t>
            </a:r>
            <a:endParaRPr lang="pl-PL" dirty="0"/>
          </a:p>
          <a:p>
            <a:pPr>
              <a:lnSpc>
                <a:spcPct val="120000"/>
              </a:lnSpc>
              <a:buFont typeface="Arial" panose="020B0604020202020204" pitchFamily="34" charset="0"/>
              <a:buChar char="•"/>
            </a:pPr>
            <a:r>
              <a:rPr lang="pl-PL" dirty="0"/>
              <a:t>Praca w terenie i biurze – zarządzanie danymi gospodarstwa.</a:t>
            </a:r>
          </a:p>
          <a:p>
            <a:pPr>
              <a:lnSpc>
                <a:spcPct val="120000"/>
              </a:lnSpc>
              <a:buFont typeface="Arial" panose="020B0604020202020204" pitchFamily="34" charset="0"/>
              <a:buChar char="•"/>
            </a:pPr>
            <a:r>
              <a:rPr lang="pl-PL" dirty="0"/>
              <a:t>Analiza map, ewidencji, dokumentów oraz obsługa oprogramowania rolniczego.</a:t>
            </a:r>
          </a:p>
          <a:p>
            <a:pPr>
              <a:lnSpc>
                <a:spcPct val="120000"/>
              </a:lnSpc>
              <a:buFont typeface="Arial" panose="020B0604020202020204" pitchFamily="34" charset="0"/>
              <a:buChar char="•"/>
            </a:pPr>
            <a:r>
              <a:rPr lang="pl-PL" dirty="0"/>
              <a:t>Szybki dostęp do </a:t>
            </a:r>
            <a:r>
              <a:rPr lang="pl-PL" dirty="0" err="1"/>
              <a:t>internetu</a:t>
            </a:r>
            <a:r>
              <a:rPr lang="pl-PL" dirty="0"/>
              <a:t> i platform chmurowych podczas wizyt w terenie.</a:t>
            </a:r>
          </a:p>
          <a:p>
            <a:pPr>
              <a:lnSpc>
                <a:spcPct val="120000"/>
              </a:lnSpc>
              <a:buFont typeface="Arial" panose="020B0604020202020204" pitchFamily="34" charset="0"/>
              <a:buChar char="•"/>
            </a:pPr>
            <a:r>
              <a:rPr lang="pl-PL" dirty="0"/>
              <a:t>Prezentacje i spotkania z doradcami lub partnerami biznesowymi.</a:t>
            </a:r>
          </a:p>
        </p:txBody>
      </p:sp>
    </p:spTree>
    <p:extLst>
      <p:ext uri="{BB962C8B-B14F-4D97-AF65-F5344CB8AC3E}">
        <p14:creationId xmlns:p14="http://schemas.microsoft.com/office/powerpoint/2010/main" val="1819477436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8B0AE401-E634-426C-8E31-252F374F894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49427"/>
            <a:ext cx="10515600" cy="961399"/>
          </a:xfrm>
        </p:spPr>
        <p:txBody>
          <a:bodyPr>
            <a:normAutofit/>
          </a:bodyPr>
          <a:lstStyle/>
          <a:p>
            <a:r>
              <a:rPr lang="pl-PL" sz="3600" dirty="0"/>
              <a:t>Porównanie typów urządzeń komputerowych</a:t>
            </a:r>
          </a:p>
        </p:txBody>
      </p:sp>
      <p:graphicFrame>
        <p:nvGraphicFramePr>
          <p:cNvPr id="4" name="Symbol zastępczy zawartości 3">
            <a:extLst>
              <a:ext uri="{FF2B5EF4-FFF2-40B4-BE49-F238E27FC236}">
                <a16:creationId xmlns:a16="http://schemas.microsoft.com/office/drawing/2014/main" id="{DBDCF864-A0F5-423C-8B6F-9AF3BA06E40A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381025374"/>
              </p:ext>
            </p:extLst>
          </p:nvPr>
        </p:nvGraphicFramePr>
        <p:xfrm>
          <a:off x="652848" y="729266"/>
          <a:ext cx="10886304" cy="5335708"/>
        </p:xfrm>
        <a:graphic>
          <a:graphicData uri="http://schemas.openxmlformats.org/drawingml/2006/table">
            <a:tbl>
              <a:tblPr/>
              <a:tblGrid>
                <a:gridCol w="2325130">
                  <a:extLst>
                    <a:ext uri="{9D8B030D-6E8A-4147-A177-3AD203B41FA5}">
                      <a16:colId xmlns:a16="http://schemas.microsoft.com/office/drawing/2014/main" val="3038235328"/>
                    </a:ext>
                  </a:extLst>
                </a:gridCol>
                <a:gridCol w="2990336">
                  <a:extLst>
                    <a:ext uri="{9D8B030D-6E8A-4147-A177-3AD203B41FA5}">
                      <a16:colId xmlns:a16="http://schemas.microsoft.com/office/drawing/2014/main" val="856882926"/>
                    </a:ext>
                  </a:extLst>
                </a:gridCol>
                <a:gridCol w="2693772">
                  <a:extLst>
                    <a:ext uri="{9D8B030D-6E8A-4147-A177-3AD203B41FA5}">
                      <a16:colId xmlns:a16="http://schemas.microsoft.com/office/drawing/2014/main" val="2769972731"/>
                    </a:ext>
                  </a:extLst>
                </a:gridCol>
                <a:gridCol w="2877066">
                  <a:extLst>
                    <a:ext uri="{9D8B030D-6E8A-4147-A177-3AD203B41FA5}">
                      <a16:colId xmlns:a16="http://schemas.microsoft.com/office/drawing/2014/main" val="1150766225"/>
                    </a:ext>
                  </a:extLst>
                </a:gridCol>
              </a:tblGrid>
              <a:tr h="316729">
                <a:tc>
                  <a:txBody>
                    <a:bodyPr/>
                    <a:lstStyle/>
                    <a:p>
                      <a:r>
                        <a:rPr lang="pl-PL" sz="1800" b="1"/>
                        <a:t>Cecha / Typ urządzenia</a:t>
                      </a:r>
                      <a:endParaRPr lang="pl-PL" sz="1800"/>
                    </a:p>
                  </a:txBody>
                  <a:tcPr marL="70183" marR="70183" marT="35091" marB="35091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pl-PL" sz="1800" b="1" dirty="0"/>
                        <a:t>Komputer stacjonarny</a:t>
                      </a:r>
                      <a:endParaRPr lang="pl-PL" sz="1800" dirty="0"/>
                    </a:p>
                  </a:txBody>
                  <a:tcPr marL="70183" marR="70183" marT="35091" marB="35091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pl-PL" sz="1800" b="1"/>
                        <a:t>Laptop / Ultrabook</a:t>
                      </a:r>
                      <a:endParaRPr lang="pl-PL" sz="1800"/>
                    </a:p>
                  </a:txBody>
                  <a:tcPr marL="70183" marR="70183" marT="35091" marB="35091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pl-PL" sz="1800" b="1"/>
                        <a:t>Tablet / Smartfon</a:t>
                      </a:r>
                      <a:endParaRPr lang="pl-PL" sz="1800"/>
                    </a:p>
                  </a:txBody>
                  <a:tcPr marL="70183" marR="70183" marT="35091" marB="35091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279631930"/>
                  </a:ext>
                </a:extLst>
              </a:tr>
              <a:tr h="555062">
                <a:tc>
                  <a:txBody>
                    <a:bodyPr/>
                    <a:lstStyle/>
                    <a:p>
                      <a:r>
                        <a:rPr lang="pl-PL" sz="1800" b="1" dirty="0"/>
                        <a:t>Mobilność</a:t>
                      </a:r>
                      <a:endParaRPr lang="pl-PL" sz="1800" dirty="0"/>
                    </a:p>
                  </a:txBody>
                  <a:tcPr marL="70183" marR="70183" marT="35091" marB="35091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pl-PL" sz="1800" dirty="0"/>
                        <a:t>Niska (wymaga stałego miejsca i zasilania)</a:t>
                      </a:r>
                    </a:p>
                  </a:txBody>
                  <a:tcPr marL="70183" marR="70183" marT="35091" marB="35091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pl-PL" sz="1800" dirty="0"/>
                        <a:t>Wysoka (przenośne, zasilane baterią)</a:t>
                      </a:r>
                    </a:p>
                  </a:txBody>
                  <a:tcPr marL="70183" marR="70183" marT="35091" marB="35091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pl-PL" sz="1800"/>
                        <a:t>Bardzo wysoka (lekki, zawsze pod ręką)</a:t>
                      </a:r>
                    </a:p>
                  </a:txBody>
                  <a:tcPr marL="70183" marR="70183" marT="35091" marB="35091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932216472"/>
                  </a:ext>
                </a:extLst>
              </a:tr>
              <a:tr h="793394">
                <a:tc>
                  <a:txBody>
                    <a:bodyPr/>
                    <a:lstStyle/>
                    <a:p>
                      <a:r>
                        <a:rPr lang="pl-PL" sz="1800" b="1"/>
                        <a:t>Wydajność</a:t>
                      </a:r>
                      <a:endParaRPr lang="pl-PL" sz="1800"/>
                    </a:p>
                  </a:txBody>
                  <a:tcPr marL="70183" marR="70183" marT="35091" marB="35091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pl-PL" sz="1800"/>
                        <a:t>Najwyższa, możliwość rozbudowy</a:t>
                      </a:r>
                    </a:p>
                  </a:txBody>
                  <a:tcPr marL="70183" marR="70183" marT="35091" marB="35091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pl-PL" sz="1800"/>
                        <a:t>Średnia do wysoka, ograniczona rozbudowa</a:t>
                      </a:r>
                    </a:p>
                  </a:txBody>
                  <a:tcPr marL="70183" marR="70183" marT="35091" marB="35091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pl-PL" sz="1800"/>
                        <a:t>Średnia do niskiej, przeznaczone do prostych zadań</a:t>
                      </a:r>
                    </a:p>
                  </a:txBody>
                  <a:tcPr marL="70183" marR="70183" marT="35091" marB="35091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773387933"/>
                  </a:ext>
                </a:extLst>
              </a:tr>
              <a:tr h="555062">
                <a:tc>
                  <a:txBody>
                    <a:bodyPr/>
                    <a:lstStyle/>
                    <a:p>
                      <a:r>
                        <a:rPr lang="pl-PL" sz="1800" b="1"/>
                        <a:t>Ekran</a:t>
                      </a:r>
                      <a:endParaRPr lang="pl-PL" sz="1800"/>
                    </a:p>
                  </a:txBody>
                  <a:tcPr marL="70183" marR="70183" marT="35091" marB="35091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pl-PL" sz="1800" dirty="0"/>
                        <a:t>Duży, wysokiej jakości (do 4K)</a:t>
                      </a:r>
                    </a:p>
                  </a:txBody>
                  <a:tcPr marL="70183" marR="70183" marT="35091" marB="35091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pl-PL" sz="1800"/>
                        <a:t>Średni (13-17 cali)</a:t>
                      </a:r>
                    </a:p>
                  </a:txBody>
                  <a:tcPr marL="70183" marR="70183" marT="35091" marB="35091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pl-PL" sz="1800"/>
                        <a:t>Mały (4-12 cali), dotykowy</a:t>
                      </a:r>
                    </a:p>
                  </a:txBody>
                  <a:tcPr marL="70183" marR="70183" marT="35091" marB="35091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40283892"/>
                  </a:ext>
                </a:extLst>
              </a:tr>
              <a:tr h="793394">
                <a:tc>
                  <a:txBody>
                    <a:bodyPr/>
                    <a:lstStyle/>
                    <a:p>
                      <a:r>
                        <a:rPr lang="pl-PL" sz="1800" b="1"/>
                        <a:t>Możliwości rozbudowy</a:t>
                      </a:r>
                      <a:endParaRPr lang="pl-PL" sz="1800"/>
                    </a:p>
                  </a:txBody>
                  <a:tcPr marL="70183" marR="70183" marT="35091" marB="35091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pl-PL" sz="1800"/>
                        <a:t>Wysokie (wymienne podzespoły)</a:t>
                      </a:r>
                    </a:p>
                  </a:txBody>
                  <a:tcPr marL="70183" marR="70183" marT="35091" marB="35091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pl-PL" sz="1800"/>
                        <a:t>Niska (często zintegrowane komponenty)</a:t>
                      </a:r>
                    </a:p>
                  </a:txBody>
                  <a:tcPr marL="70183" marR="70183" marT="35091" marB="35091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pl-PL" sz="1800"/>
                        <a:t>Bardzo niska / brak</a:t>
                      </a:r>
                    </a:p>
                  </a:txBody>
                  <a:tcPr marL="70183" marR="70183" marT="35091" marB="35091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4239317719"/>
                  </a:ext>
                </a:extLst>
              </a:tr>
              <a:tr h="555062">
                <a:tc>
                  <a:txBody>
                    <a:bodyPr/>
                    <a:lstStyle/>
                    <a:p>
                      <a:r>
                        <a:rPr lang="pl-PL" sz="1800" b="1"/>
                        <a:t>Czas pracy na baterii</a:t>
                      </a:r>
                      <a:endParaRPr lang="pl-PL" sz="1800"/>
                    </a:p>
                  </a:txBody>
                  <a:tcPr marL="70183" marR="70183" marT="35091" marB="35091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pl-PL" sz="1800"/>
                        <a:t>Brak (zasilanie sieciowe)</a:t>
                      </a:r>
                    </a:p>
                  </a:txBody>
                  <a:tcPr marL="70183" marR="70183" marT="35091" marB="35091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pl-PL" sz="1800"/>
                        <a:t>Kilka do kilkunastu godzin</a:t>
                      </a:r>
                    </a:p>
                  </a:txBody>
                  <a:tcPr marL="70183" marR="70183" marT="35091" marB="35091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pl-PL" sz="1800"/>
                        <a:t>Kilkanaście godzin do kilku dni</a:t>
                      </a:r>
                    </a:p>
                  </a:txBody>
                  <a:tcPr marL="70183" marR="70183" marT="35091" marB="35091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965127363"/>
                  </a:ext>
                </a:extLst>
              </a:tr>
              <a:tr h="793394">
                <a:tc>
                  <a:txBody>
                    <a:bodyPr/>
                    <a:lstStyle/>
                    <a:p>
                      <a:r>
                        <a:rPr lang="pl-PL" sz="1800" b="1"/>
                        <a:t>Zastosowanie</a:t>
                      </a:r>
                      <a:endParaRPr lang="pl-PL" sz="1800"/>
                    </a:p>
                  </a:txBody>
                  <a:tcPr marL="70183" marR="70183" marT="35091" marB="35091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pl-PL" sz="1800"/>
                        <a:t>Zaawansowane obliczenia, praca biurowa, grafika</a:t>
                      </a:r>
                    </a:p>
                  </a:txBody>
                  <a:tcPr marL="70183" marR="70183" marT="35091" marB="35091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pl-PL" sz="1800"/>
                        <a:t>Praca mobilna, prezentacje, analiza danych</a:t>
                      </a:r>
                    </a:p>
                  </a:txBody>
                  <a:tcPr marL="70183" marR="70183" marT="35091" marB="35091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pl-PL" sz="1800"/>
                        <a:t>Praca w terenie, szybki dostęp do informacji, komunikacja</a:t>
                      </a:r>
                    </a:p>
                  </a:txBody>
                  <a:tcPr marL="70183" marR="70183" marT="35091" marB="35091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814656949"/>
                  </a:ext>
                </a:extLst>
              </a:tr>
              <a:tr h="555062">
                <a:tc>
                  <a:txBody>
                    <a:bodyPr/>
                    <a:lstStyle/>
                    <a:p>
                      <a:r>
                        <a:rPr lang="pl-PL" sz="1800" b="1"/>
                        <a:t>Cena</a:t>
                      </a:r>
                      <a:endParaRPr lang="pl-PL" sz="1800"/>
                    </a:p>
                  </a:txBody>
                  <a:tcPr marL="70183" marR="70183" marT="35091" marB="35091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pl-PL" sz="1800"/>
                        <a:t>Najlepszy stosunek cena/wydajność</a:t>
                      </a:r>
                    </a:p>
                  </a:txBody>
                  <a:tcPr marL="70183" marR="70183" marT="35091" marB="35091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pl-PL" sz="1800"/>
                        <a:t>Wyższa cena za mobilność</a:t>
                      </a:r>
                    </a:p>
                  </a:txBody>
                  <a:tcPr marL="70183" marR="70183" marT="35091" marB="35091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pl-PL" sz="1800" dirty="0"/>
                        <a:t>Najniższa lub średnia, zależnie od modelu</a:t>
                      </a:r>
                    </a:p>
                  </a:txBody>
                  <a:tcPr marL="70183" marR="70183" marT="35091" marB="35091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294615940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623813899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D989FB98-E877-444E-997B-AFC28A62348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dirty="0"/>
              <a:t>Zasady użytkowania sprzętu komputerowego</a:t>
            </a:r>
          </a:p>
        </p:txBody>
      </p:sp>
      <p:sp>
        <p:nvSpPr>
          <p:cNvPr id="3" name="Symbol zastępczy zawartości 2">
            <a:extLst>
              <a:ext uri="{FF2B5EF4-FFF2-40B4-BE49-F238E27FC236}">
                <a16:creationId xmlns:a16="http://schemas.microsoft.com/office/drawing/2014/main" id="{7CA911BA-1212-4546-AB31-386486D89BB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70000" lnSpcReduction="20000"/>
          </a:bodyPr>
          <a:lstStyle/>
          <a:p>
            <a:pPr>
              <a:lnSpc>
                <a:spcPct val="120000"/>
              </a:lnSpc>
            </a:pPr>
            <a:r>
              <a:rPr lang="pl-PL" b="1" dirty="0"/>
              <a:t>Podstawowe zasady poprawnej eksploatacji:</a:t>
            </a:r>
          </a:p>
          <a:p>
            <a:pPr>
              <a:lnSpc>
                <a:spcPct val="120000"/>
              </a:lnSpc>
              <a:buFont typeface="Arial" panose="020B0604020202020204" pitchFamily="34" charset="0"/>
              <a:buChar char="•"/>
            </a:pPr>
            <a:r>
              <a:rPr lang="pl-PL" b="1" dirty="0"/>
              <a:t>Regularne czyszczenie sprzętu:</a:t>
            </a:r>
            <a:r>
              <a:rPr lang="pl-PL" dirty="0"/>
              <a:t/>
            </a:r>
            <a:br>
              <a:rPr lang="pl-PL" dirty="0"/>
            </a:br>
            <a:r>
              <a:rPr lang="pl-PL" dirty="0"/>
              <a:t>– Usuwanie kurzu z obudowy, wentylatorów i portów zapewnia prawidłowe chłodzenie.</a:t>
            </a:r>
          </a:p>
          <a:p>
            <a:pPr>
              <a:lnSpc>
                <a:spcPct val="120000"/>
              </a:lnSpc>
              <a:buFont typeface="Arial" panose="020B0604020202020204" pitchFamily="34" charset="0"/>
              <a:buChar char="•"/>
            </a:pPr>
            <a:r>
              <a:rPr lang="pl-PL" b="1" dirty="0"/>
              <a:t>Unikanie przegrzewania:</a:t>
            </a:r>
            <a:r>
              <a:rPr lang="pl-PL" dirty="0"/>
              <a:t/>
            </a:r>
            <a:br>
              <a:rPr lang="pl-PL" dirty="0"/>
            </a:br>
            <a:r>
              <a:rPr lang="pl-PL" dirty="0"/>
              <a:t>– Zapewnienie odpowiedniej wentylacji, niezasłanianie otworów chłodzących.</a:t>
            </a:r>
          </a:p>
          <a:p>
            <a:pPr>
              <a:lnSpc>
                <a:spcPct val="120000"/>
              </a:lnSpc>
              <a:buFont typeface="Arial" panose="020B0604020202020204" pitchFamily="34" charset="0"/>
              <a:buChar char="•"/>
            </a:pPr>
            <a:r>
              <a:rPr lang="pl-PL" b="1" dirty="0"/>
              <a:t>Bezpieczne podłączanie i odłączanie urządzeń:</a:t>
            </a:r>
            <a:r>
              <a:rPr lang="pl-PL" dirty="0"/>
              <a:t/>
            </a:r>
            <a:br>
              <a:rPr lang="pl-PL" dirty="0"/>
            </a:br>
            <a:r>
              <a:rPr lang="pl-PL" dirty="0"/>
              <a:t>– Wyłączanie sprzętu przed podłączeniem lub odłączeniem </a:t>
            </a:r>
            <a:r>
              <a:rPr lang="pl-PL" dirty="0" err="1"/>
              <a:t>peryferiów</a:t>
            </a:r>
            <a:r>
              <a:rPr lang="pl-PL" dirty="0"/>
              <a:t>.</a:t>
            </a:r>
          </a:p>
          <a:p>
            <a:pPr>
              <a:lnSpc>
                <a:spcPct val="120000"/>
              </a:lnSpc>
              <a:buFont typeface="Arial" panose="020B0604020202020204" pitchFamily="34" charset="0"/>
              <a:buChar char="•"/>
            </a:pPr>
            <a:r>
              <a:rPr lang="pl-PL" b="1" dirty="0"/>
              <a:t>Używanie stabilnego źródła zasilania:</a:t>
            </a:r>
            <a:r>
              <a:rPr lang="pl-PL" dirty="0"/>
              <a:t/>
            </a:r>
            <a:br>
              <a:rPr lang="pl-PL" dirty="0"/>
            </a:br>
            <a:r>
              <a:rPr lang="pl-PL" dirty="0"/>
              <a:t>– Zasilacz o odpowiedniej mocy i zabezpieczeniach oraz stosowanie listwy antyprzepięciowej.</a:t>
            </a:r>
          </a:p>
          <a:p>
            <a:pPr>
              <a:lnSpc>
                <a:spcPct val="120000"/>
              </a:lnSpc>
              <a:buFont typeface="Arial" panose="020B0604020202020204" pitchFamily="34" charset="0"/>
              <a:buChar char="•"/>
            </a:pPr>
            <a:r>
              <a:rPr lang="pl-PL" b="1" dirty="0"/>
              <a:t>Chronienie sprzętu przed wilgocią i uszkodzeniami mechanicznymi.</a:t>
            </a:r>
            <a:endParaRPr lang="pl-PL" dirty="0"/>
          </a:p>
          <a:p>
            <a:pPr>
              <a:lnSpc>
                <a:spcPct val="120000"/>
              </a:lnSpc>
            </a:pPr>
            <a:endParaRPr lang="pl-PL" dirty="0"/>
          </a:p>
        </p:txBody>
      </p:sp>
    </p:spTree>
    <p:extLst>
      <p:ext uri="{BB962C8B-B14F-4D97-AF65-F5344CB8AC3E}">
        <p14:creationId xmlns:p14="http://schemas.microsoft.com/office/powerpoint/2010/main" val="1556956240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D378B78B-266B-4DDC-8BC6-51FF55CF013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dirty="0"/>
              <a:t>Zasady użytkowania systemu komputerowego</a:t>
            </a:r>
          </a:p>
        </p:txBody>
      </p:sp>
      <p:sp>
        <p:nvSpPr>
          <p:cNvPr id="3" name="Symbol zastępczy zawartości 2">
            <a:extLst>
              <a:ext uri="{FF2B5EF4-FFF2-40B4-BE49-F238E27FC236}">
                <a16:creationId xmlns:a16="http://schemas.microsoft.com/office/drawing/2014/main" id="{B3D86A4B-8BAF-4473-B9A2-ECCCEA8547D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62500" lnSpcReduction="20000"/>
          </a:bodyPr>
          <a:lstStyle/>
          <a:p>
            <a:pPr>
              <a:lnSpc>
                <a:spcPct val="120000"/>
              </a:lnSpc>
            </a:pPr>
            <a:r>
              <a:rPr lang="pl-PL" b="1" dirty="0"/>
              <a:t>Aktualizacje i oprogramowanie:</a:t>
            </a:r>
          </a:p>
          <a:p>
            <a:pPr>
              <a:lnSpc>
                <a:spcPct val="120000"/>
              </a:lnSpc>
              <a:buFont typeface="Arial" panose="020B0604020202020204" pitchFamily="34" charset="0"/>
              <a:buChar char="•"/>
            </a:pPr>
            <a:r>
              <a:rPr lang="pl-PL" b="1" dirty="0"/>
              <a:t>Regularne aktualizacje systemu i sterowników:</a:t>
            </a:r>
            <a:r>
              <a:rPr lang="pl-PL" dirty="0"/>
              <a:t/>
            </a:r>
            <a:br>
              <a:rPr lang="pl-PL" dirty="0"/>
            </a:br>
            <a:r>
              <a:rPr lang="pl-PL" dirty="0"/>
              <a:t>– Zapewniają poprawę bezpieczeństwa i stabilności działania.</a:t>
            </a:r>
          </a:p>
          <a:p>
            <a:pPr>
              <a:lnSpc>
                <a:spcPct val="120000"/>
              </a:lnSpc>
              <a:buFont typeface="Arial" panose="020B0604020202020204" pitchFamily="34" charset="0"/>
              <a:buChar char="•"/>
            </a:pPr>
            <a:r>
              <a:rPr lang="pl-PL" b="1" dirty="0"/>
              <a:t>Instalacja oprogramowania tylko ze sprawdzonych źródeł:</a:t>
            </a:r>
            <a:r>
              <a:rPr lang="pl-PL" dirty="0"/>
              <a:t/>
            </a:r>
            <a:br>
              <a:rPr lang="pl-PL" dirty="0"/>
            </a:br>
            <a:r>
              <a:rPr lang="pl-PL" dirty="0"/>
              <a:t>– Minimalizuje ryzyko infekcji wirusami i </a:t>
            </a:r>
            <a:r>
              <a:rPr lang="pl-PL" dirty="0" err="1"/>
              <a:t>malware</a:t>
            </a:r>
            <a:r>
              <a:rPr lang="pl-PL" dirty="0"/>
              <a:t>.</a:t>
            </a:r>
          </a:p>
          <a:p>
            <a:pPr>
              <a:lnSpc>
                <a:spcPct val="120000"/>
              </a:lnSpc>
              <a:buFont typeface="Arial" panose="020B0604020202020204" pitchFamily="34" charset="0"/>
              <a:buChar char="•"/>
            </a:pPr>
            <a:r>
              <a:rPr lang="pl-PL" b="1" dirty="0"/>
              <a:t>Korzystanie z programów antywirusowych i zapór sieciowych.</a:t>
            </a:r>
            <a:endParaRPr lang="pl-PL" dirty="0"/>
          </a:p>
          <a:p>
            <a:pPr>
              <a:lnSpc>
                <a:spcPct val="120000"/>
              </a:lnSpc>
            </a:pPr>
            <a:r>
              <a:rPr lang="pl-PL" b="1" dirty="0"/>
              <a:t>Podstawowa diagnostyka sprzętowa:</a:t>
            </a:r>
          </a:p>
          <a:p>
            <a:pPr>
              <a:lnSpc>
                <a:spcPct val="120000"/>
              </a:lnSpc>
              <a:buFont typeface="Arial" panose="020B0604020202020204" pitchFamily="34" charset="0"/>
              <a:buChar char="•"/>
            </a:pPr>
            <a:r>
              <a:rPr lang="pl-PL" dirty="0"/>
              <a:t>Monitorowanie temperatury podzespołów.</a:t>
            </a:r>
          </a:p>
          <a:p>
            <a:pPr>
              <a:lnSpc>
                <a:spcPct val="120000"/>
              </a:lnSpc>
              <a:buFont typeface="Arial" panose="020B0604020202020204" pitchFamily="34" charset="0"/>
              <a:buChar char="•"/>
            </a:pPr>
            <a:r>
              <a:rPr lang="pl-PL" dirty="0"/>
              <a:t>Sprawdzanie komunikatów błędów systemowych.</a:t>
            </a:r>
          </a:p>
          <a:p>
            <a:pPr>
              <a:lnSpc>
                <a:spcPct val="120000"/>
              </a:lnSpc>
              <a:buFont typeface="Arial" panose="020B0604020202020204" pitchFamily="34" charset="0"/>
              <a:buChar char="•"/>
            </a:pPr>
            <a:r>
              <a:rPr lang="pl-PL" dirty="0"/>
              <a:t>Testowanie pamięci RAM i dysków twardych za pomocą dostępnych narzędzi.</a:t>
            </a:r>
          </a:p>
          <a:p>
            <a:pPr>
              <a:lnSpc>
                <a:spcPct val="120000"/>
              </a:lnSpc>
              <a:buFont typeface="Arial" panose="020B0604020202020204" pitchFamily="34" charset="0"/>
              <a:buChar char="•"/>
            </a:pPr>
            <a:r>
              <a:rPr lang="pl-PL" dirty="0"/>
              <a:t>Regularne tworzenie kopii zapasowych ważnych danych.</a:t>
            </a:r>
          </a:p>
          <a:p>
            <a:pPr>
              <a:lnSpc>
                <a:spcPct val="120000"/>
              </a:lnSpc>
            </a:pPr>
            <a:endParaRPr lang="pl-PL" dirty="0"/>
          </a:p>
        </p:txBody>
      </p:sp>
    </p:spTree>
    <p:extLst>
      <p:ext uri="{BB962C8B-B14F-4D97-AF65-F5344CB8AC3E}">
        <p14:creationId xmlns:p14="http://schemas.microsoft.com/office/powerpoint/2010/main" val="2399041258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D69A6E96-A62A-461C-950D-7F004001CC4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dirty="0"/>
              <a:t>Bezpieczeństwo sprzętu komputerowego</a:t>
            </a:r>
          </a:p>
        </p:txBody>
      </p:sp>
      <p:sp>
        <p:nvSpPr>
          <p:cNvPr id="3" name="Symbol zastępczy zawartości 2">
            <a:extLst>
              <a:ext uri="{FF2B5EF4-FFF2-40B4-BE49-F238E27FC236}">
                <a16:creationId xmlns:a16="http://schemas.microsoft.com/office/drawing/2014/main" id="{1EB8DCBF-EA60-4ED8-AC1D-463FCC89FF1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62500" lnSpcReduction="20000"/>
          </a:bodyPr>
          <a:lstStyle/>
          <a:p>
            <a:pPr>
              <a:lnSpc>
                <a:spcPct val="120000"/>
              </a:lnSpc>
            </a:pPr>
            <a:r>
              <a:rPr lang="pl-PL" b="1" dirty="0"/>
              <a:t>Znaczenie bezpieczeństwa sprzętu i danych</a:t>
            </a:r>
          </a:p>
          <a:p>
            <a:pPr>
              <a:lnSpc>
                <a:spcPct val="120000"/>
              </a:lnSpc>
              <a:buFont typeface="Arial" panose="020B0604020202020204" pitchFamily="34" charset="0"/>
              <a:buChar char="•"/>
            </a:pPr>
            <a:r>
              <a:rPr lang="pl-PL" dirty="0"/>
              <a:t>Komputer to nie tylko urządzenie – to także źródło i przetwarzacz ważnych informacji, które muszą być chronione przed uszkodzeniem, utratą lub nieautoryzowanym dostępem.</a:t>
            </a:r>
          </a:p>
          <a:p>
            <a:pPr>
              <a:lnSpc>
                <a:spcPct val="120000"/>
              </a:lnSpc>
              <a:buFont typeface="Arial" panose="020B0604020202020204" pitchFamily="34" charset="0"/>
              <a:buChar char="•"/>
            </a:pPr>
            <a:r>
              <a:rPr lang="pl-PL" dirty="0"/>
              <a:t>Bezpieczeństwo sprzętu to ochrona przed awariami, wirusami, atakami </a:t>
            </a:r>
            <a:r>
              <a:rPr lang="pl-PL" dirty="0" err="1"/>
              <a:t>hakerskimi</a:t>
            </a:r>
            <a:r>
              <a:rPr lang="pl-PL" dirty="0"/>
              <a:t> oraz fizycznymi zagrożeniami.</a:t>
            </a:r>
          </a:p>
          <a:p>
            <a:pPr>
              <a:lnSpc>
                <a:spcPct val="120000"/>
              </a:lnSpc>
            </a:pPr>
            <a:r>
              <a:rPr lang="pl-PL" b="1" dirty="0"/>
              <a:t>Podstawowe zasady zapewniające bezpieczeństwo</a:t>
            </a:r>
          </a:p>
          <a:p>
            <a:pPr>
              <a:lnSpc>
                <a:spcPct val="120000"/>
              </a:lnSpc>
              <a:buFont typeface="Arial" panose="020B0604020202020204" pitchFamily="34" charset="0"/>
              <a:buChar char="•"/>
            </a:pPr>
            <a:r>
              <a:rPr lang="pl-PL" b="1" dirty="0"/>
              <a:t>Stosowanie programów antywirusowych i </a:t>
            </a:r>
            <a:r>
              <a:rPr lang="pl-PL" b="1" dirty="0" err="1"/>
              <a:t>antymalware</a:t>
            </a:r>
            <a:r>
              <a:rPr lang="pl-PL" dirty="0"/>
              <a:t> – regularne skanowanie i aktualizacja bazy wirusów.</a:t>
            </a:r>
          </a:p>
          <a:p>
            <a:pPr>
              <a:lnSpc>
                <a:spcPct val="120000"/>
              </a:lnSpc>
              <a:buFont typeface="Arial" panose="020B0604020202020204" pitchFamily="34" charset="0"/>
              <a:buChar char="•"/>
            </a:pPr>
            <a:r>
              <a:rPr lang="pl-PL" b="1" dirty="0"/>
              <a:t>Korzystanie z zapór sieciowych (firewall)</a:t>
            </a:r>
            <a:r>
              <a:rPr lang="pl-PL" dirty="0"/>
              <a:t> – kontrola ruchu sieciowego i blokowanie podejrzanych połączeń.</a:t>
            </a:r>
          </a:p>
          <a:p>
            <a:pPr>
              <a:lnSpc>
                <a:spcPct val="120000"/>
              </a:lnSpc>
              <a:buFont typeface="Arial" panose="020B0604020202020204" pitchFamily="34" charset="0"/>
              <a:buChar char="•"/>
            </a:pPr>
            <a:r>
              <a:rPr lang="pl-PL" b="1" dirty="0"/>
              <a:t>Bezpieczne hasła i uwierzytelnianie</a:t>
            </a:r>
            <a:r>
              <a:rPr lang="pl-PL" dirty="0"/>
              <a:t> – stosowanie silnych, unikalnych haseł oraz, jeśli to możliwe, uwierzytelnianie dwuskładnikowe (2FA).</a:t>
            </a:r>
          </a:p>
          <a:p>
            <a:pPr>
              <a:lnSpc>
                <a:spcPct val="120000"/>
              </a:lnSpc>
              <a:buFont typeface="Arial" panose="020B0604020202020204" pitchFamily="34" charset="0"/>
              <a:buChar char="•"/>
            </a:pPr>
            <a:r>
              <a:rPr lang="pl-PL" b="1" dirty="0"/>
              <a:t>Ograniczenie dostępu fizycznego</a:t>
            </a:r>
            <a:r>
              <a:rPr lang="pl-PL" dirty="0"/>
              <a:t> – zabezpieczenie sprzętu przed kradzieżą lub uszkodzeniem (np. blokady antykradzieżowe, szafy zamykane).</a:t>
            </a:r>
          </a:p>
        </p:txBody>
      </p:sp>
    </p:spTree>
    <p:extLst>
      <p:ext uri="{BB962C8B-B14F-4D97-AF65-F5344CB8AC3E}">
        <p14:creationId xmlns:p14="http://schemas.microsoft.com/office/powerpoint/2010/main" val="462744820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D69A6E96-A62A-461C-950D-7F004001CC4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dirty="0"/>
              <a:t>Aktualizacje systemu komputerowego</a:t>
            </a:r>
          </a:p>
        </p:txBody>
      </p:sp>
      <p:sp>
        <p:nvSpPr>
          <p:cNvPr id="3" name="Symbol zastępczy zawartości 2">
            <a:extLst>
              <a:ext uri="{FF2B5EF4-FFF2-40B4-BE49-F238E27FC236}">
                <a16:creationId xmlns:a16="http://schemas.microsoft.com/office/drawing/2014/main" id="{1EB8DCBF-EA60-4ED8-AC1D-463FCC89FF1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70000" lnSpcReduction="20000"/>
          </a:bodyPr>
          <a:lstStyle/>
          <a:p>
            <a:pPr>
              <a:lnSpc>
                <a:spcPct val="120000"/>
              </a:lnSpc>
            </a:pPr>
            <a:r>
              <a:rPr lang="pl-PL" b="1" dirty="0"/>
              <a:t>Rola aktualizacji w bezpieczeństwie</a:t>
            </a:r>
          </a:p>
          <a:p>
            <a:pPr>
              <a:lnSpc>
                <a:spcPct val="120000"/>
              </a:lnSpc>
              <a:buFont typeface="Arial" panose="020B0604020202020204" pitchFamily="34" charset="0"/>
              <a:buChar char="•"/>
            </a:pPr>
            <a:r>
              <a:rPr lang="pl-PL" b="1" dirty="0"/>
              <a:t>Aktualizacje systemu operacyjnego i oprogramowania:</a:t>
            </a:r>
            <a:r>
              <a:rPr lang="pl-PL" dirty="0"/>
              <a:t/>
            </a:r>
            <a:br>
              <a:rPr lang="pl-PL" dirty="0"/>
            </a:br>
            <a:r>
              <a:rPr lang="pl-PL" dirty="0"/>
              <a:t>– Poprawiają wykryte luki bezpieczeństwa oraz zwiększają stabilność i funkcjonalność.</a:t>
            </a:r>
          </a:p>
          <a:p>
            <a:pPr>
              <a:lnSpc>
                <a:spcPct val="120000"/>
              </a:lnSpc>
              <a:buFont typeface="Arial" panose="020B0604020202020204" pitchFamily="34" charset="0"/>
              <a:buChar char="•"/>
            </a:pPr>
            <a:r>
              <a:rPr lang="pl-PL" b="1" dirty="0"/>
              <a:t>Aktualizacje sterowników i </a:t>
            </a:r>
            <a:r>
              <a:rPr lang="pl-PL" b="1" dirty="0" err="1"/>
              <a:t>firmware’u</a:t>
            </a:r>
            <a:r>
              <a:rPr lang="pl-PL" b="1" dirty="0"/>
              <a:t>:</a:t>
            </a:r>
            <a:r>
              <a:rPr lang="pl-PL" dirty="0"/>
              <a:t/>
            </a:r>
            <a:br>
              <a:rPr lang="pl-PL" dirty="0"/>
            </a:br>
            <a:r>
              <a:rPr lang="pl-PL" dirty="0"/>
              <a:t>– Zapewniają kompatybilność z nowym sprzętem i poprawiają efektywność działania.</a:t>
            </a:r>
          </a:p>
          <a:p>
            <a:pPr>
              <a:lnSpc>
                <a:spcPct val="120000"/>
              </a:lnSpc>
              <a:buFont typeface="Arial" panose="020B0604020202020204" pitchFamily="34" charset="0"/>
              <a:buChar char="•"/>
            </a:pPr>
            <a:r>
              <a:rPr lang="pl-PL" b="1" dirty="0"/>
              <a:t>Automatyczne aktualizacje:</a:t>
            </a:r>
            <a:r>
              <a:rPr lang="pl-PL" dirty="0"/>
              <a:t/>
            </a:r>
            <a:br>
              <a:rPr lang="pl-PL" dirty="0"/>
            </a:br>
            <a:r>
              <a:rPr lang="pl-PL" dirty="0"/>
              <a:t>– Warto je włączyć, by nie przegapić ważnych poprawek.</a:t>
            </a:r>
          </a:p>
          <a:p>
            <a:pPr>
              <a:lnSpc>
                <a:spcPct val="120000"/>
              </a:lnSpc>
            </a:pPr>
            <a:r>
              <a:rPr lang="pl-PL" b="1" dirty="0"/>
              <a:t>Zagrożenia wynikające z braku aktualizacji</a:t>
            </a:r>
          </a:p>
          <a:p>
            <a:pPr>
              <a:lnSpc>
                <a:spcPct val="120000"/>
              </a:lnSpc>
              <a:buFont typeface="Arial" panose="020B0604020202020204" pitchFamily="34" charset="0"/>
              <a:buChar char="•"/>
            </a:pPr>
            <a:r>
              <a:rPr lang="pl-PL" dirty="0"/>
              <a:t>Łatwiejszy dostęp dla złośliwego oprogramowania i ataków </a:t>
            </a:r>
            <a:r>
              <a:rPr lang="pl-PL" dirty="0" err="1"/>
              <a:t>hakerskich</a:t>
            </a:r>
            <a:r>
              <a:rPr lang="pl-PL" dirty="0"/>
              <a:t>.</a:t>
            </a:r>
          </a:p>
          <a:p>
            <a:pPr>
              <a:lnSpc>
                <a:spcPct val="120000"/>
              </a:lnSpc>
              <a:buFont typeface="Arial" panose="020B0604020202020204" pitchFamily="34" charset="0"/>
              <a:buChar char="•"/>
            </a:pPr>
            <a:r>
              <a:rPr lang="pl-PL" dirty="0"/>
              <a:t>Niestabilność pracy i częstsze awarie.</a:t>
            </a:r>
          </a:p>
          <a:p>
            <a:pPr>
              <a:lnSpc>
                <a:spcPct val="120000"/>
              </a:lnSpc>
              <a:buFont typeface="Arial" panose="020B0604020202020204" pitchFamily="34" charset="0"/>
              <a:buChar char="•"/>
            </a:pPr>
            <a:r>
              <a:rPr lang="pl-PL" dirty="0"/>
              <a:t>Problemy z kompatybilnością urządzeń i aplikacji.</a:t>
            </a:r>
          </a:p>
        </p:txBody>
      </p:sp>
    </p:spTree>
    <p:extLst>
      <p:ext uri="{BB962C8B-B14F-4D97-AF65-F5344CB8AC3E}">
        <p14:creationId xmlns:p14="http://schemas.microsoft.com/office/powerpoint/2010/main" val="706974116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0116695B-0EAE-41F7-B73A-685AB80AD2F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dirty="0"/>
              <a:t>Podsumowanie</a:t>
            </a:r>
          </a:p>
        </p:txBody>
      </p:sp>
      <p:sp>
        <p:nvSpPr>
          <p:cNvPr id="3" name="Symbol zastępczy zawartości 2">
            <a:extLst>
              <a:ext uri="{FF2B5EF4-FFF2-40B4-BE49-F238E27FC236}">
                <a16:creationId xmlns:a16="http://schemas.microsoft.com/office/drawing/2014/main" id="{9141A981-4EE4-4586-ADFE-64708BBDBF0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pl-PL" dirty="0"/>
              <a:t>Znajomość budowy, działania i zasad użytkowania komputera oraz urządzeń peryferyjnych jest kluczowa dla efektywnej i bezpiecznej pracy zarówno w biurze, jak i w nowoczesnym gospodarstwie rolnym.</a:t>
            </a:r>
          </a:p>
          <a:p>
            <a:endParaRPr lang="pl-PL" dirty="0"/>
          </a:p>
          <a:p>
            <a:pPr lvl="0">
              <a:buSzPts val="1000"/>
              <a:tabLst>
                <a:tab pos="457200" algn="l"/>
              </a:tabLst>
            </a:pPr>
            <a:r>
              <a:rPr lang="pl-PL" dirty="0">
                <a:latin typeface="Times New Roman" panose="02020603050405020304" pitchFamily="18" charset="0"/>
                <a:ea typeface="Times New Roman" panose="02020603050405020304" pitchFamily="18" charset="0"/>
              </a:rPr>
              <a:t>Zadanie: sprawdź specyfikację techniczną własnego laptopa</a:t>
            </a:r>
          </a:p>
          <a:p>
            <a:pPr lvl="0">
              <a:buSzPts val="1000"/>
              <a:tabLst>
                <a:tab pos="457200" algn="l"/>
              </a:tabLst>
            </a:pPr>
            <a:endParaRPr lang="pl-PL" dirty="0"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lvl="0">
              <a:buSzPts val="1000"/>
              <a:tabLst>
                <a:tab pos="457200" algn="l"/>
              </a:tabLst>
            </a:pPr>
            <a:r>
              <a:rPr lang="pl-PL" dirty="0">
                <a:latin typeface="Times New Roman" panose="02020603050405020304" pitchFamily="18" charset="0"/>
                <a:ea typeface="Times New Roman" panose="02020603050405020304" pitchFamily="18" charset="0"/>
              </a:rPr>
              <a:t>Temat kolejny: systemy operacyjne</a:t>
            </a:r>
          </a:p>
          <a:p>
            <a:endParaRPr lang="pl-PL" dirty="0"/>
          </a:p>
        </p:txBody>
      </p:sp>
    </p:spTree>
    <p:extLst>
      <p:ext uri="{BB962C8B-B14F-4D97-AF65-F5344CB8AC3E}">
        <p14:creationId xmlns:p14="http://schemas.microsoft.com/office/powerpoint/2010/main" val="27699133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34" name="Obraz 2">
            <a:extLst>
              <a:ext uri="{FF2B5EF4-FFF2-40B4-BE49-F238E27FC236}">
                <a16:creationId xmlns:a16="http://schemas.microsoft.com/office/drawing/2014/main" id="{65C93C00-4E94-41BD-A3B3-EDC3C6DBCE57}"/>
              </a:ext>
              <a:ext uri="{C183D7F6-B498-43B3-948B-1728B52AA6E4}">
                <adec:decorative xmlns="" xmlns:adec="http://schemas.microsoft.com/office/drawing/2017/decorative" val="1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53896" y="3276502"/>
            <a:ext cx="314325" cy="3143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3" name="Obraz 3">
            <a:extLst>
              <a:ext uri="{FF2B5EF4-FFF2-40B4-BE49-F238E27FC236}">
                <a16:creationId xmlns:a16="http://schemas.microsoft.com/office/drawing/2014/main" id="{1360999B-B904-4568-B3C5-06EFB8940D54}"/>
              </a:ext>
              <a:ext uri="{C183D7F6-B498-43B3-948B-1728B52AA6E4}">
                <adec:decorative xmlns="" xmlns:adec="http://schemas.microsoft.com/office/drawing/2017/decorative" val="1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68221" y="3271837"/>
            <a:ext cx="314325" cy="3143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ytuł 1">
            <a:extLst>
              <a:ext uri="{FF2B5EF4-FFF2-40B4-BE49-F238E27FC236}">
                <a16:creationId xmlns:a16="http://schemas.microsoft.com/office/drawing/2014/main" id="{6AF5C274-1676-485A-B5B9-F6FFD1B5E05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353451" y="2335576"/>
            <a:ext cx="10515600" cy="616944"/>
          </a:xfrm>
        </p:spPr>
        <p:txBody>
          <a:bodyPr>
            <a:normAutofit/>
          </a:bodyPr>
          <a:lstStyle/>
          <a:p>
            <a:r>
              <a:rPr kumimoji="0" lang="pl-PL" altLang="pl-PL" sz="1800" b="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</a:rPr>
              <a:t>Autor utworu: </a:t>
            </a:r>
            <a:r>
              <a:rPr kumimoji="0" lang="pl-PL" altLang="pl-PL" sz="18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</a:rPr>
              <a:t>Leszek Sieczko</a:t>
            </a:r>
            <a:endParaRPr lang="pl-PL" sz="1800" dirty="0"/>
          </a:p>
        </p:txBody>
      </p:sp>
      <p:sp>
        <p:nvSpPr>
          <p:cNvPr id="3" name="Symbol zastępczy tekstu 2">
            <a:extLst>
              <a:ext uri="{FF2B5EF4-FFF2-40B4-BE49-F238E27FC236}">
                <a16:creationId xmlns:a16="http://schemas.microsoft.com/office/drawing/2014/main" id="{CF60D5A0-01D1-4B2D-8E31-C5BC57FBA2F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61508" y="3264737"/>
            <a:ext cx="10515600" cy="1500187"/>
          </a:xfrm>
        </p:spPr>
        <p:txBody>
          <a:bodyPr>
            <a:norm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pl-PL" altLang="pl-PL" sz="1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	</a:t>
            </a:r>
            <a:r>
              <a:rPr kumimoji="0" lang="pl-PL" altLang="pl-PL" sz="1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CC BY 4.0</a:t>
            </a:r>
            <a:endParaRPr kumimoji="0" lang="pl-PL" altLang="pl-PL" sz="1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pl-PL" altLang="pl-PL" sz="1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Materiał jest udostępniony na licencji Creative </a:t>
            </a:r>
            <a:r>
              <a:rPr kumimoji="0" lang="pl-PL" altLang="pl-PL" sz="1800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Commons</a:t>
            </a:r>
            <a:r>
              <a:rPr kumimoji="0" lang="pl-PL" altLang="pl-PL" sz="1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Uznanie autorstwa CC BY 4.0</a:t>
            </a:r>
            <a:endParaRPr kumimoji="0" lang="pl-PL" altLang="pl-PL" sz="1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pl-PL" altLang="pl-PL" sz="1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  <a:hlinkClick r:id="rId4"/>
              </a:rPr>
              <a:t>https://creativecommons.org/licenses/by/4.0/deed.pl</a:t>
            </a:r>
            <a:endParaRPr kumimoji="0" lang="pl-PL" altLang="pl-PL" sz="1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pl-PL" altLang="pl-PL" sz="1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Materiał opracowany w związku z realizacją projektu </a:t>
            </a:r>
            <a:r>
              <a:rPr kumimoji="0" lang="pl-PL" altLang="pl-PL" sz="1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„</a:t>
            </a:r>
            <a:r>
              <a:rPr kumimoji="0" lang="pl-PL" altLang="pl-PL" sz="1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Zr</a:t>
            </a:r>
            <a:r>
              <a:rPr kumimoji="0" lang="pl-PL" altLang="pl-PL" sz="1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ó</a:t>
            </a:r>
            <a:r>
              <a:rPr kumimoji="0" lang="pl-PL" altLang="pl-PL" sz="1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wnoważony Kampus SGGW - kształcenie na rzecz branż kluczowych </a:t>
            </a:r>
            <a:r>
              <a:rPr kumimoji="0" lang="pl-PL" altLang="pl-PL" sz="1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”</a:t>
            </a:r>
            <a:r>
              <a:rPr kumimoji="0" lang="pl-PL" altLang="pl-PL" sz="1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nr FERS.01.05-IP.08-0067/23 </a:t>
            </a:r>
            <a:endParaRPr lang="pl-PL" sz="1800" dirty="0"/>
          </a:p>
        </p:txBody>
      </p:sp>
    </p:spTree>
    <p:extLst>
      <p:ext uri="{BB962C8B-B14F-4D97-AF65-F5344CB8AC3E}">
        <p14:creationId xmlns:p14="http://schemas.microsoft.com/office/powerpoint/2010/main" val="163816535"/>
      </p:ext>
    </p:extLst>
  </p:cSld>
  <p:clrMapOvr>
    <a:masterClrMapping/>
  </p:clrMapOvr>
</p:sld>
</file>

<file path=ppt/theme/theme1.xml><?xml version="1.0" encoding="utf-8"?>
<a:theme xmlns:a="http://schemas.openxmlformats.org/drawingml/2006/main" name="Motyw pakietu Office">
  <a:themeElements>
    <a:clrScheme name="Pakiet 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Pakiet 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Pakiet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Motyw pakietu Office">
  <a:themeElements>
    <a:clrScheme name="Pakiet 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Pakiet 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Pakiet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2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Has_Teacher_Only_SectionGroup xmlns="3a7bb896-b877-4fc5-9c26-9e0c8ea57ac1" xsi:nil="true"/>
    <CultureName xmlns="3a7bb896-b877-4fc5-9c26-9e0c8ea57ac1" xsi:nil="true"/>
    <Owner xmlns="3a7bb896-b877-4fc5-9c26-9e0c8ea57ac1">
      <UserInfo>
        <DisplayName/>
        <AccountId xsi:nil="true"/>
        <AccountType/>
      </UserInfo>
    </Owner>
    <Students xmlns="3a7bb896-b877-4fc5-9c26-9e0c8ea57ac1">
      <UserInfo>
        <DisplayName/>
        <AccountId xsi:nil="true"/>
        <AccountType/>
      </UserInfo>
    </Students>
    <Invited_Students xmlns="3a7bb896-b877-4fc5-9c26-9e0c8ea57ac1" xsi:nil="true"/>
    <Math_Settings xmlns="3a7bb896-b877-4fc5-9c26-9e0c8ea57ac1" xsi:nil="true"/>
    <Templates xmlns="3a7bb896-b877-4fc5-9c26-9e0c8ea57ac1" xsi:nil="true"/>
    <Teachers xmlns="3a7bb896-b877-4fc5-9c26-9e0c8ea57ac1">
      <UserInfo>
        <DisplayName/>
        <AccountId xsi:nil="true"/>
        <AccountType/>
      </UserInfo>
    </Teachers>
    <AppVersion xmlns="3a7bb896-b877-4fc5-9c26-9e0c8ea57ac1" xsi:nil="true"/>
    <LMS_Mappings xmlns="3a7bb896-b877-4fc5-9c26-9e0c8ea57ac1" xsi:nil="true"/>
    <Invited_Teachers xmlns="3a7bb896-b877-4fc5-9c26-9e0c8ea57ac1" xsi:nil="true"/>
    <DefaultSectionNames xmlns="3a7bb896-b877-4fc5-9c26-9e0c8ea57ac1" xsi:nil="true"/>
    <Is_Collaboration_Space_Locked xmlns="3a7bb896-b877-4fc5-9c26-9e0c8ea57ac1" xsi:nil="true"/>
    <Teams_Channel_Section_Location xmlns="3a7bb896-b877-4fc5-9c26-9e0c8ea57ac1" xsi:nil="true"/>
    <Self_Registration_Enabled xmlns="3a7bb896-b877-4fc5-9c26-9e0c8ea57ac1" xsi:nil="true"/>
    <FolderType xmlns="3a7bb896-b877-4fc5-9c26-9e0c8ea57ac1" xsi:nil="true"/>
    <_activity xmlns="3a7bb896-b877-4fc5-9c26-9e0c8ea57ac1" xsi:nil="true"/>
    <NotebookType xmlns="3a7bb896-b877-4fc5-9c26-9e0c8ea57ac1" xsi:nil="true"/>
    <Student_Groups xmlns="3a7bb896-b877-4fc5-9c26-9e0c8ea57ac1">
      <UserInfo>
        <DisplayName/>
        <AccountId xsi:nil="true"/>
        <AccountType/>
      </UserInfo>
    </Student_Groups>
    <Distribution_Groups xmlns="3a7bb896-b877-4fc5-9c26-9e0c8ea57ac1" xsi:nil="true"/>
    <TeamsChannelId xmlns="3a7bb896-b877-4fc5-9c26-9e0c8ea57ac1" xsi:nil="true"/>
    <IsNotebookLocked xmlns="3a7bb896-b877-4fc5-9c26-9e0c8ea57ac1" xsi:nil="true"/>
  </documentManagement>
</p:properties>
</file>

<file path=customXml/item3.xml><?xml version="1.0" encoding="utf-8"?>
<ct:contentTypeSchema xmlns:ct="http://schemas.microsoft.com/office/2006/metadata/contentType" xmlns:ma="http://schemas.microsoft.com/office/2006/metadata/properties/metaAttributes" ct:_="" ma:_="" ma:contentTypeName="Dokument" ma:contentTypeID="0x010100A2C7DB16464EA14FBF6B42F82D30DF81" ma:contentTypeVersion="39" ma:contentTypeDescription="Utwórz nowy dokument." ma:contentTypeScope="" ma:versionID="66640f4cbf34ac64a1f4fb34785b3ccd">
  <xsd:schema xmlns:xsd="http://www.w3.org/2001/XMLSchema" xmlns:xs="http://www.w3.org/2001/XMLSchema" xmlns:p="http://schemas.microsoft.com/office/2006/metadata/properties" xmlns:ns3="3a7bb896-b877-4fc5-9c26-9e0c8ea57ac1" xmlns:ns4="d4da89b6-8039-465a-bebe-281e6191db8d" targetNamespace="http://schemas.microsoft.com/office/2006/metadata/properties" ma:root="true" ma:fieldsID="196485ad78d08d68e96a396c2b822c02" ns3:_="" ns4:_="">
    <xsd:import namespace="3a7bb896-b877-4fc5-9c26-9e0c8ea57ac1"/>
    <xsd:import namespace="d4da89b6-8039-465a-bebe-281e6191db8d"/>
    <xsd:element name="properties">
      <xsd:complexType>
        <xsd:sequence>
          <xsd:element name="documentManagement">
            <xsd:complexType>
              <xsd:all>
                <xsd:element ref="ns3:MediaServiceMetadata" minOccurs="0"/>
                <xsd:element ref="ns3:MediaServiceFastMetadata" minOccurs="0"/>
                <xsd:element ref="ns3:NotebookType" minOccurs="0"/>
                <xsd:element ref="ns3:FolderType" minOccurs="0"/>
                <xsd:element ref="ns3:CultureName" minOccurs="0"/>
                <xsd:element ref="ns3:AppVersion" minOccurs="0"/>
                <xsd:element ref="ns3:TeamsChannelId" minOccurs="0"/>
                <xsd:element ref="ns3:Owner" minOccurs="0"/>
                <xsd:element ref="ns3:Math_Settings" minOccurs="0"/>
                <xsd:element ref="ns3:DefaultSectionNames" minOccurs="0"/>
                <xsd:element ref="ns3:Templates" minOccurs="0"/>
                <xsd:element ref="ns3:Teachers" minOccurs="0"/>
                <xsd:element ref="ns3:Students" minOccurs="0"/>
                <xsd:element ref="ns3:Student_Groups" minOccurs="0"/>
                <xsd:element ref="ns3:Distribution_Groups" minOccurs="0"/>
                <xsd:element ref="ns3:LMS_Mappings" minOccurs="0"/>
                <xsd:element ref="ns3:Invited_Teachers" minOccurs="0"/>
                <xsd:element ref="ns3:Invited_Students" minOccurs="0"/>
                <xsd:element ref="ns3:Self_Registration_Enabled" minOccurs="0"/>
                <xsd:element ref="ns3:Has_Teacher_Only_SectionGroup" minOccurs="0"/>
                <xsd:element ref="ns3:Is_Collaboration_Space_Locked" minOccurs="0"/>
                <xsd:element ref="ns3:IsNotebookLocked" minOccurs="0"/>
                <xsd:element ref="ns4:SharedWithUsers" minOccurs="0"/>
                <xsd:element ref="ns4:SharedWithDetails" minOccurs="0"/>
                <xsd:element ref="ns4:SharingHintHash" minOccurs="0"/>
                <xsd:element ref="ns3:MediaServiceAutoKeyPoints" minOccurs="0"/>
                <xsd:element ref="ns3:MediaServiceKeyPoints" minOccurs="0"/>
                <xsd:element ref="ns3:MediaServiceDateTaken" minOccurs="0"/>
                <xsd:element ref="ns3:MediaServiceAutoTags" minOccurs="0"/>
                <xsd:element ref="ns3:MediaServiceGenerationTime" minOccurs="0"/>
                <xsd:element ref="ns3:MediaServiceEventHashCode" minOccurs="0"/>
                <xsd:element ref="ns3:MediaServiceOCR" minOccurs="0"/>
                <xsd:element ref="ns3:MediaServiceLocation" minOccurs="0"/>
                <xsd:element ref="ns3:MediaLengthInSeconds" minOccurs="0"/>
                <xsd:element ref="ns3:_activity" minOccurs="0"/>
                <xsd:element ref="ns3:Teams_Channel_Section_Location" minOccurs="0"/>
                <xsd:element ref="ns3:MediaServiceObjectDetectorVersions" minOccurs="0"/>
                <xsd:element ref="ns3:MediaServiceSystemTags" minOccurs="0"/>
                <xsd:element ref="ns3:MediaServiceSearchPropertie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3a7bb896-b877-4fc5-9c26-9e0c8ea57ac1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NotebookType" ma:index="10" nillable="true" ma:displayName="Notebook Type" ma:internalName="NotebookType">
      <xsd:simpleType>
        <xsd:restriction base="dms:Text"/>
      </xsd:simpleType>
    </xsd:element>
    <xsd:element name="FolderType" ma:index="11" nillable="true" ma:displayName="Folder Type" ma:internalName="FolderType">
      <xsd:simpleType>
        <xsd:restriction base="dms:Text"/>
      </xsd:simpleType>
    </xsd:element>
    <xsd:element name="CultureName" ma:index="12" nillable="true" ma:displayName="Culture Name" ma:internalName="CultureName">
      <xsd:simpleType>
        <xsd:restriction base="dms:Text"/>
      </xsd:simpleType>
    </xsd:element>
    <xsd:element name="AppVersion" ma:index="13" nillable="true" ma:displayName="App Version" ma:internalName="AppVersion">
      <xsd:simpleType>
        <xsd:restriction base="dms:Text"/>
      </xsd:simpleType>
    </xsd:element>
    <xsd:element name="TeamsChannelId" ma:index="14" nillable="true" ma:displayName="Teams Channel Id" ma:internalName="TeamsChannelId">
      <xsd:simpleType>
        <xsd:restriction base="dms:Text"/>
      </xsd:simpleType>
    </xsd:element>
    <xsd:element name="Owner" ma:index="15" nillable="true" ma:displayName="Owner" ma:internalName="Owner">
      <xsd:complexType>
        <xsd:complexContent>
          <xsd:extension base="dms:User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Math_Settings" ma:index="16" nillable="true" ma:displayName="Math Settings" ma:internalName="Math_Settings">
      <xsd:simpleType>
        <xsd:restriction base="dms:Text"/>
      </xsd:simpleType>
    </xsd:element>
    <xsd:element name="DefaultSectionNames" ma:index="17" nillable="true" ma:displayName="Default Section Names" ma:internalName="DefaultSectionNames">
      <xsd:simpleType>
        <xsd:restriction base="dms:Note">
          <xsd:maxLength value="255"/>
        </xsd:restriction>
      </xsd:simpleType>
    </xsd:element>
    <xsd:element name="Templates" ma:index="18" nillable="true" ma:displayName="Templates" ma:internalName="Templates">
      <xsd:simpleType>
        <xsd:restriction base="dms:Note">
          <xsd:maxLength value="255"/>
        </xsd:restriction>
      </xsd:simpleType>
    </xsd:element>
    <xsd:element name="Teachers" ma:index="19" nillable="true" ma:displayName="Teachers" ma:internalName="Teachers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tudents" ma:index="20" nillable="true" ma:displayName="Students" ma:internalName="Students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tudent_Groups" ma:index="21" nillable="true" ma:displayName="Student Groups" ma:internalName="Student_Groups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Distribution_Groups" ma:index="22" nillable="true" ma:displayName="Distribution Groups" ma:internalName="Distribution_Groups">
      <xsd:simpleType>
        <xsd:restriction base="dms:Note">
          <xsd:maxLength value="255"/>
        </xsd:restriction>
      </xsd:simpleType>
    </xsd:element>
    <xsd:element name="LMS_Mappings" ma:index="23" nillable="true" ma:displayName="LMS Mappings" ma:internalName="LMS_Mappings">
      <xsd:simpleType>
        <xsd:restriction base="dms:Note">
          <xsd:maxLength value="255"/>
        </xsd:restriction>
      </xsd:simpleType>
    </xsd:element>
    <xsd:element name="Invited_Teachers" ma:index="24" nillable="true" ma:displayName="Invited Teachers" ma:internalName="Invited_Teachers">
      <xsd:simpleType>
        <xsd:restriction base="dms:Note">
          <xsd:maxLength value="255"/>
        </xsd:restriction>
      </xsd:simpleType>
    </xsd:element>
    <xsd:element name="Invited_Students" ma:index="25" nillable="true" ma:displayName="Invited Students" ma:internalName="Invited_Students">
      <xsd:simpleType>
        <xsd:restriction base="dms:Note">
          <xsd:maxLength value="255"/>
        </xsd:restriction>
      </xsd:simpleType>
    </xsd:element>
    <xsd:element name="Self_Registration_Enabled" ma:index="26" nillable="true" ma:displayName="Self Registration Enabled" ma:internalName="Self_Registration_Enabled">
      <xsd:simpleType>
        <xsd:restriction base="dms:Boolean"/>
      </xsd:simpleType>
    </xsd:element>
    <xsd:element name="Has_Teacher_Only_SectionGroup" ma:index="27" nillable="true" ma:displayName="Has Teacher Only SectionGroup" ma:internalName="Has_Teacher_Only_SectionGroup">
      <xsd:simpleType>
        <xsd:restriction base="dms:Boolean"/>
      </xsd:simpleType>
    </xsd:element>
    <xsd:element name="Is_Collaboration_Space_Locked" ma:index="28" nillable="true" ma:displayName="Is Collaboration Space Locked" ma:internalName="Is_Collaboration_Space_Locked">
      <xsd:simpleType>
        <xsd:restriction base="dms:Boolean"/>
      </xsd:simpleType>
    </xsd:element>
    <xsd:element name="IsNotebookLocked" ma:index="29" nillable="true" ma:displayName="Is Notebook Locked" ma:internalName="IsNotebookLocked">
      <xsd:simpleType>
        <xsd:restriction base="dms:Boolean"/>
      </xsd:simpleType>
    </xsd:element>
    <xsd:element name="MediaServiceAutoKeyPoints" ma:index="33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34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  <xsd:element name="MediaServiceDateTaken" ma:index="35" nillable="true" ma:displayName="MediaServiceDateTaken" ma:hidden="true" ma:internalName="MediaServiceDateTaken" ma:readOnly="true">
      <xsd:simpleType>
        <xsd:restriction base="dms:Text"/>
      </xsd:simpleType>
    </xsd:element>
    <xsd:element name="MediaServiceAutoTags" ma:index="36" nillable="true" ma:displayName="Tags" ma:internalName="MediaServiceAutoTags" ma:readOnly="true">
      <xsd:simpleType>
        <xsd:restriction base="dms:Text"/>
      </xsd:simpleType>
    </xsd:element>
    <xsd:element name="MediaServiceGenerationTime" ma:index="37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38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OCR" ma:index="39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Location" ma:index="40" nillable="true" ma:displayName="Location" ma:internalName="MediaServiceLocation" ma:readOnly="true">
      <xsd:simpleType>
        <xsd:restriction base="dms:Text"/>
      </xsd:simpleType>
    </xsd:element>
    <xsd:element name="MediaLengthInSeconds" ma:index="41" nillable="true" ma:displayName="MediaLengthInSeconds" ma:hidden="true" ma:internalName="MediaLengthInSeconds" ma:readOnly="true">
      <xsd:simpleType>
        <xsd:restriction base="dms:Unknown"/>
      </xsd:simpleType>
    </xsd:element>
    <xsd:element name="_activity" ma:index="42" nillable="true" ma:displayName="_activity" ma:hidden="true" ma:internalName="_activity">
      <xsd:simpleType>
        <xsd:restriction base="dms:Note"/>
      </xsd:simpleType>
    </xsd:element>
    <xsd:element name="Teams_Channel_Section_Location" ma:index="43" nillable="true" ma:displayName="Teams Channel Section Location" ma:internalName="Teams_Channel_Section_Location">
      <xsd:simpleType>
        <xsd:restriction base="dms:Text"/>
      </xsd:simpleType>
    </xsd:element>
    <xsd:element name="MediaServiceObjectDetectorVersions" ma:index="44" nillable="true" ma:displayName="MediaServiceObjectDetectorVersions" ma:description="" ma:hidden="true" ma:indexed="true" ma:internalName="MediaServiceObjectDetectorVersions" ma:readOnly="true">
      <xsd:simpleType>
        <xsd:restriction base="dms:Text"/>
      </xsd:simpleType>
    </xsd:element>
    <xsd:element name="MediaServiceSystemTags" ma:index="45" nillable="true" ma:displayName="MediaServiceSystemTags" ma:hidden="true" ma:internalName="MediaServiceSystemTags" ma:readOnly="true">
      <xsd:simpleType>
        <xsd:restriction base="dms:Note"/>
      </xsd:simpleType>
    </xsd:element>
    <xsd:element name="MediaServiceSearchProperties" ma:index="46" nillable="true" ma:displayName="MediaServiceSearchProperties" ma:hidden="true" ma:internalName="MediaServiceSearchProperties" ma:readOnly="true">
      <xsd:simpleType>
        <xsd:restriction base="dms:Note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d4da89b6-8039-465a-bebe-281e6191db8d" elementFormDefault="qualified">
    <xsd:import namespace="http://schemas.microsoft.com/office/2006/documentManagement/types"/>
    <xsd:import namespace="http://schemas.microsoft.com/office/infopath/2007/PartnerControls"/>
    <xsd:element name="SharedWithUsers" ma:index="30" nillable="true" ma:displayName="Udostępnianie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31" nillable="true" ma:displayName="Udostępnione dla — szczegóły" ma:internalName="SharedWithDetails" ma:readOnly="true">
      <xsd:simpleType>
        <xsd:restriction base="dms:Note">
          <xsd:maxLength value="255"/>
        </xsd:restriction>
      </xsd:simpleType>
    </xsd:element>
    <xsd:element name="SharingHintHash" ma:index="32" nillable="true" ma:displayName="Skrót wskazówki dotyczącej udostępniania" ma:hidden="true" ma:internalName="SharingHintHash" ma:readOnly="true">
      <xsd:simpleType>
        <xsd:restriction base="dms:Text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Typ zawartości"/>
        <xsd:element ref="dc:title" minOccurs="0" maxOccurs="1" ma:index="4" ma:displayName="Tytuł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Props1.xml><?xml version="1.0" encoding="utf-8"?>
<ds:datastoreItem xmlns:ds="http://schemas.openxmlformats.org/officeDocument/2006/customXml" ds:itemID="{361C43EB-8BF2-4597-8117-902219A8D534}">
  <ds:schemaRefs>
    <ds:schemaRef ds:uri="http://schemas.microsoft.com/sharepoint/v3/contenttype/forms"/>
  </ds:schemaRefs>
</ds:datastoreItem>
</file>

<file path=customXml/itemProps2.xml><?xml version="1.0" encoding="utf-8"?>
<ds:datastoreItem xmlns:ds="http://schemas.openxmlformats.org/officeDocument/2006/customXml" ds:itemID="{7E2ACD6F-0090-4B98-A176-A360119E5134}">
  <ds:schemaRefs>
    <ds:schemaRef ds:uri="http://schemas.microsoft.com/office/infopath/2007/PartnerControls"/>
    <ds:schemaRef ds:uri="http://schemas.microsoft.com/office/2006/documentManagement/types"/>
    <ds:schemaRef ds:uri="d4da89b6-8039-465a-bebe-281e6191db8d"/>
    <ds:schemaRef ds:uri="http://purl.org/dc/elements/1.1/"/>
    <ds:schemaRef ds:uri="http://schemas.microsoft.com/office/2006/metadata/properties"/>
    <ds:schemaRef ds:uri="http://purl.org/dc/terms/"/>
    <ds:schemaRef ds:uri="http://schemas.openxmlformats.org/package/2006/metadata/core-properties"/>
    <ds:schemaRef ds:uri="http://purl.org/dc/dcmitype/"/>
    <ds:schemaRef ds:uri="3a7bb896-b877-4fc5-9c26-9e0c8ea57ac1"/>
    <ds:schemaRef ds:uri="http://www.w3.org/XML/1998/namespace"/>
  </ds:schemaRefs>
</ds:datastoreItem>
</file>

<file path=customXml/itemProps3.xml><?xml version="1.0" encoding="utf-8"?>
<ds:datastoreItem xmlns:ds="http://schemas.openxmlformats.org/officeDocument/2006/customXml" ds:itemID="{2469AB4A-098A-4FCE-B7B8-BD9FE6010D6C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3a7bb896-b877-4fc5-9c26-9e0c8ea57ac1"/>
    <ds:schemaRef ds:uri="d4da89b6-8039-465a-bebe-281e6191db8d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otalTime>5239</TotalTime>
  <Words>2547</Words>
  <Application>Microsoft Office PowerPoint</Application>
  <PresentationFormat>Panoramiczny</PresentationFormat>
  <Paragraphs>387</Paragraphs>
  <Slides>27</Slides>
  <Notes>18</Notes>
  <HiddenSlides>0</HiddenSlides>
  <MMClips>0</MMClips>
  <ScaleCrop>false</ScaleCrop>
  <HeadingPairs>
    <vt:vector size="6" baseType="variant">
      <vt:variant>
        <vt:lpstr>Używane czcionki</vt:lpstr>
      </vt:variant>
      <vt:variant>
        <vt:i4>7</vt:i4>
      </vt:variant>
      <vt:variant>
        <vt:lpstr>Motyw</vt:lpstr>
      </vt:variant>
      <vt:variant>
        <vt:i4>1</vt:i4>
      </vt:variant>
      <vt:variant>
        <vt:lpstr>Tytuły slajdów</vt:lpstr>
      </vt:variant>
      <vt:variant>
        <vt:i4>27</vt:i4>
      </vt:variant>
    </vt:vector>
  </HeadingPairs>
  <TitlesOfParts>
    <vt:vector size="35" baseType="lpstr">
      <vt:lpstr>Arial</vt:lpstr>
      <vt:lpstr>Calibri</vt:lpstr>
      <vt:lpstr>Calibri Light</vt:lpstr>
      <vt:lpstr>Open Sans</vt:lpstr>
      <vt:lpstr>Tahoma</vt:lpstr>
      <vt:lpstr>Times New Roman</vt:lpstr>
      <vt:lpstr>Verdana</vt:lpstr>
      <vt:lpstr>Motyw pakietu Office</vt:lpstr>
      <vt:lpstr>Zrównoważony Kampus SGGW –  - kształcenie na rzecz branż kluczowych</vt:lpstr>
      <vt:lpstr>Technologie Informacyjne</vt:lpstr>
      <vt:lpstr>Zakres wykładu</vt:lpstr>
      <vt:lpstr>Cel wykładu</vt:lpstr>
      <vt:lpstr>Wprowadzenie: Co już wiesz o budowie komputera?</vt:lpstr>
      <vt:lpstr>Płyta główna: centralny element komputera</vt:lpstr>
      <vt:lpstr>Procesor (CPU): serce komputera</vt:lpstr>
      <vt:lpstr>Pamięć operacyjna RAM: tymczasowy magazyn danych</vt:lpstr>
      <vt:lpstr>Dysk twardy i pamięć masowa: trwałe przechowywanie danych</vt:lpstr>
      <vt:lpstr>Pamięci zewnętrzne i chmura: mobilność i dostępność danych</vt:lpstr>
      <vt:lpstr>Karty rozszerzeń</vt:lpstr>
      <vt:lpstr>Zasilacz komputera</vt:lpstr>
      <vt:lpstr>Urządzenia wejścia: interakcja człowieka z komputerem</vt:lpstr>
      <vt:lpstr>Urządzenia wyjścia: interakcja człowieka z komputerem</vt:lpstr>
      <vt:lpstr>Urządzenia wejścia/wyjścia (I/O)</vt:lpstr>
      <vt:lpstr>Ergonomia pracy przy komputerze</vt:lpstr>
      <vt:lpstr>Urządzenia peryferyjne w rolnictwie</vt:lpstr>
      <vt:lpstr>Urządzenia peryferyjne w rolnictwie - przykłady</vt:lpstr>
      <vt:lpstr>Komputery stacjonarne: budowa i zastosowania</vt:lpstr>
      <vt:lpstr>Laptopy i ultrabooki: mobilność i wydajność w jednym</vt:lpstr>
      <vt:lpstr>Porównanie typów urządzeń komputerowych</vt:lpstr>
      <vt:lpstr>Zasady użytkowania sprzętu komputerowego</vt:lpstr>
      <vt:lpstr>Zasady użytkowania systemu komputerowego</vt:lpstr>
      <vt:lpstr>Bezpieczeństwo sprzętu komputerowego</vt:lpstr>
      <vt:lpstr>Aktualizacje systemu komputerowego</vt:lpstr>
      <vt:lpstr>Podsumowanie</vt:lpstr>
      <vt:lpstr>Autor utworu: Leszek Sieczko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Prezentacja programu PowerPoint</dc:title>
  <dc:creator>Maciej Czubiński</dc:creator>
  <cp:lastModifiedBy>Leszek Sieczko</cp:lastModifiedBy>
  <cp:revision>79</cp:revision>
  <cp:lastPrinted>2024-05-21T11:11:19Z</cp:lastPrinted>
  <dcterms:created xsi:type="dcterms:W3CDTF">2024-02-02T12:47:31Z</dcterms:created>
  <dcterms:modified xsi:type="dcterms:W3CDTF">2025-11-25T09:38:08Z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0x010100A2C7DB16464EA14FBF6B42F82D30DF81</vt:lpwstr>
  </property>
</Properties>
</file>